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1" r:id="rId4"/>
    <p:sldId id="303" r:id="rId5"/>
    <p:sldId id="436" r:id="rId6"/>
    <p:sldId id="304" r:id="rId7"/>
    <p:sldId id="307" r:id="rId8"/>
    <p:sldId id="451" r:id="rId9"/>
    <p:sldId id="425" r:id="rId10"/>
    <p:sldId id="431" r:id="rId11"/>
    <p:sldId id="323" r:id="rId12"/>
    <p:sldId id="309" r:id="rId13"/>
    <p:sldId id="311" r:id="rId14"/>
    <p:sldId id="310" r:id="rId15"/>
    <p:sldId id="314" r:id="rId16"/>
    <p:sldId id="453" r:id="rId17"/>
    <p:sldId id="302" r:id="rId18"/>
    <p:sldId id="430" r:id="rId19"/>
    <p:sldId id="315" r:id="rId20"/>
    <p:sldId id="429" r:id="rId21"/>
    <p:sldId id="448" r:id="rId22"/>
    <p:sldId id="317" r:id="rId23"/>
    <p:sldId id="449" r:id="rId24"/>
    <p:sldId id="435" r:id="rId25"/>
    <p:sldId id="427" r:id="rId26"/>
    <p:sldId id="450" r:id="rId27"/>
    <p:sldId id="452" r:id="rId28"/>
    <p:sldId id="454" r:id="rId29"/>
    <p:sldId id="440" r:id="rId30"/>
    <p:sldId id="441" r:id="rId31"/>
    <p:sldId id="387" r:id="rId32"/>
    <p:sldId id="292" r:id="rId33"/>
    <p:sldId id="294" r:id="rId34"/>
    <p:sldId id="447" r:id="rId35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2E3DA-6F49-4649-82FE-C7E83F1513D0}" v="325" dt="2021-04-28T05:30:04.683"/>
    <p1510:client id="{51BEC864-C27E-403C-B736-5E0D3FB7E5DA}" v="663" dt="2021-04-28T14:37:07.868"/>
    <p1510:client id="{5A42A693-A290-45CF-BA08-2C53EC344F48}" v="119" dt="2021-04-29T05:18:11.747"/>
    <p1510:client id="{66DE1C06-B485-4C6C-A738-C38CF7058AD2}" v="874" dt="2021-04-28T13:30:49.444"/>
    <p1510:client id="{67A5E6C1-3F2A-4426-81D3-70E586CAF93E}" v="40" dt="2021-04-29T05:36:27.426"/>
    <p1510:client id="{DFD7BDDF-266A-4E1C-8003-CE9AC07FC64C}" v="2195" dt="2021-04-28T13:08:13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F7E5EF2-9FD4-4BDF-BB7E-D18F73AE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3E24EA6-E5E1-4818-9206-14BF2C4CD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502BD21-C6C0-4516-B5DB-1761BABC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0485CDD-B7AA-4446-9588-1E63425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66E98A1-5CB2-4414-BB3E-6357B72B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6607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B20659-7F5A-49B6-8BE1-8228D084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476900A3-7156-475E-BD69-97A8215C1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EB0C4FC-BF27-4D57-875D-BFC6DF0D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087EFA8-AB20-4E2B-944A-05E748AE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CDCA883-0C5E-46C1-A619-2D91B63C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26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95ECC7B0-234A-4856-88DC-874FB4CF5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2300A95-1C08-4080-A28D-EA3482A9B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B0C6BA5-554D-4932-8572-E3655DBFF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6D15F4-4674-4F0D-A051-8B163276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D3526BA-B02B-4994-856F-C38425DC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6210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BFFC75B-D25E-45CA-A881-3A948E7D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032A3D1-F93F-49BF-AFAE-5FF2E8DE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5B7684B-C7F1-4B31-A496-C8B6EC84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A1FBDE5-3AAB-441C-A1A5-128F59A5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25D89B4-E201-4C0D-8103-3E2BEB0F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004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A506273-2027-49EF-87B1-32B0AA96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336CA9E-F9BE-464A-A03E-55CC318B5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A52FC20-0BCF-4ED2-81EC-E28CACDE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8089D1F-652B-4C8A-BF9F-5D34CBFF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B1E9723-4E7E-4494-8594-3AA76757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6809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E063299-96AF-436A-A873-47EB0A3F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A35DEAF-3684-4C60-B596-07CFD67DF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5A343C6-1506-4574-A258-D295E5A3F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798379C0-D20D-4842-982D-47D6C68B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DC6DBAC9-3B92-45DA-BF72-FC67C66F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B206017F-3F45-4391-956B-E8402319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506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16CA0A1-8AF3-48B1-805E-0943F74C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02EAF54-D91E-4FDE-8068-6FD87AF33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FB2B8463-1FCB-483C-AC49-BD51670B9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C6496A17-B45F-4D4F-869A-39F30932B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0C7BAA12-56FF-4A69-9AEB-F31D5041A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1D0AF8D3-5811-4421-ABF5-99A7CEFC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9750FE58-76D7-49E8-8FB2-BEDEAAB0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656C8075-8C0D-4FBE-9D33-A5ED294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25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99F0193-9178-4703-9228-2F2E0661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5DCC4501-9957-4E23-BD50-7158019C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938D3E69-549E-4E7A-9DB1-AC2A1112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99252BCB-2FAC-4A66-A521-5B67E9B7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777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EB0C2EBA-5B22-4DA3-84C9-FBCB4388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11F749DB-F9D3-4F41-9A97-C4B3219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11EE336-C660-489A-8862-6C420D46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470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EDCFDB0-8F37-4AB0-8172-307C599F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64A729-7B2D-4B0E-A785-FD51785B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5CE62C9-A304-471E-8EE1-F9B2E4CCA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878B835-9B00-4BF5-9645-3FCF63F4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814A291-A758-41AC-AB50-57FB3BC0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21543F4-9A78-4B22-8C80-DBBC6ACC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20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4A504EA-0BE5-4B27-ABB3-CEFD19D5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A682814E-5F01-41DD-8641-0A6557DF5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B147381-C08A-4C3D-96C3-175DFB6C1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8D2DEDCB-F435-4B3B-AB6D-EE0390BA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8B26EB45-38E2-4D64-A53A-09D3F348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79DC225-2077-45A8-942B-E1B34C3F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617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60AA126-42AF-4A43-ABC2-1273D7F5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D24DA4D-2CAC-4AB0-9528-96F96F3A1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65A8495-C58B-4CC4-A9A8-988A6EE2A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5DBA-1EA0-47C1-9358-FCEB39003F2E}" type="datetimeFigureOut">
              <a:rPr lang="lt-LT" smtClean="0"/>
              <a:t>2021-04-30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ACEB87-71F3-4388-9CF6-E7B41FDB4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768289A-A180-40F7-9707-ED72059CF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8783-6095-4C70-985C-E704C4D0F3FF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0695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medis, laukas, žolė&#10;&#10;Automatiškai sugeneruotas aprašymas">
            <a:extLst>
              <a:ext uri="{FF2B5EF4-FFF2-40B4-BE49-F238E27FC236}">
                <a16:creationId xmlns:a16="http://schemas.microsoft.com/office/drawing/2014/main" id="{D929A503-E72F-4D68-B83F-076DF9232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F802F58B-CDD9-4B98-9C99-FBD9722D3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ŠILUTĖS RAJONO SAVIVALDYBĖS ADMINISTRACIJOS</a:t>
            </a:r>
            <a:b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DIREKTORIAUS IR SAVIVALDYBĖS ADMINISTRACIJOS</a:t>
            </a:r>
            <a:b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2020 METŲ VEIKLOS ATASKAITA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037F716-6221-42B1-877A-7990A69B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ŠILUTĖS PAMARIO</a:t>
            </a:r>
            <a:r>
              <a:rPr lang="lt-LT" sz="3000" b="1" dirty="0"/>
              <a:t> PAGRINDINĖS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MOKYKLOS RŪBINĖS REMONTAS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83AA900-DEA3-4B5D-997D-D18D05F30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621468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Sutvarkyta</a:t>
            </a:r>
            <a:r>
              <a:rPr lang="en-US" sz="2200" dirty="0"/>
              <a:t> </a:t>
            </a:r>
            <a:r>
              <a:rPr lang="en-US" sz="2200" dirty="0" err="1"/>
              <a:t>rūbinės</a:t>
            </a:r>
            <a:r>
              <a:rPr lang="en-US" sz="2200" dirty="0"/>
              <a:t> </a:t>
            </a:r>
            <a:r>
              <a:rPr lang="en-US" sz="2200" dirty="0" err="1"/>
              <a:t>patalpa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Įrengtos</a:t>
            </a:r>
            <a:r>
              <a:rPr lang="en-US" sz="2200" dirty="0"/>
              <a:t> </a:t>
            </a:r>
            <a:r>
              <a:rPr lang="en-US" sz="2200" dirty="0" err="1"/>
              <a:t>modernios</a:t>
            </a:r>
            <a:r>
              <a:rPr lang="en-US" sz="2200" dirty="0"/>
              <a:t> </a:t>
            </a:r>
            <a:r>
              <a:rPr lang="en-US" sz="2200" dirty="0" err="1"/>
              <a:t>daiktų</a:t>
            </a:r>
            <a:r>
              <a:rPr lang="en-US" sz="2200" dirty="0"/>
              <a:t> </a:t>
            </a:r>
            <a:r>
              <a:rPr lang="en-US" sz="2200" dirty="0" err="1"/>
              <a:t>pasidėjimo</a:t>
            </a:r>
            <a:r>
              <a:rPr lang="en-US" sz="2200" dirty="0"/>
              <a:t> </a:t>
            </a:r>
            <a:r>
              <a:rPr lang="en-US" sz="2200" dirty="0" err="1"/>
              <a:t>spintelės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159 118 Eur.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8" name="Turinio vietos rezervavimo ženklas 7" descr="Paveikslėlis, kuriame yra grindys, vidinis, pastatas, išklota plytelėmis&#10;&#10;Automatiškai sugeneruotas aprašymas">
            <a:extLst>
              <a:ext uri="{FF2B5EF4-FFF2-40B4-BE49-F238E27FC236}">
                <a16:creationId xmlns:a16="http://schemas.microsoft.com/office/drawing/2014/main" id="{5BF3AD2B-DAAF-411D-A58D-85A9AD29AC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8"/>
            <a:ext cx="6903720" cy="38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8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3674095-BEDB-4533-9047-903B8E0D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Vaikų žaidimo aikštelių įrengimas 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EB3E24E-7A4E-4CDE-9F81-3E626EFE4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Įrengtos</a:t>
            </a:r>
            <a:r>
              <a:rPr lang="en-US" sz="2200" dirty="0"/>
              <a:t> 2 </a:t>
            </a:r>
            <a:r>
              <a:rPr lang="en-US" sz="2200" dirty="0" err="1"/>
              <a:t>naujos</a:t>
            </a:r>
            <a:r>
              <a:rPr lang="en-US" sz="2200" dirty="0"/>
              <a:t> </a:t>
            </a:r>
            <a:r>
              <a:rPr lang="en-US" sz="2200" dirty="0" err="1"/>
              <a:t>vaikų</a:t>
            </a:r>
            <a:r>
              <a:rPr lang="en-US" sz="2200" dirty="0"/>
              <a:t> </a:t>
            </a:r>
            <a:r>
              <a:rPr lang="en-US" sz="2200" dirty="0" err="1"/>
              <a:t>žaidimo</a:t>
            </a:r>
            <a:r>
              <a:rPr lang="en-US" sz="2200" dirty="0"/>
              <a:t> </a:t>
            </a:r>
            <a:r>
              <a:rPr lang="en-US" sz="2200" dirty="0" err="1"/>
              <a:t>aikštelės</a:t>
            </a:r>
            <a:r>
              <a:rPr lang="en-US" sz="2200" dirty="0"/>
              <a:t>:</a:t>
            </a:r>
          </a:p>
          <a:p>
            <a:r>
              <a:rPr lang="en-US" sz="2200" dirty="0" err="1"/>
              <a:t>Švėkšnos</a:t>
            </a:r>
            <a:r>
              <a:rPr lang="en-US" sz="2200" dirty="0"/>
              <a:t> </a:t>
            </a:r>
            <a:r>
              <a:rPr lang="en-US" sz="2200" dirty="0" err="1"/>
              <a:t>lopšelyje-darželyje</a:t>
            </a:r>
            <a:r>
              <a:rPr lang="en-US" sz="2200" dirty="0"/>
              <a:t>;</a:t>
            </a:r>
          </a:p>
          <a:p>
            <a:r>
              <a:rPr lang="en-US" sz="2200" dirty="0" err="1"/>
              <a:t>Žemaičių</a:t>
            </a:r>
            <a:r>
              <a:rPr lang="en-US" sz="2200" dirty="0"/>
              <a:t> </a:t>
            </a:r>
            <a:r>
              <a:rPr lang="en-US" sz="2200" dirty="0" err="1"/>
              <a:t>Naumiesčio</a:t>
            </a:r>
            <a:r>
              <a:rPr lang="en-US" sz="2200" dirty="0"/>
              <a:t> </a:t>
            </a:r>
            <a:r>
              <a:rPr lang="en-US" sz="2200" dirty="0" err="1"/>
              <a:t>darželyje</a:t>
            </a:r>
            <a:r>
              <a:rPr lang="en-US" sz="2200" dirty="0"/>
              <a:t>.</a:t>
            </a:r>
          </a:p>
          <a:p>
            <a:pPr marL="0" indent="0">
              <a:buNone/>
            </a:pPr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lt-LT" sz="2200" dirty="0"/>
              <a:t>:</a:t>
            </a:r>
            <a:r>
              <a:rPr lang="en-US" sz="2200" dirty="0"/>
              <a:t> 34 429 Eur.</a:t>
            </a:r>
          </a:p>
        </p:txBody>
      </p:sp>
      <p:pic>
        <p:nvPicPr>
          <p:cNvPr id="6" name="Turinio vietos rezervavimo ženklas 5" descr="Paveikslėlis, kuriame yra žolė, dangus, laukas, namas&#10;&#10;Automatiškai sugeneruotas aprašymas">
            <a:extLst>
              <a:ext uri="{FF2B5EF4-FFF2-40B4-BE49-F238E27FC236}">
                <a16:creationId xmlns:a16="http://schemas.microsoft.com/office/drawing/2014/main" id="{003A260D-2CFF-4B5C-9BA1-4577363390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7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2053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A49097F-36E3-41D9-BC03-B93A2AE2C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VAIKŲ DIENOS CENTRŲ AKREDITACIJA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E388625-BE63-4A6D-96A7-5732495D69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 err="1"/>
              <a:t>Akredituoti</a:t>
            </a:r>
            <a:r>
              <a:rPr lang="en-US" sz="1700" dirty="0"/>
              <a:t> 5 </a:t>
            </a:r>
            <a:r>
              <a:rPr lang="en-US" sz="1700" dirty="0" err="1"/>
              <a:t>vaikų</a:t>
            </a:r>
            <a:r>
              <a:rPr lang="en-US" sz="1700" dirty="0"/>
              <a:t> </a:t>
            </a:r>
            <a:r>
              <a:rPr lang="en-US" sz="1700" dirty="0" err="1"/>
              <a:t>dienos</a:t>
            </a:r>
            <a:r>
              <a:rPr lang="en-US" sz="1700" dirty="0"/>
              <a:t> </a:t>
            </a:r>
            <a:r>
              <a:rPr lang="en-US" sz="1700" dirty="0" err="1"/>
              <a:t>centrai</a:t>
            </a:r>
            <a:r>
              <a:rPr lang="en-US" sz="1700" dirty="0"/>
              <a:t>, </a:t>
            </a:r>
            <a:r>
              <a:rPr lang="en-US" sz="1700" dirty="0" err="1"/>
              <a:t>kuriuose</a:t>
            </a:r>
            <a:r>
              <a:rPr lang="en-US" sz="1700" dirty="0"/>
              <a:t> </a:t>
            </a:r>
            <a:r>
              <a:rPr lang="en-US" sz="1700" dirty="0" err="1"/>
              <a:t>paslaugas</a:t>
            </a:r>
            <a:r>
              <a:rPr lang="en-US" sz="1700" dirty="0"/>
              <a:t> </a:t>
            </a:r>
            <a:r>
              <a:rPr lang="en-US" sz="1700" dirty="0" err="1"/>
              <a:t>teikia</a:t>
            </a:r>
            <a:r>
              <a:rPr lang="en-US" sz="1700" dirty="0"/>
              <a:t>:</a:t>
            </a:r>
          </a:p>
          <a:p>
            <a:r>
              <a:rPr lang="en-US" sz="1700" dirty="0" err="1">
                <a:effectLst/>
              </a:rPr>
              <a:t>Usėnų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seniūnijos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bendruomenė</a:t>
            </a:r>
            <a:r>
              <a:rPr lang="en-US" sz="1700" dirty="0">
                <a:effectLst/>
              </a:rPr>
              <a:t>,</a:t>
            </a:r>
            <a:r>
              <a:rPr lang="en-US" sz="1700" dirty="0"/>
              <a:t> </a:t>
            </a:r>
            <a:endParaRPr lang="en-US" sz="1700" dirty="0">
              <a:effectLst/>
            </a:endParaRPr>
          </a:p>
          <a:p>
            <a:r>
              <a:rPr lang="en-US" sz="1700" dirty="0" err="1">
                <a:effectLst/>
              </a:rPr>
              <a:t>Vainuto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seniūnijos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bendruomenė</a:t>
            </a:r>
            <a:r>
              <a:rPr lang="en-US" sz="1700" dirty="0">
                <a:effectLst/>
              </a:rPr>
              <a:t>,</a:t>
            </a:r>
            <a:r>
              <a:rPr lang="en-US" sz="1700" dirty="0"/>
              <a:t> </a:t>
            </a:r>
            <a:endParaRPr lang="en-US" sz="1700" dirty="0">
              <a:effectLst/>
            </a:endParaRPr>
          </a:p>
          <a:p>
            <a:r>
              <a:rPr lang="en-US" sz="1700" dirty="0" err="1">
                <a:effectLst/>
              </a:rPr>
              <a:t>Vaiko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gerovės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ir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globos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centras</a:t>
            </a:r>
            <a:r>
              <a:rPr lang="en-US" sz="1700" dirty="0">
                <a:effectLst/>
              </a:rPr>
              <a:t>,</a:t>
            </a:r>
            <a:r>
              <a:rPr lang="en-US" sz="1700" dirty="0"/>
              <a:t> </a:t>
            </a:r>
            <a:endParaRPr lang="en-US" sz="1700" dirty="0">
              <a:effectLst/>
            </a:endParaRPr>
          </a:p>
          <a:p>
            <a:r>
              <a:rPr lang="en-US" sz="1700" dirty="0" err="1">
                <a:effectLst/>
              </a:rPr>
              <a:t>Vilkyčių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bendruomenės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centras</a:t>
            </a:r>
            <a:r>
              <a:rPr lang="en-US" sz="1700" dirty="0">
                <a:effectLst/>
              </a:rPr>
              <a:t> „</a:t>
            </a:r>
            <a:r>
              <a:rPr lang="en-US" sz="1700" dirty="0" err="1">
                <a:effectLst/>
              </a:rPr>
              <a:t>Viltis</a:t>
            </a:r>
            <a:r>
              <a:rPr lang="en-US" sz="1700" dirty="0">
                <a:effectLst/>
              </a:rPr>
              <a:t>“,</a:t>
            </a:r>
            <a:r>
              <a:rPr lang="en-US" sz="1700" dirty="0"/>
              <a:t>  </a:t>
            </a:r>
            <a:endParaRPr lang="en-US" sz="1700" dirty="0">
              <a:effectLst/>
            </a:endParaRPr>
          </a:p>
          <a:p>
            <a:r>
              <a:rPr lang="en-US" sz="1700" dirty="0" err="1">
                <a:effectLst/>
              </a:rPr>
              <a:t>Šilutės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krizių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pagalbos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ir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informacijos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centras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teikiantis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paslaugas</a:t>
            </a:r>
            <a:r>
              <a:rPr lang="en-US" sz="1700" dirty="0">
                <a:effectLst/>
              </a:rPr>
              <a:t> </a:t>
            </a:r>
            <a:r>
              <a:rPr lang="en-US" sz="1700" dirty="0" err="1">
                <a:effectLst/>
              </a:rPr>
              <a:t>Juknaičiuose</a:t>
            </a:r>
            <a:r>
              <a:rPr lang="en-US" sz="1700" dirty="0">
                <a:effectLst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40" r="17732"/>
          <a:stretch/>
        </p:blipFill>
        <p:spPr>
          <a:xfrm>
            <a:off x="5505842" y="640080"/>
            <a:ext cx="520062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34C49E4-12F5-4B24-A5E1-BA6B2001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JAUNIMO STUDIJŲ FINANSAVIMO PROGRAMA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6ADF00FE-FDE2-45B9-AAA8-01D1994FA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 2020 m. </a:t>
            </a:r>
            <a:r>
              <a:rPr lang="en-US" sz="2000" dirty="0" err="1"/>
              <a:t>patenkint</a:t>
            </a:r>
            <a:r>
              <a:rPr lang="lt-LT" sz="2000" dirty="0"/>
              <a:t>a</a:t>
            </a:r>
            <a:r>
              <a:rPr lang="en-US" sz="2000" dirty="0"/>
              <a:t> 10 </a:t>
            </a:r>
            <a:r>
              <a:rPr lang="en-US" sz="2000" dirty="0" err="1"/>
              <a:t>būsimų</a:t>
            </a:r>
            <a:r>
              <a:rPr lang="en-US" sz="2000" dirty="0"/>
              <a:t> </a:t>
            </a:r>
            <a:r>
              <a:rPr lang="en-US" sz="2000" dirty="0" err="1"/>
              <a:t>studentų</a:t>
            </a:r>
            <a:r>
              <a:rPr lang="en-US" sz="2000" dirty="0"/>
              <a:t> </a:t>
            </a:r>
            <a:r>
              <a:rPr lang="en-US" sz="2000" dirty="0" err="1"/>
              <a:t>prašym</a:t>
            </a:r>
            <a:r>
              <a:rPr lang="lt-LT" sz="2000" dirty="0"/>
              <a:t>ų</a:t>
            </a:r>
            <a:r>
              <a:rPr lang="en-US" sz="2000" dirty="0"/>
              <a:t> </a:t>
            </a:r>
            <a:r>
              <a:rPr lang="en-US" sz="2000" dirty="0" err="1"/>
              <a:t>dėl</a:t>
            </a:r>
            <a:r>
              <a:rPr lang="en-US" sz="2000" dirty="0"/>
              <a:t> </a:t>
            </a:r>
            <a:r>
              <a:rPr lang="en-US" sz="2000" dirty="0" err="1"/>
              <a:t>studijų</a:t>
            </a:r>
            <a:r>
              <a:rPr lang="en-US" sz="2000" dirty="0"/>
              <a:t> </a:t>
            </a:r>
            <a:r>
              <a:rPr lang="en-US" sz="2000" dirty="0" err="1"/>
              <a:t>programos</a:t>
            </a:r>
            <a:r>
              <a:rPr lang="en-US" sz="2000" dirty="0"/>
              <a:t> </a:t>
            </a:r>
            <a:r>
              <a:rPr lang="en-US" sz="2000" dirty="0" err="1"/>
              <a:t>finansavimo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Finansuojamos</a:t>
            </a:r>
            <a:r>
              <a:rPr lang="en-US" sz="2000" dirty="0"/>
              <a:t> 9 </a:t>
            </a:r>
            <a:r>
              <a:rPr lang="en-US" sz="2000" dirty="0" err="1"/>
              <a:t>studijos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1 </a:t>
            </a:r>
            <a:r>
              <a:rPr lang="en-US" sz="2000" dirty="0" err="1"/>
              <a:t>stipendija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 err="1"/>
              <a:t>Mokslo</a:t>
            </a:r>
            <a:r>
              <a:rPr lang="en-US" sz="2000" dirty="0"/>
              <a:t> </a:t>
            </a:r>
            <a:r>
              <a:rPr lang="en-US" sz="2000" dirty="0" err="1"/>
              <a:t>kryptys</a:t>
            </a:r>
            <a:r>
              <a:rPr lang="en-US" sz="2000" dirty="0"/>
              <a:t>: </a:t>
            </a:r>
            <a:endParaRPr lang="en-US" sz="2000" dirty="0">
              <a:cs typeface="Calibri" panose="020F0502020204030204"/>
            </a:endParaRPr>
          </a:p>
          <a:p>
            <a:r>
              <a:rPr lang="en-US" sz="2000" dirty="0" err="1"/>
              <a:t>Ikimokyklinio</a:t>
            </a:r>
            <a:r>
              <a:rPr lang="en-US" sz="2000" dirty="0"/>
              <a:t> </a:t>
            </a:r>
            <a:r>
              <a:rPr lang="en-US" sz="2000" dirty="0" err="1"/>
              <a:t>ugdymo</a:t>
            </a:r>
            <a:r>
              <a:rPr lang="en-US" sz="2000" dirty="0"/>
              <a:t> </a:t>
            </a:r>
            <a:r>
              <a:rPr lang="en-US" sz="2000" dirty="0" err="1"/>
              <a:t>pedagogai</a:t>
            </a:r>
            <a:r>
              <a:rPr lang="lt-LT" sz="2000" dirty="0"/>
              <a:t>.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Bokso</a:t>
            </a:r>
            <a:r>
              <a:rPr lang="en-US" sz="2000" dirty="0"/>
              <a:t> </a:t>
            </a:r>
            <a:r>
              <a:rPr lang="en-US" sz="2000" dirty="0" err="1"/>
              <a:t>treneris</a:t>
            </a:r>
            <a:r>
              <a:rPr lang="lt-LT" sz="2000" dirty="0"/>
              <a:t>.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Medicinos</a:t>
            </a:r>
            <a:r>
              <a:rPr lang="en-US" sz="2000" dirty="0"/>
              <a:t> </a:t>
            </a:r>
            <a:r>
              <a:rPr lang="en-US" sz="2000" dirty="0" err="1"/>
              <a:t>darbuotojas</a:t>
            </a:r>
            <a:r>
              <a:rPr lang="lt-LT" sz="2000" dirty="0"/>
              <a:t>.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Socialinė</a:t>
            </a:r>
            <a:r>
              <a:rPr lang="en-US" sz="2000" dirty="0"/>
              <a:t> </a:t>
            </a:r>
            <a:r>
              <a:rPr lang="en-US" sz="2000" dirty="0" err="1"/>
              <a:t>darbuotoja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4DBC9C-5063-AA45-82DD-36D847A26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3" r="22559" b="1"/>
          <a:stretch/>
        </p:blipFill>
        <p:spPr>
          <a:xfrm>
            <a:off x="6228217" y="640080"/>
            <a:ext cx="520062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51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C2470BE-AB22-4BED-91BB-ECF5172F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/>
              <a:t>JAUNIMO ĮTRAUKIMAS Į SAVANORIŠKĄ VEIKLĄ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F668B30-17C3-426C-BB36-5A14FAB5E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 dirty="0"/>
              <a:t>37 </a:t>
            </a:r>
            <a:r>
              <a:rPr lang="en-US" sz="2200" dirty="0" err="1"/>
              <a:t>savanoriai</a:t>
            </a:r>
            <a:r>
              <a:rPr lang="en-US" sz="2200" dirty="0"/>
              <a:t> </a:t>
            </a:r>
            <a:r>
              <a:rPr lang="en-US" sz="2200" dirty="0" err="1"/>
              <a:t>baigė</a:t>
            </a:r>
            <a:r>
              <a:rPr lang="en-US" sz="2200" dirty="0"/>
              <a:t> </a:t>
            </a:r>
            <a:r>
              <a:rPr lang="en-US" sz="2200" dirty="0" err="1"/>
              <a:t>pusmetį</a:t>
            </a:r>
            <a:r>
              <a:rPr lang="en-US" sz="2200" dirty="0"/>
              <a:t> trunk</a:t>
            </a:r>
            <a:r>
              <a:rPr lang="lt-LT" sz="2200" dirty="0" err="1"/>
              <a:t>us</a:t>
            </a:r>
            <a:r>
              <a:rPr lang="en-US" sz="2200" dirty="0" err="1"/>
              <a:t>ią</a:t>
            </a:r>
            <a:r>
              <a:rPr lang="en-US" sz="2200" dirty="0"/>
              <a:t> </a:t>
            </a:r>
            <a:r>
              <a:rPr lang="en-US" sz="2200" dirty="0" err="1"/>
              <a:t>savanorystę</a:t>
            </a:r>
            <a:r>
              <a:rPr lang="en-US" sz="2200" dirty="0"/>
              <a:t>.</a:t>
            </a:r>
          </a:p>
          <a:p>
            <a:pPr marL="0"/>
            <a:r>
              <a:rPr lang="en-US" sz="2200" dirty="0" err="1"/>
              <a:t>Savanorystę</a:t>
            </a:r>
            <a:r>
              <a:rPr lang="en-US" sz="2200" dirty="0"/>
              <a:t> </a:t>
            </a:r>
            <a:r>
              <a:rPr lang="en-US" sz="2200" dirty="0" err="1"/>
              <a:t>atliko</a:t>
            </a:r>
            <a:r>
              <a:rPr lang="en-US" sz="2200" dirty="0"/>
              <a:t> 8 </a:t>
            </a:r>
            <a:r>
              <a:rPr lang="en-US" sz="2200" dirty="0" err="1"/>
              <a:t>savivaldybės</a:t>
            </a:r>
            <a:r>
              <a:rPr lang="en-US" sz="2200" dirty="0"/>
              <a:t> </a:t>
            </a:r>
            <a:r>
              <a:rPr lang="en-US" sz="2200" dirty="0" err="1"/>
              <a:t>įstaigose</a:t>
            </a:r>
            <a:r>
              <a:rPr lang="en-US" sz="2200" dirty="0"/>
              <a:t>.</a:t>
            </a:r>
          </a:p>
          <a:p>
            <a:pPr marL="0"/>
            <a:r>
              <a:rPr lang="en-US" sz="2200" dirty="0" err="1"/>
              <a:t>Savanorystei</a:t>
            </a:r>
            <a:r>
              <a:rPr lang="en-US" sz="2200" dirty="0"/>
              <a:t> </a:t>
            </a:r>
            <a:r>
              <a:rPr lang="en-US" sz="2200" dirty="0" err="1"/>
              <a:t>skirta</a:t>
            </a:r>
            <a:r>
              <a:rPr lang="en-US" sz="2200" dirty="0"/>
              <a:t> 12 000 </a:t>
            </a:r>
            <a:r>
              <a:rPr lang="lt-LT" sz="2200" dirty="0"/>
              <a:t>E</a:t>
            </a:r>
            <a:r>
              <a:rPr lang="en-US" sz="2200" dirty="0" err="1"/>
              <a:t>ur</a:t>
            </a:r>
            <a:r>
              <a:rPr lang="en-US" sz="2200" dirty="0"/>
              <a:t>. </a:t>
            </a:r>
          </a:p>
        </p:txBody>
      </p:sp>
      <p:pic>
        <p:nvPicPr>
          <p:cNvPr id="8" name="Turinio vietos rezervavimo ženklas 7" descr="Paveikslėlis, kuriame yra žinutė, pastatas, laukas, žmonės&#10;&#10;Automatiškai sugeneruotas aprašymas">
            <a:extLst>
              <a:ext uri="{FF2B5EF4-FFF2-40B4-BE49-F238E27FC236}">
                <a16:creationId xmlns:a16="http://schemas.microsoft.com/office/drawing/2014/main" id="{2CDECD49-F360-49BF-90EA-624DD5FE7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0" r="2543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3061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3DD96A8-E3DA-4002-B97C-A5529F54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GATVIŲ ASFALTAVIMAS ŠILUTĖS RAJONO SAVIVALDYBĖJE</a:t>
            </a: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urinio vietos rezervavimo ženklas 5" descr="Paveikslėlis, kuriame yra žinutė, laukas, dangus, kelias&#10;&#10;Automatiškai sugeneruotas aprašymas">
            <a:extLst>
              <a:ext uri="{FF2B5EF4-FFF2-40B4-BE49-F238E27FC236}">
                <a16:creationId xmlns:a16="http://schemas.microsoft.com/office/drawing/2014/main" id="{B7AB3B47-D479-4ECE-A50B-8D6D6676D3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48652"/>
            <a:ext cx="6894576" cy="3878199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18B2E50-700C-4F6F-B54E-99F04DFE1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 sz="2200"/>
          </a:p>
          <a:p>
            <a:r>
              <a:rPr lang="en-US" sz="2200"/>
              <a:t>2020 metais buvo išasfaltuota 8,5 km gatvių. </a:t>
            </a:r>
          </a:p>
          <a:p>
            <a:r>
              <a:rPr lang="en-US" sz="2200"/>
              <a:t>Gatvių asfaltavimui išleista: 2 425 000 Eur.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3374311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2E0C5-3F04-42EA-B0D3-4BB787219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Ramučių gatvės rekonstrukcija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772F3-8A7F-434E-99DC-215FDB5C1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193" y="2807208"/>
            <a:ext cx="3929743" cy="39332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 err="1"/>
              <a:t>Projektas</a:t>
            </a:r>
            <a:r>
              <a:rPr lang="en-US" sz="2000" dirty="0"/>
              <a:t> </a:t>
            </a:r>
            <a:r>
              <a:rPr lang="en-US" sz="2000" dirty="0" err="1"/>
              <a:t>sėkmingai</a:t>
            </a:r>
            <a:r>
              <a:rPr lang="en-US" sz="2000" dirty="0"/>
              <a:t> </a:t>
            </a:r>
            <a:r>
              <a:rPr lang="en-US" sz="2000" dirty="0" err="1"/>
              <a:t>įgyvendintas</a:t>
            </a:r>
            <a:r>
              <a:rPr lang="en-US" sz="2000" dirty="0"/>
              <a:t> </a:t>
            </a:r>
            <a:r>
              <a:rPr lang="lt-LT" sz="2000" dirty="0"/>
              <a:t>kartu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 VĮ </a:t>
            </a:r>
            <a:r>
              <a:rPr lang="lt-LT" sz="2000" dirty="0"/>
              <a:t>„</a:t>
            </a:r>
            <a:r>
              <a:rPr lang="en-US" sz="2000" dirty="0" err="1"/>
              <a:t>Lietuvos</a:t>
            </a:r>
            <a:r>
              <a:rPr lang="en-US" sz="2000" dirty="0"/>
              <a:t> </a:t>
            </a:r>
            <a:r>
              <a:rPr lang="en-US" sz="2000" dirty="0" err="1"/>
              <a:t>automobilių</a:t>
            </a:r>
            <a:r>
              <a:rPr lang="en-US" sz="2000" dirty="0"/>
              <a:t> </a:t>
            </a:r>
            <a:r>
              <a:rPr lang="en-US" sz="2000" dirty="0" err="1"/>
              <a:t>kelių</a:t>
            </a:r>
            <a:r>
              <a:rPr lang="en-US" sz="2000" dirty="0"/>
              <a:t> </a:t>
            </a:r>
            <a:r>
              <a:rPr lang="en-US" sz="2000" dirty="0" err="1"/>
              <a:t>direkcija</a:t>
            </a:r>
            <a:r>
              <a:rPr lang="lt-LT" sz="2000" dirty="0"/>
              <a:t>“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 err="1"/>
              <a:t>Kelių</a:t>
            </a:r>
            <a:r>
              <a:rPr lang="en-US" sz="2000" dirty="0"/>
              <a:t> </a:t>
            </a:r>
            <a:r>
              <a:rPr lang="en-US" sz="2000" dirty="0" err="1"/>
              <a:t>direkcijos</a:t>
            </a:r>
            <a:r>
              <a:rPr lang="en-US" sz="2000" dirty="0"/>
              <a:t> </a:t>
            </a:r>
            <a:r>
              <a:rPr lang="en-US" sz="2000" dirty="0" err="1"/>
              <a:t>lėšos</a:t>
            </a:r>
            <a:r>
              <a:rPr lang="lt-LT" sz="2000" dirty="0"/>
              <a:t>:</a:t>
            </a:r>
            <a:r>
              <a:rPr lang="en-US" sz="2000" dirty="0"/>
              <a:t> 2 948 855 Eur.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 err="1"/>
              <a:t>Savivaldybės</a:t>
            </a:r>
            <a:r>
              <a:rPr lang="en-US" sz="2000" dirty="0"/>
              <a:t> </a:t>
            </a:r>
            <a:r>
              <a:rPr lang="en-US" sz="2000" dirty="0" err="1"/>
              <a:t>lėšos</a:t>
            </a:r>
            <a:r>
              <a:rPr lang="lt-LT" sz="2000" dirty="0"/>
              <a:t>:</a:t>
            </a:r>
            <a:r>
              <a:rPr lang="en-US" sz="2000" dirty="0"/>
              <a:t>  987 138  Eur.</a:t>
            </a:r>
            <a:endParaRPr lang="en-US" sz="2000" dirty="0">
              <a:cs typeface="Calibri"/>
            </a:endParaRPr>
          </a:p>
          <a:p>
            <a:pPr marL="285750"/>
            <a:r>
              <a:rPr lang="en-US" sz="2000" dirty="0" err="1"/>
              <a:t>Įrengta</a:t>
            </a:r>
            <a:r>
              <a:rPr lang="en-US" sz="2000" dirty="0"/>
              <a:t> </a:t>
            </a:r>
            <a:r>
              <a:rPr lang="en-US" sz="2000" dirty="0" err="1"/>
              <a:t>nauja</a:t>
            </a:r>
            <a:r>
              <a:rPr lang="en-US" sz="2000" dirty="0"/>
              <a:t> </a:t>
            </a:r>
            <a:r>
              <a:rPr lang="en-US" sz="2000" dirty="0" err="1"/>
              <a:t>kelio</a:t>
            </a:r>
            <a:r>
              <a:rPr lang="en-US" sz="2000" dirty="0"/>
              <a:t> </a:t>
            </a:r>
            <a:r>
              <a:rPr lang="en-US" sz="2000" dirty="0" err="1"/>
              <a:t>danga</a:t>
            </a:r>
            <a:r>
              <a:rPr lang="lt-LT" sz="2000" dirty="0"/>
              <a:t>.</a:t>
            </a:r>
            <a:endParaRPr lang="en-US" sz="2000" dirty="0">
              <a:cs typeface="Calibri"/>
            </a:endParaRPr>
          </a:p>
          <a:p>
            <a:pPr marL="285750"/>
            <a:r>
              <a:rPr lang="en-US" sz="2000" dirty="0"/>
              <a:t>P</a:t>
            </a:r>
            <a:r>
              <a:rPr lang="lt-LT" sz="2000" dirty="0"/>
              <a:t>ė</a:t>
            </a:r>
            <a:r>
              <a:rPr lang="en-US" sz="2000" dirty="0" err="1"/>
              <a:t>sčiųjų-dviračių</a:t>
            </a:r>
            <a:r>
              <a:rPr lang="en-US" sz="2000" dirty="0"/>
              <a:t> </a:t>
            </a:r>
            <a:r>
              <a:rPr lang="en-US" sz="2000" dirty="0" err="1"/>
              <a:t>takai</a:t>
            </a:r>
            <a:r>
              <a:rPr lang="lt-LT" sz="2000" dirty="0"/>
              <a:t>.</a:t>
            </a:r>
            <a:endParaRPr lang="en-US" sz="2000" dirty="0">
              <a:cs typeface="Calibri"/>
            </a:endParaRPr>
          </a:p>
          <a:p>
            <a:pPr marL="285750"/>
            <a:r>
              <a:rPr lang="en-US" sz="2000" dirty="0" err="1"/>
              <a:t>Apšvietimas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 err="1"/>
              <a:t>Bendra</a:t>
            </a:r>
            <a:r>
              <a:rPr lang="en-US" sz="2000" dirty="0"/>
              <a:t> </a:t>
            </a:r>
            <a:r>
              <a:rPr lang="en-US" sz="2000" dirty="0" err="1"/>
              <a:t>projekto</a:t>
            </a:r>
            <a:r>
              <a:rPr lang="en-US" sz="2000" dirty="0"/>
              <a:t> </a:t>
            </a:r>
            <a:r>
              <a:rPr lang="en-US" sz="2000" dirty="0" err="1"/>
              <a:t>vertė</a:t>
            </a:r>
            <a:r>
              <a:rPr lang="lt-LT" sz="2000" dirty="0"/>
              <a:t>:</a:t>
            </a:r>
            <a:r>
              <a:rPr lang="en-US" sz="2000" dirty="0"/>
              <a:t> 3 935 993 Eur</a:t>
            </a:r>
            <a:endParaRPr lang="en-US" sz="2000" dirty="0">
              <a:cs typeface="Calibri"/>
            </a:endParaRPr>
          </a:p>
          <a:p>
            <a:endParaRPr lang="en-US" sz="1500" dirty="0"/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971808D9-C8B3-4B1D-98A2-F3A162467B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6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C751562-0785-462A-A8AB-105CD8AC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ŽIEDINIŲ SANKRYŽŲ ĮRENGIMAS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C441DCC-7D1D-4646-846D-50838A18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Šilutės</a:t>
            </a:r>
            <a:r>
              <a:rPr lang="en-US" sz="2200" dirty="0"/>
              <a:t> </a:t>
            </a:r>
            <a:r>
              <a:rPr lang="en-US" sz="2200" dirty="0" err="1"/>
              <a:t>mieste</a:t>
            </a:r>
            <a:r>
              <a:rPr lang="en-US" sz="2200" dirty="0"/>
              <a:t> </a:t>
            </a:r>
            <a:r>
              <a:rPr lang="en-US" sz="2200" dirty="0" err="1"/>
              <a:t>įrengtos</a:t>
            </a:r>
            <a:r>
              <a:rPr lang="en-US" sz="2200" dirty="0"/>
              <a:t> 2 </a:t>
            </a:r>
            <a:r>
              <a:rPr lang="en-US" sz="2200" dirty="0" err="1"/>
              <a:t>naujos</a:t>
            </a:r>
            <a:r>
              <a:rPr lang="en-US" sz="2200" dirty="0"/>
              <a:t> </a:t>
            </a:r>
            <a:r>
              <a:rPr lang="en-US" sz="2200" dirty="0" err="1"/>
              <a:t>žiedinės</a:t>
            </a:r>
            <a:r>
              <a:rPr lang="en-US" sz="2200" dirty="0"/>
              <a:t> </a:t>
            </a:r>
            <a:r>
              <a:rPr lang="en-US" sz="2200" dirty="0" err="1"/>
              <a:t>sankryžos</a:t>
            </a:r>
            <a:r>
              <a:rPr lang="en-US" sz="2200" dirty="0"/>
              <a:t>:</a:t>
            </a:r>
            <a:endParaRPr lang="en-US" sz="2200" dirty="0">
              <a:cs typeface="Calibri"/>
            </a:endParaRPr>
          </a:p>
          <a:p>
            <a:r>
              <a:rPr lang="en-US" sz="2200" dirty="0" err="1">
                <a:cs typeface="Calibri"/>
              </a:rPr>
              <a:t>Cintjoniškių</a:t>
            </a:r>
            <a:r>
              <a:rPr lang="lt-LT" sz="2200" dirty="0">
                <a:cs typeface="Calibri"/>
              </a:rPr>
              <a:t>-</a:t>
            </a:r>
            <a:r>
              <a:rPr lang="en-US" sz="2200" dirty="0" err="1">
                <a:cs typeface="Calibri"/>
              </a:rPr>
              <a:t>Pramonės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gatvėje</a:t>
            </a:r>
            <a:r>
              <a:rPr lang="en-US" sz="2200" dirty="0">
                <a:cs typeface="Calibri"/>
              </a:rPr>
              <a:t>.</a:t>
            </a:r>
          </a:p>
          <a:p>
            <a:r>
              <a:rPr lang="en-US" sz="2200" dirty="0" err="1">
                <a:cs typeface="Calibri"/>
              </a:rPr>
              <a:t>Sodų</a:t>
            </a:r>
            <a:r>
              <a:rPr lang="en-US" sz="2200" dirty="0">
                <a:cs typeface="Calibri"/>
              </a:rPr>
              <a:t>, </a:t>
            </a:r>
            <a:r>
              <a:rPr lang="en-US" sz="2200" dirty="0" err="1">
                <a:cs typeface="Calibri"/>
              </a:rPr>
              <a:t>Miško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ir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Jankaus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gatvėje</a:t>
            </a:r>
            <a:r>
              <a:rPr lang="en-US" sz="2200" dirty="0">
                <a:cs typeface="Calibri"/>
              </a:rPr>
              <a:t>.</a:t>
            </a:r>
            <a:endParaRPr lang="en-US" sz="2200" dirty="0"/>
          </a:p>
          <a:p>
            <a:r>
              <a:rPr lang="en-US" sz="2200" dirty="0" err="1"/>
              <a:t>Projektų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223 139 Eur.</a:t>
            </a:r>
            <a:endParaRPr lang="en-US" sz="2200" dirty="0">
              <a:cs typeface="Calibri"/>
            </a:endParaRPr>
          </a:p>
        </p:txBody>
      </p:sp>
      <p:pic>
        <p:nvPicPr>
          <p:cNvPr id="6" name="Turinio vietos rezervavimo ženklas 5" descr="Paveikslėlis, kuriame yra žinutė, dangus, laukas, kelias&#10;&#10;Automatiškai sugeneruotas aprašymas">
            <a:extLst>
              <a:ext uri="{FF2B5EF4-FFF2-40B4-BE49-F238E27FC236}">
                <a16:creationId xmlns:a16="http://schemas.microsoft.com/office/drawing/2014/main" id="{6D3F27C8-E486-4A59-AC91-2E900FA7B9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8"/>
            <a:ext cx="6903720" cy="38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04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9E401D3-0675-41B2-AEA3-669B1A54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KNYGNEŠIŲ KVARTALO PAGRINDINIŲ GATVIŲ REMONTAS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6076E36-50E3-40C5-814E-37342887E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373" y="2807208"/>
            <a:ext cx="4245923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Rekonstruotos</a:t>
            </a:r>
            <a:r>
              <a:rPr lang="en-US" sz="2200" dirty="0"/>
              <a:t> H. </a:t>
            </a:r>
            <a:r>
              <a:rPr lang="en-US" sz="2200" dirty="0" err="1"/>
              <a:t>Zudermano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Knygnešių</a:t>
            </a:r>
            <a:r>
              <a:rPr lang="en-US" sz="2200" dirty="0"/>
              <a:t> </a:t>
            </a:r>
            <a:r>
              <a:rPr lang="en-US" sz="2200" dirty="0" err="1"/>
              <a:t>gatvės</a:t>
            </a:r>
            <a:r>
              <a:rPr lang="en-US" sz="2200" dirty="0"/>
              <a:t>.</a:t>
            </a:r>
            <a:endParaRPr lang="en-US" dirty="0"/>
          </a:p>
          <a:p>
            <a:r>
              <a:rPr lang="en-US" sz="2200" dirty="0" err="1"/>
              <a:t>Įrengti</a:t>
            </a:r>
            <a:r>
              <a:rPr lang="en-US" sz="2200" dirty="0"/>
              <a:t> </a:t>
            </a:r>
            <a:r>
              <a:rPr lang="en-US" sz="2200" dirty="0" err="1"/>
              <a:t>pėsčiųjų</a:t>
            </a:r>
            <a:r>
              <a:rPr lang="en-US" sz="2200" dirty="0"/>
              <a:t> </a:t>
            </a:r>
            <a:r>
              <a:rPr lang="en-US" sz="2200" dirty="0" err="1"/>
              <a:t>takai</a:t>
            </a:r>
            <a:r>
              <a:rPr lang="en-US" sz="2200" dirty="0"/>
              <a:t>. 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Įrengtas</a:t>
            </a:r>
            <a:r>
              <a:rPr lang="lt-LT" sz="2200" dirty="0"/>
              <a:t> </a:t>
            </a:r>
            <a:r>
              <a:rPr lang="en-US" sz="2200" dirty="0" err="1"/>
              <a:t>gatvės</a:t>
            </a:r>
            <a:r>
              <a:rPr lang="en-US" sz="2200" dirty="0"/>
              <a:t> </a:t>
            </a:r>
            <a:r>
              <a:rPr lang="en-US" sz="2200" dirty="0" err="1"/>
              <a:t>apšvietimas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endParaRPr lang="en-US" sz="2200" dirty="0"/>
          </a:p>
          <a:p>
            <a:r>
              <a:rPr lang="en-US" sz="2200" dirty="0" err="1"/>
              <a:t>Bendra</a:t>
            </a:r>
            <a:r>
              <a:rPr lang="en-US" sz="2200" dirty="0"/>
              <a:t> </a:t>
            </a:r>
            <a:r>
              <a:rPr lang="en-US" sz="2200" dirty="0" err="1"/>
              <a:t>projektų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lt-LT" sz="2200" dirty="0"/>
              <a:t>:</a:t>
            </a:r>
            <a:r>
              <a:rPr lang="en-US" sz="2200" dirty="0"/>
              <a:t> 723 056 Eur.</a:t>
            </a:r>
            <a:endParaRPr lang="en-US" sz="2200" dirty="0">
              <a:cs typeface="Calibri"/>
            </a:endParaRPr>
          </a:p>
        </p:txBody>
      </p:sp>
      <p:pic>
        <p:nvPicPr>
          <p:cNvPr id="5" name="Turinio vietos rezervavimo ženklas 4" descr="Paveikslėlis, kuriame yra žinutė, pastatas, dangus, laukas&#10;&#10;Automatiškai sugeneruotas aprašymas">
            <a:extLst>
              <a:ext uri="{FF2B5EF4-FFF2-40B4-BE49-F238E27FC236}">
                <a16:creationId xmlns:a16="http://schemas.microsoft.com/office/drawing/2014/main" id="{FC369450-61AE-4D42-BEFE-04934D2ED0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r="14382" b="-2"/>
          <a:stretch/>
        </p:blipFill>
        <p:spPr>
          <a:xfrm>
            <a:off x="4654296" y="645188"/>
            <a:ext cx="6903720" cy="55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49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DD06ABD-DAD0-4C03-AD1E-F1995393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PĖSČIŲJŲ - DVIRAČIŲ TAKŲ ĮRENGIMAS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urinio vietos rezervavimo ženklas 5" descr="Paveikslėlis, kuriame yra žinutė, žolė, laukas, dangus&#10;&#10;Automatiškai sugeneruotas aprašymas">
            <a:extLst>
              <a:ext uri="{FF2B5EF4-FFF2-40B4-BE49-F238E27FC236}">
                <a16:creationId xmlns:a16="http://schemas.microsoft.com/office/drawing/2014/main" id="{AA21BEED-546A-42A0-B2F9-32378E11D4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48652"/>
            <a:ext cx="6894576" cy="3878199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89612FF-F26B-4DEC-B68F-A77C83D55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4798577"/>
            <a:ext cx="7257433" cy="1820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 sz="1700" dirty="0"/>
          </a:p>
          <a:p>
            <a:pPr marL="0" indent="0">
              <a:buNone/>
            </a:pPr>
            <a:r>
              <a:rPr lang="en-US" sz="2000" dirty="0" err="1"/>
              <a:t>Šalia</a:t>
            </a:r>
            <a:r>
              <a:rPr lang="en-US" sz="2000" dirty="0"/>
              <a:t> </a:t>
            </a:r>
            <a:r>
              <a:rPr lang="en-US" sz="2000" dirty="0" err="1"/>
              <a:t>regioninių</a:t>
            </a:r>
            <a:r>
              <a:rPr lang="en-US" sz="2000" dirty="0"/>
              <a:t> </a:t>
            </a:r>
            <a:r>
              <a:rPr lang="en-US" sz="2000" dirty="0" err="1"/>
              <a:t>kelių</a:t>
            </a:r>
            <a:r>
              <a:rPr lang="en-US" sz="2000" dirty="0"/>
              <a:t> </a:t>
            </a:r>
            <a:r>
              <a:rPr lang="en-US" sz="2000" dirty="0" err="1"/>
              <a:t>įrengti</a:t>
            </a:r>
            <a:r>
              <a:rPr lang="en-US" sz="2000" dirty="0"/>
              <a:t> </a:t>
            </a:r>
            <a:r>
              <a:rPr lang="en-US" sz="2000" dirty="0" err="1"/>
              <a:t>pėsčiųjų-dviračių</a:t>
            </a:r>
            <a:r>
              <a:rPr lang="en-US" sz="2000" dirty="0"/>
              <a:t> </a:t>
            </a:r>
            <a:r>
              <a:rPr lang="en-US" sz="2000" dirty="0" err="1"/>
              <a:t>takai</a:t>
            </a:r>
            <a:r>
              <a:rPr lang="en-US" sz="2000" dirty="0"/>
              <a:t>: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Šilutė</a:t>
            </a:r>
            <a:r>
              <a:rPr lang="en-US" sz="2000" dirty="0"/>
              <a:t>–</a:t>
            </a:r>
            <a:r>
              <a:rPr lang="en-US" sz="2000" dirty="0" err="1"/>
              <a:t>Rusnė</a:t>
            </a:r>
            <a:r>
              <a:rPr lang="en-US" sz="2000" dirty="0"/>
              <a:t>;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Šilutė</a:t>
            </a:r>
            <a:r>
              <a:rPr lang="en-US" sz="2000" dirty="0"/>
              <a:t>–</a:t>
            </a:r>
            <a:r>
              <a:rPr lang="en-US" sz="2000" dirty="0" err="1"/>
              <a:t>Žemaičių</a:t>
            </a:r>
            <a:r>
              <a:rPr lang="en-US" sz="2000" dirty="0"/>
              <a:t> </a:t>
            </a:r>
            <a:r>
              <a:rPr lang="en-US" sz="2000" dirty="0" err="1"/>
              <a:t>Naumiestis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66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C2D8C2B-B1B8-4412-8EBD-76EFBAD6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ŠILUTĖS LANKOMŲ VIETŲ INFORMACINIŲ ŽENKLŲ ĮRENGIMAS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3D90DAC-8CF3-420E-87E1-6D979D285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8879" y="2807208"/>
            <a:ext cx="4205514" cy="35993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r>
              <a:rPr lang="en-US" sz="2000" err="1"/>
              <a:t>Šilutės</a:t>
            </a:r>
            <a:r>
              <a:rPr lang="en-US" sz="2000"/>
              <a:t> </a:t>
            </a:r>
            <a:r>
              <a:rPr lang="en-US" sz="2000" err="1"/>
              <a:t>rajone</a:t>
            </a:r>
            <a:r>
              <a:rPr lang="en-US" sz="2000"/>
              <a:t> </a:t>
            </a:r>
            <a:r>
              <a:rPr lang="en-US" sz="2000" err="1"/>
              <a:t>įrengta</a:t>
            </a:r>
            <a:r>
              <a:rPr lang="en-US" sz="2000"/>
              <a:t>:   </a:t>
            </a:r>
            <a:endParaRPr lang="en-US" sz="2000">
              <a:cs typeface="Calibri"/>
            </a:endParaRPr>
          </a:p>
          <a:p>
            <a:pPr marL="0"/>
            <a:r>
              <a:rPr lang="en-US" sz="2000"/>
              <a:t>24 </a:t>
            </a:r>
            <a:r>
              <a:rPr lang="en-US" sz="2000" err="1"/>
              <a:t>krypties</a:t>
            </a:r>
            <a:r>
              <a:rPr lang="en-US" sz="2000"/>
              <a:t> </a:t>
            </a:r>
            <a:r>
              <a:rPr lang="en-US" sz="2000" err="1"/>
              <a:t>rodyklės</a:t>
            </a:r>
            <a:r>
              <a:rPr lang="en-US" sz="2000"/>
              <a:t>;</a:t>
            </a:r>
            <a:endParaRPr lang="en-US" sz="2000">
              <a:cs typeface="Calibri"/>
            </a:endParaRPr>
          </a:p>
          <a:p>
            <a:pPr marL="0"/>
            <a:r>
              <a:rPr lang="en-US" sz="2000"/>
              <a:t>28 </a:t>
            </a:r>
            <a:r>
              <a:rPr lang="en-US" sz="2000" err="1"/>
              <a:t>turizmo</a:t>
            </a:r>
            <a:r>
              <a:rPr lang="en-US" sz="2000"/>
              <a:t> </a:t>
            </a:r>
            <a:r>
              <a:rPr lang="en-US" sz="2000" err="1"/>
              <a:t>objektą</a:t>
            </a:r>
            <a:r>
              <a:rPr lang="en-US" sz="2000"/>
              <a:t> </a:t>
            </a:r>
            <a:r>
              <a:rPr lang="en-US" sz="2000" err="1"/>
              <a:t>žymintys</a:t>
            </a:r>
            <a:r>
              <a:rPr lang="en-US" sz="2000"/>
              <a:t> </a:t>
            </a:r>
            <a:r>
              <a:rPr lang="en-US" sz="2000" err="1"/>
              <a:t>kelio</a:t>
            </a:r>
            <a:r>
              <a:rPr lang="en-US" sz="2000"/>
              <a:t> </a:t>
            </a:r>
            <a:r>
              <a:rPr lang="en-US" sz="2000" err="1"/>
              <a:t>ženklai</a:t>
            </a:r>
            <a:r>
              <a:rPr lang="en-US" sz="2000"/>
              <a:t>;</a:t>
            </a:r>
            <a:endParaRPr lang="en-US" sz="2000">
              <a:cs typeface="Calibri"/>
            </a:endParaRPr>
          </a:p>
          <a:p>
            <a:pPr marL="0"/>
            <a:r>
              <a:rPr lang="en-US" sz="2000"/>
              <a:t>2 </a:t>
            </a:r>
            <a:r>
              <a:rPr lang="en-US" sz="2000" err="1"/>
              <a:t>kolonos</a:t>
            </a:r>
            <a:r>
              <a:rPr lang="en-US" sz="2000"/>
              <a:t>;</a:t>
            </a:r>
            <a:endParaRPr lang="en-US" sz="2000">
              <a:cs typeface="Calibri"/>
            </a:endParaRPr>
          </a:p>
          <a:p>
            <a:pPr marL="0"/>
            <a:r>
              <a:rPr lang="en-US" sz="2000"/>
              <a:t>9 </a:t>
            </a:r>
            <a:r>
              <a:rPr lang="en-US" sz="2000" err="1"/>
              <a:t>stendai</a:t>
            </a:r>
            <a:r>
              <a:rPr lang="en-US" sz="2000"/>
              <a:t> </a:t>
            </a:r>
            <a:r>
              <a:rPr lang="en-US" sz="2000" err="1"/>
              <a:t>su</a:t>
            </a:r>
            <a:r>
              <a:rPr lang="en-US" sz="2000"/>
              <a:t> </a:t>
            </a:r>
            <a:r>
              <a:rPr lang="en-US" sz="2000" err="1"/>
              <a:t>lankytinomis</a:t>
            </a:r>
            <a:r>
              <a:rPr lang="en-US" sz="2000"/>
              <a:t> </a:t>
            </a:r>
            <a:r>
              <a:rPr lang="en-US" sz="2000" err="1"/>
              <a:t>vietomis</a:t>
            </a:r>
            <a:r>
              <a:rPr lang="en-US" sz="2000"/>
              <a:t>;</a:t>
            </a:r>
            <a:endParaRPr lang="en-US" sz="2000">
              <a:cs typeface="Calibri"/>
            </a:endParaRPr>
          </a:p>
          <a:p>
            <a:pPr marL="0"/>
            <a:r>
              <a:rPr lang="en-US" sz="2000"/>
              <a:t>3 </a:t>
            </a:r>
            <a:r>
              <a:rPr lang="en-US" sz="2000" err="1"/>
              <a:t>stendai</a:t>
            </a:r>
            <a:r>
              <a:rPr lang="en-US" sz="2000"/>
              <a:t> </a:t>
            </a:r>
            <a:r>
              <a:rPr lang="en-US" sz="2000" err="1"/>
              <a:t>prie</a:t>
            </a:r>
            <a:r>
              <a:rPr lang="en-US" sz="2000"/>
              <a:t> </a:t>
            </a:r>
            <a:r>
              <a:rPr lang="en-US" sz="2000" err="1"/>
              <a:t>įvažiavimo</a:t>
            </a:r>
            <a:r>
              <a:rPr lang="en-US" sz="2000"/>
              <a:t> į </a:t>
            </a:r>
            <a:r>
              <a:rPr lang="en-US" sz="2000" err="1"/>
              <a:t>Šilutės</a:t>
            </a:r>
            <a:r>
              <a:rPr lang="en-US" sz="2000"/>
              <a:t> </a:t>
            </a:r>
            <a:r>
              <a:rPr lang="en-US" sz="2000" err="1"/>
              <a:t>miestą</a:t>
            </a:r>
            <a:r>
              <a:rPr lang="en-US" sz="2000"/>
              <a:t>. </a:t>
            </a:r>
            <a:endParaRPr lang="en-US" sz="2000">
              <a:cs typeface="Calibri"/>
            </a:endParaRPr>
          </a:p>
          <a:p>
            <a:pPr marL="0"/>
            <a:endParaRPr lang="en-US" sz="2000">
              <a:cs typeface="Calibri"/>
            </a:endParaRPr>
          </a:p>
          <a:p>
            <a:pPr marL="0"/>
            <a:r>
              <a:rPr lang="en-US" sz="2000" err="1"/>
              <a:t>Projekto</a:t>
            </a:r>
            <a:r>
              <a:rPr lang="en-US" sz="2000"/>
              <a:t> </a:t>
            </a:r>
            <a:r>
              <a:rPr lang="en-US" sz="2000" err="1"/>
              <a:t>vertė</a:t>
            </a:r>
            <a:r>
              <a:rPr lang="en-US" sz="2000"/>
              <a:t>: 86 273 Eur.</a:t>
            </a:r>
            <a:endParaRPr lang="en-US" sz="2000">
              <a:cs typeface="Calibri"/>
            </a:endParaRPr>
          </a:p>
        </p:txBody>
      </p:sp>
      <p:pic>
        <p:nvPicPr>
          <p:cNvPr id="6" name="Turinio vietos rezervavimo ženklas 5" descr="Paveikslėlis, kuriame yra žinutė, žolė, laukas, dangus&#10;&#10;Automatiškai sugeneruotas aprašymas">
            <a:extLst>
              <a:ext uri="{FF2B5EF4-FFF2-40B4-BE49-F238E27FC236}">
                <a16:creationId xmlns:a16="http://schemas.microsoft.com/office/drawing/2014/main" id="{8A2D31AB-8882-4B83-A0D7-81404E7784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43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506DD5D-F947-4300-8EB0-DBAF0B64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ŠILUTĖS MIESTE ĮRENGTAS ŠEIMOS SKVERAS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3D80728-82E6-489D-87DA-4001922F0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metu</a:t>
            </a:r>
            <a:r>
              <a:rPr lang="en-US" sz="2200" dirty="0"/>
              <a:t>:</a:t>
            </a:r>
            <a:endParaRPr lang="en-US" dirty="0"/>
          </a:p>
          <a:p>
            <a:r>
              <a:rPr lang="en-US" sz="2200" dirty="0" err="1"/>
              <a:t>Sutvarkyta</a:t>
            </a:r>
            <a:r>
              <a:rPr lang="en-US" sz="2200" dirty="0"/>
              <a:t> </a:t>
            </a:r>
            <a:r>
              <a:rPr lang="en-US" sz="2200" dirty="0" err="1"/>
              <a:t>teritorija</a:t>
            </a:r>
            <a:r>
              <a:rPr lang="lt-LT" sz="2200" dirty="0"/>
              <a:t>.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Įrengta</a:t>
            </a:r>
            <a:r>
              <a:rPr lang="en-US" sz="2200" dirty="0"/>
              <a:t> </a:t>
            </a:r>
            <a:r>
              <a:rPr lang="en-US" sz="2200" dirty="0" err="1"/>
              <a:t>vaikų</a:t>
            </a:r>
            <a:r>
              <a:rPr lang="en-US" sz="2200" dirty="0"/>
              <a:t> </a:t>
            </a:r>
            <a:r>
              <a:rPr lang="en-US" sz="2200" dirty="0" err="1"/>
              <a:t>žaidim</a:t>
            </a:r>
            <a:r>
              <a:rPr lang="lt-LT" sz="2200" dirty="0"/>
              <a:t>o</a:t>
            </a:r>
            <a:r>
              <a:rPr lang="en-US" sz="2200" dirty="0"/>
              <a:t> </a:t>
            </a:r>
            <a:r>
              <a:rPr lang="en-US" sz="2200" dirty="0" err="1"/>
              <a:t>aikštelė</a:t>
            </a:r>
            <a:r>
              <a:rPr lang="lt-LT" sz="2200" dirty="0"/>
              <a:t>.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Įrengti</a:t>
            </a:r>
            <a:r>
              <a:rPr lang="en-US" sz="2200" dirty="0"/>
              <a:t> </a:t>
            </a:r>
            <a:r>
              <a:rPr lang="en-US" sz="2200" dirty="0" err="1"/>
              <a:t>lauko</a:t>
            </a:r>
            <a:r>
              <a:rPr lang="en-US" sz="2200" dirty="0"/>
              <a:t> </a:t>
            </a:r>
            <a:r>
              <a:rPr lang="en-US" sz="2200" dirty="0" err="1"/>
              <a:t>muzikos</a:t>
            </a:r>
            <a:r>
              <a:rPr lang="en-US" sz="2200" dirty="0"/>
              <a:t> </a:t>
            </a:r>
            <a:r>
              <a:rPr lang="en-US" sz="2200" dirty="0" err="1"/>
              <a:t>instrumentai</a:t>
            </a:r>
            <a:r>
              <a:rPr lang="lt-LT" sz="2200" dirty="0"/>
              <a:t>.</a:t>
            </a:r>
            <a:endParaRPr lang="en-US" sz="2200" dirty="0"/>
          </a:p>
          <a:p>
            <a:r>
              <a:rPr lang="en-US" sz="2200" dirty="0" err="1"/>
              <a:t>Įrengtas</a:t>
            </a:r>
            <a:r>
              <a:rPr lang="en-US" sz="2200" dirty="0"/>
              <a:t> </a:t>
            </a:r>
            <a:r>
              <a:rPr lang="en-US" sz="2200" dirty="0" err="1"/>
              <a:t>apšvietimas</a:t>
            </a:r>
            <a:r>
              <a:rPr lang="lt-LT" sz="2200" dirty="0"/>
              <a:t>.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Įrengta</a:t>
            </a:r>
            <a:r>
              <a:rPr lang="en-US" sz="2200" dirty="0"/>
              <a:t> </a:t>
            </a:r>
            <a:r>
              <a:rPr lang="en-US" sz="2200" dirty="0" err="1"/>
              <a:t>vaizdo</a:t>
            </a:r>
            <a:r>
              <a:rPr lang="en-US" sz="2200" dirty="0"/>
              <a:t> </a:t>
            </a:r>
            <a:r>
              <a:rPr lang="en-US" sz="2200" dirty="0" err="1"/>
              <a:t>stebėjimo</a:t>
            </a:r>
            <a:r>
              <a:rPr lang="en-US" sz="2200" dirty="0"/>
              <a:t> </a:t>
            </a:r>
            <a:r>
              <a:rPr lang="en-US" sz="2200" dirty="0" err="1"/>
              <a:t>sistema</a:t>
            </a:r>
            <a:r>
              <a:rPr lang="en-US" sz="2200" dirty="0"/>
              <a:t>. 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203 313 Eur.</a:t>
            </a:r>
            <a:endParaRPr lang="en-US" sz="2200" dirty="0">
              <a:cs typeface="Calibri"/>
            </a:endParaRPr>
          </a:p>
        </p:txBody>
      </p:sp>
      <p:pic>
        <p:nvPicPr>
          <p:cNvPr id="5" name="Turinio vietos rezervavimo ženklas 4" descr="Paveikslėlis, kuriame yra medis, laukas, žolė, asmuo&#10;&#10;Automatiškai sugeneruotas aprašymas">
            <a:extLst>
              <a:ext uri="{FF2B5EF4-FFF2-40B4-BE49-F238E27FC236}">
                <a16:creationId xmlns:a16="http://schemas.microsoft.com/office/drawing/2014/main" id="{C7DC834B-892B-4347-9E60-DE371BB30E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1978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6539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A3758BA-AB4D-470C-B3F9-149EA72E2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ŠILUTĖS MIESTE REKONSTRUOTAS H. ZUDERMANO SKVERAS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1E59AB9-21F1-449A-9E5F-D9E7E782D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Projekto</a:t>
            </a:r>
            <a:r>
              <a:rPr lang="en-US" sz="2000" dirty="0"/>
              <a:t> </a:t>
            </a:r>
            <a:r>
              <a:rPr lang="en-US" sz="2000" dirty="0" err="1"/>
              <a:t>metu</a:t>
            </a:r>
            <a:r>
              <a:rPr lang="en-US" sz="2000" dirty="0"/>
              <a:t>: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Sutvarkyta</a:t>
            </a:r>
            <a:r>
              <a:rPr lang="en-US" sz="2000" dirty="0"/>
              <a:t> </a:t>
            </a:r>
            <a:r>
              <a:rPr lang="en-US" sz="2000" dirty="0" err="1"/>
              <a:t>skvero</a:t>
            </a:r>
            <a:r>
              <a:rPr lang="en-US" sz="2000" dirty="0"/>
              <a:t> </a:t>
            </a:r>
            <a:r>
              <a:rPr lang="en-US" sz="2000" dirty="0" err="1"/>
              <a:t>teritorija</a:t>
            </a:r>
            <a:r>
              <a:rPr lang="lt-LT" sz="2000" dirty="0"/>
              <a:t>.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Atkurti</a:t>
            </a:r>
            <a:r>
              <a:rPr lang="en-US" sz="2000" dirty="0"/>
              <a:t> </a:t>
            </a:r>
            <a:r>
              <a:rPr lang="en-US" sz="2000" dirty="0" err="1"/>
              <a:t>autentiški</a:t>
            </a:r>
            <a:r>
              <a:rPr lang="en-US" sz="2000" dirty="0"/>
              <a:t> </a:t>
            </a:r>
            <a:r>
              <a:rPr lang="en-US" sz="2000" dirty="0" err="1"/>
              <a:t>pėsčiųjų</a:t>
            </a:r>
            <a:r>
              <a:rPr lang="en-US" sz="2000" dirty="0"/>
              <a:t> </a:t>
            </a:r>
            <a:r>
              <a:rPr lang="en-US" sz="2000" dirty="0" err="1"/>
              <a:t>takai</a:t>
            </a:r>
            <a:r>
              <a:rPr lang="lt-LT" sz="2000" dirty="0"/>
              <a:t>.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Įrengtas</a:t>
            </a:r>
            <a:r>
              <a:rPr lang="en-US" sz="2000" dirty="0"/>
              <a:t> </a:t>
            </a:r>
            <a:r>
              <a:rPr lang="en-US" sz="2000" dirty="0" err="1"/>
              <a:t>apšvietimas</a:t>
            </a:r>
            <a:r>
              <a:rPr lang="en-US" sz="2000" dirty="0"/>
              <a:t>. 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 err="1"/>
              <a:t>Projekto</a:t>
            </a:r>
            <a:r>
              <a:rPr lang="en-US" sz="2000" dirty="0"/>
              <a:t> </a:t>
            </a:r>
            <a:r>
              <a:rPr lang="en-US" sz="2000" dirty="0" err="1"/>
              <a:t>vertė</a:t>
            </a:r>
            <a:r>
              <a:rPr lang="lt-LT" sz="2000" dirty="0"/>
              <a:t>:</a:t>
            </a:r>
            <a:r>
              <a:rPr lang="en-US" sz="2000" dirty="0"/>
              <a:t> 120 800 Eur.</a:t>
            </a:r>
            <a:endParaRPr lang="en-US" sz="2000" dirty="0">
              <a:cs typeface="Calibri"/>
            </a:endParaRP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Picture 5" descr="A picture containing tree, grass, outdoor, park&#10;&#10;Description automatically generated">
            <a:extLst>
              <a:ext uri="{FF2B5EF4-FFF2-40B4-BE49-F238E27FC236}">
                <a16:creationId xmlns:a16="http://schemas.microsoft.com/office/drawing/2014/main" id="{AB7994E7-450A-4D87-9EAA-257E485787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790" r="217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0967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BFA499F-A7B8-424B-9804-1DE6F354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PUSIAU POŽEMINIŲ ATLIEKŲ SURINKIMO AIKŠTELIŲ PLĖTRA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598D1F3-63D1-4F16-ACA7-B95A8D39D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200"/>
              <a:t>Įrengtos 5 naujos pusiau požeminės buitinių atliekų surinkimo aikštelės Šilutės mieste.</a:t>
            </a:r>
          </a:p>
          <a:p>
            <a:pPr marL="0"/>
            <a:endParaRPr lang="en-US" sz="2200"/>
          </a:p>
          <a:p>
            <a:r>
              <a:rPr lang="en-US" sz="2200"/>
              <a:t>Projekto vertė: 86 000 Eur.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789F67-8ED2-E249-AF92-566BD22837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01" r="11397"/>
          <a:stretch/>
        </p:blipFill>
        <p:spPr>
          <a:xfrm>
            <a:off x="5505876" y="640080"/>
            <a:ext cx="520056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28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EFA81DB-DB16-4004-874C-D98C037D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/>
              <a:t>Būriavimo įrangos įsigijimas </a:t>
            </a:r>
            <a:endParaRPr lang="en-US" sz="460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936A6F7-3CB6-4F16-9410-D0076E22E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6076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200" dirty="0" err="1"/>
              <a:t>Iš</a:t>
            </a:r>
            <a:r>
              <a:rPr lang="en-US" sz="2200" dirty="0"/>
              <a:t> </a:t>
            </a:r>
            <a:r>
              <a:rPr lang="en-US" sz="2200" dirty="0" err="1"/>
              <a:t>projekto</a:t>
            </a:r>
            <a:r>
              <a:rPr lang="en-US" sz="2200" dirty="0"/>
              <a:t> „Baltic for all“ </a:t>
            </a:r>
            <a:r>
              <a:rPr lang="en-US" sz="2200" dirty="0" err="1"/>
              <a:t>įsigyta</a:t>
            </a:r>
            <a:r>
              <a:rPr lang="en-US" sz="2200" dirty="0"/>
              <a:t> </a:t>
            </a:r>
            <a:r>
              <a:rPr lang="en-US" sz="2200" dirty="0" err="1"/>
              <a:t>buriavimo</a:t>
            </a:r>
            <a:r>
              <a:rPr lang="en-US" sz="2200" dirty="0"/>
              <a:t>, </a:t>
            </a:r>
            <a:r>
              <a:rPr lang="en-US" sz="2200" dirty="0" err="1"/>
              <a:t>kaitavimo</a:t>
            </a:r>
            <a:r>
              <a:rPr lang="en-US" sz="2200" dirty="0"/>
              <a:t> </a:t>
            </a:r>
            <a:r>
              <a:rPr lang="en-US" sz="2200" dirty="0" err="1"/>
              <a:t>bei</a:t>
            </a:r>
            <a:r>
              <a:rPr lang="en-US" sz="2200" dirty="0"/>
              <a:t> </a:t>
            </a:r>
            <a:r>
              <a:rPr lang="en-US" sz="2200" dirty="0" err="1"/>
              <a:t>gelbėjimo</a:t>
            </a:r>
            <a:r>
              <a:rPr lang="en-US" sz="2200" dirty="0"/>
              <a:t> </a:t>
            </a:r>
            <a:r>
              <a:rPr lang="en-US" sz="2200" dirty="0" err="1"/>
              <a:t>įranga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Tęsiant</a:t>
            </a:r>
            <a:r>
              <a:rPr lang="en-US" sz="2200" dirty="0"/>
              <a:t> </a:t>
            </a:r>
            <a:r>
              <a:rPr lang="en-US" sz="2200" dirty="0" err="1"/>
              <a:t>projektą</a:t>
            </a:r>
            <a:r>
              <a:rPr lang="en-US" sz="2200" dirty="0"/>
              <a:t> bus </a:t>
            </a:r>
            <a:r>
              <a:rPr lang="en-US" sz="2200" dirty="0" err="1"/>
              <a:t>organizuojami</a:t>
            </a:r>
            <a:r>
              <a:rPr lang="en-US" sz="2200" dirty="0"/>
              <a:t> </a:t>
            </a:r>
            <a:r>
              <a:rPr lang="en-US" sz="2200" dirty="0" err="1"/>
              <a:t>jaunimo</a:t>
            </a:r>
            <a:r>
              <a:rPr lang="en-US" sz="2200" dirty="0"/>
              <a:t> </a:t>
            </a:r>
            <a:r>
              <a:rPr lang="en-US" sz="2200" dirty="0" err="1"/>
              <a:t>buriavimo</a:t>
            </a:r>
            <a:r>
              <a:rPr lang="en-US" sz="2200" dirty="0"/>
              <a:t>, </a:t>
            </a:r>
            <a:r>
              <a:rPr lang="en-US" sz="2200" dirty="0" err="1"/>
              <a:t>kaitavimo</a:t>
            </a:r>
            <a:r>
              <a:rPr lang="en-US" sz="2200" dirty="0"/>
              <a:t> </a:t>
            </a:r>
            <a:r>
              <a:rPr lang="en-US" sz="2200" dirty="0" err="1"/>
              <a:t>mokymai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Į </a:t>
            </a:r>
            <a:r>
              <a:rPr lang="en-US" sz="2200" dirty="0" err="1"/>
              <a:t>mokymus</a:t>
            </a:r>
            <a:r>
              <a:rPr lang="en-US" sz="2200" dirty="0"/>
              <a:t> bus </a:t>
            </a:r>
            <a:r>
              <a:rPr lang="en-US" sz="2200" dirty="0" err="1"/>
              <a:t>siekiama</a:t>
            </a:r>
            <a:r>
              <a:rPr lang="en-US" sz="2200" dirty="0"/>
              <a:t> </a:t>
            </a:r>
            <a:r>
              <a:rPr lang="en-US" sz="2200" dirty="0" err="1"/>
              <a:t>įtraukti</a:t>
            </a:r>
            <a:r>
              <a:rPr lang="en-US" sz="2200" dirty="0"/>
              <a:t> </a:t>
            </a:r>
            <a:r>
              <a:rPr lang="en-US" sz="2200" dirty="0" err="1"/>
              <a:t>neįgalius</a:t>
            </a:r>
            <a:r>
              <a:rPr lang="en-US" sz="2200" dirty="0"/>
              <a:t> </a:t>
            </a:r>
            <a:r>
              <a:rPr lang="en-US" sz="2200" dirty="0" err="1"/>
              <a:t>asmenis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  <a:p>
            <a:pPr marL="0" indent="0">
              <a:buNone/>
            </a:pPr>
            <a:r>
              <a:rPr lang="en-US" sz="2200" dirty="0" err="1">
                <a:cs typeface="Calibri"/>
              </a:rPr>
              <a:t>Projekto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vertė</a:t>
            </a:r>
            <a:r>
              <a:rPr lang="en-US" sz="2200" dirty="0">
                <a:cs typeface="Calibri"/>
              </a:rPr>
              <a:t>: 182 950 Eur.</a:t>
            </a:r>
          </a:p>
        </p:txBody>
      </p:sp>
      <p:pic>
        <p:nvPicPr>
          <p:cNvPr id="6" name="Turinio vietos rezervavimo ženklas 5" descr="Paveikslėlis, kuriame yra laivas, vanduo, laukas, transportas&#10;&#10;Automatiškai sugeneruotas aprašymas">
            <a:extLst>
              <a:ext uri="{FF2B5EF4-FFF2-40B4-BE49-F238E27FC236}">
                <a16:creationId xmlns:a16="http://schemas.microsoft.com/office/drawing/2014/main" id="{DC690F37-4E30-40D5-978D-2DA7C56A8C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2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2378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urinio vietos rezervavimo ženklas 7" descr="Paveikslėlis, kuriame yra medis, laukas, akmuo&#10;&#10;Automatiškai sugeneruotas aprašymas">
            <a:extLst>
              <a:ext uri="{FF2B5EF4-FFF2-40B4-BE49-F238E27FC236}">
                <a16:creationId xmlns:a16="http://schemas.microsoft.com/office/drawing/2014/main" id="{DEF91643-198B-48CA-B84D-E073F81C67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r="2458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96F5852D-FEBC-49EC-9CCC-E6B19CB1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>
                <a:solidFill>
                  <a:srgbClr val="000000"/>
                </a:solidFill>
              </a:rPr>
              <a:t>NAŠLAIČIŲ GLOBOS NAMŲ PASTATO  REMONTO DARBAI 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DBD72E6-4982-4C05-8B9A-FA0EE389E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Projekto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metu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  <a:endParaRPr lang="en-US" dirty="0"/>
          </a:p>
          <a:p>
            <a:r>
              <a:rPr lang="en-US" sz="2000" dirty="0" err="1">
                <a:solidFill>
                  <a:srgbClr val="000000"/>
                </a:solidFill>
              </a:rPr>
              <a:t>Uždengtas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stogas</a:t>
            </a:r>
            <a:r>
              <a:rPr lang="lt-LT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  <a:cs typeface="Calibri"/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Autentiškai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atkurtas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pastato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fasadas</a:t>
            </a:r>
            <a:r>
              <a:rPr lang="lt-LT" sz="2000" dirty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  <a:cs typeface="Calibri"/>
            </a:endParaRPr>
          </a:p>
          <a:p>
            <a:r>
              <a:rPr lang="en-US" sz="2000" dirty="0" err="1">
                <a:solidFill>
                  <a:srgbClr val="000000"/>
                </a:solidFill>
              </a:rPr>
              <a:t>Įstatyti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mediniai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langai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  <a:p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rgbClr val="000000"/>
                </a:solidFill>
              </a:rPr>
              <a:t>Projekto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vertė</a:t>
            </a:r>
            <a:r>
              <a:rPr lang="en-US" sz="2000" dirty="0">
                <a:solidFill>
                  <a:srgbClr val="000000"/>
                </a:solidFill>
              </a:rPr>
              <a:t>: 299 776 Eur.</a:t>
            </a:r>
          </a:p>
          <a:p>
            <a:pPr marL="0"/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66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901193C-9AD1-4199-96E7-6A638595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/>
              <a:t>TARŠOS ŠALTINIO ŠILUTĖS TULPIŲ GATVĖJE LIKVIDAVIMO DARBAI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E43E639-12FC-4D0F-BA8F-D25A46567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lvl="1" indent="0">
              <a:buNone/>
            </a:pPr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metu</a:t>
            </a:r>
            <a:r>
              <a:rPr lang="en-US" sz="2200" dirty="0"/>
              <a:t>:</a:t>
            </a:r>
          </a:p>
          <a:p>
            <a:pPr lvl="1"/>
            <a:r>
              <a:rPr lang="en-US" sz="2200" dirty="0" err="1"/>
              <a:t>Išvalytas</a:t>
            </a:r>
            <a:r>
              <a:rPr lang="en-US" sz="2200" dirty="0"/>
              <a:t> </a:t>
            </a:r>
            <a:r>
              <a:rPr lang="en-US" sz="2200" dirty="0" err="1"/>
              <a:t>užterštas</a:t>
            </a:r>
            <a:r>
              <a:rPr lang="en-US" sz="2200" dirty="0"/>
              <a:t> </a:t>
            </a:r>
            <a:r>
              <a:rPr lang="en-US" sz="2200" dirty="0" err="1"/>
              <a:t>gruntas</a:t>
            </a:r>
            <a:r>
              <a:rPr lang="lt-LT" sz="2200" dirty="0"/>
              <a:t>.</a:t>
            </a:r>
            <a:endParaRPr lang="en-US" sz="2200" dirty="0"/>
          </a:p>
          <a:p>
            <a:pPr lvl="1"/>
            <a:r>
              <a:rPr lang="en-US" sz="2200" dirty="0" err="1"/>
              <a:t>Pastatyta</a:t>
            </a:r>
            <a:r>
              <a:rPr lang="en-US" sz="2200" dirty="0"/>
              <a:t> </a:t>
            </a:r>
            <a:r>
              <a:rPr lang="en-US" sz="2200" dirty="0" err="1"/>
              <a:t>apsauginė</a:t>
            </a:r>
            <a:r>
              <a:rPr lang="en-US" sz="2200" dirty="0"/>
              <a:t> </a:t>
            </a:r>
            <a:r>
              <a:rPr lang="en-US" sz="2200" dirty="0" err="1"/>
              <a:t>sienelė</a:t>
            </a:r>
            <a:r>
              <a:rPr lang="en-US" sz="2200" dirty="0"/>
              <a:t>.</a:t>
            </a:r>
          </a:p>
          <a:p>
            <a:pPr marL="0" lvl="1" indent="0">
              <a:buNone/>
            </a:pPr>
            <a:endParaRPr lang="lt-LT" sz="2200" dirty="0"/>
          </a:p>
          <a:p>
            <a:pPr marL="0" lvl="1" indent="0">
              <a:buNone/>
            </a:pPr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lt-LT" sz="2200" dirty="0"/>
              <a:t>:</a:t>
            </a:r>
            <a:r>
              <a:rPr lang="en-US" sz="2200" dirty="0"/>
              <a:t> 152 110 Eur.</a:t>
            </a:r>
          </a:p>
        </p:txBody>
      </p:sp>
      <p:pic>
        <p:nvPicPr>
          <p:cNvPr id="5" name="Turinio vietos rezervavimo ženklas 4" descr="Paveikslėlis, kuriame yra medis, laukas, žemė, augalas&#10;&#10;Automatiškai sugeneruotas aprašymas">
            <a:extLst>
              <a:ext uri="{FF2B5EF4-FFF2-40B4-BE49-F238E27FC236}">
                <a16:creationId xmlns:a16="http://schemas.microsoft.com/office/drawing/2014/main" id="{91484BD9-3E4C-4A44-89E1-92A7EE482F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r="2454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7094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C72530EB-ADF4-4FEC-B2F5-0D61F92E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57708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PAKALNĖS UOSTO IN</a:t>
            </a:r>
            <a:r>
              <a:rPr lang="lt-LT" sz="3400" dirty="0"/>
              <a:t>F</a:t>
            </a: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RASTRUKTŪROS PLĖTRA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C67C153-85AC-4EE2-A9D0-4028C4264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Pakalnės</a:t>
            </a:r>
            <a:r>
              <a:rPr lang="en-US" sz="2200" dirty="0"/>
              <a:t> </a:t>
            </a:r>
            <a:r>
              <a:rPr lang="en-US" sz="2200" dirty="0" err="1"/>
              <a:t>uosto</a:t>
            </a:r>
            <a:r>
              <a:rPr lang="en-US" sz="2200" dirty="0"/>
              <a:t> </a:t>
            </a:r>
            <a:r>
              <a:rPr lang="en-US" sz="2200" dirty="0" err="1"/>
              <a:t>teritorijoje</a:t>
            </a:r>
            <a:r>
              <a:rPr lang="en-US" sz="2200" dirty="0"/>
              <a:t> </a:t>
            </a:r>
            <a:r>
              <a:rPr lang="en-US" sz="2200" dirty="0" err="1"/>
              <a:t>pastatytas</a:t>
            </a:r>
            <a:r>
              <a:rPr lang="en-US" sz="2200" dirty="0"/>
              <a:t> </a:t>
            </a:r>
            <a:r>
              <a:rPr lang="en-US" sz="2200" dirty="0" err="1"/>
              <a:t>žvejų</a:t>
            </a:r>
            <a:r>
              <a:rPr lang="en-US" sz="2200" dirty="0"/>
              <a:t> </a:t>
            </a:r>
            <a:r>
              <a:rPr lang="en-US" sz="2200" dirty="0" err="1"/>
              <a:t>poilsio</a:t>
            </a:r>
            <a:r>
              <a:rPr lang="en-US" sz="2200" dirty="0"/>
              <a:t> </a:t>
            </a:r>
            <a:r>
              <a:rPr lang="en-US" sz="2200" dirty="0" err="1"/>
              <a:t>namelis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133 376 Eur.</a:t>
            </a:r>
            <a:endParaRPr lang="en-US" sz="2200" dirty="0">
              <a:cs typeface="Calibri"/>
            </a:endParaRPr>
          </a:p>
          <a:p>
            <a:endParaRPr lang="en-US" sz="2200" dirty="0"/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440AF29B-8024-4D80-A00F-6F6040C70C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8"/>
            <a:ext cx="6903720" cy="388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39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F141247-DCF8-406D-A1C4-EB5E14F3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/>
              <a:t>Melioracijos</a:t>
            </a:r>
            <a:r>
              <a:rPr lang="en-US" sz="5400"/>
              <a:t> </a:t>
            </a:r>
            <a:r>
              <a:rPr lang="en-US" sz="5400" err="1"/>
              <a:t>programa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EC12F4C-4F36-480C-9D37-7502593B4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effectLst/>
              </a:rPr>
              <a:t>Šilutės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rajonui</a:t>
            </a:r>
            <a:r>
              <a:rPr lang="en-US" sz="2000" dirty="0">
                <a:effectLst/>
              </a:rPr>
              <a:t> 2020 m. </a:t>
            </a:r>
            <a:r>
              <a:rPr lang="en-US" sz="2000" dirty="0" err="1">
                <a:effectLst/>
              </a:rPr>
              <a:t>Melioracijos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programai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įgyvendinti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iš</a:t>
            </a:r>
            <a:r>
              <a:rPr lang="en-US" sz="2000" dirty="0">
                <a:effectLst/>
              </a:rPr>
              <a:t> </a:t>
            </a:r>
            <a:r>
              <a:rPr lang="lt-LT" sz="2000" dirty="0"/>
              <a:t>v</a:t>
            </a:r>
            <a:r>
              <a:rPr lang="en-US" sz="2000" dirty="0" err="1">
                <a:effectLst/>
              </a:rPr>
              <a:t>alstybės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biudžeto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buvo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skirta</a:t>
            </a:r>
            <a:r>
              <a:rPr lang="en-US" sz="2000" dirty="0">
                <a:effectLst/>
              </a:rPr>
              <a:t> 1</a:t>
            </a:r>
            <a:r>
              <a:rPr lang="lt-LT" sz="2000" dirty="0">
                <a:effectLst/>
              </a:rPr>
              <a:t> </a:t>
            </a:r>
            <a:r>
              <a:rPr lang="en-US" sz="2000" dirty="0">
                <a:effectLst/>
              </a:rPr>
              <a:t>401,00 </a:t>
            </a:r>
            <a:r>
              <a:rPr lang="en-US" sz="2000" dirty="0" err="1">
                <a:effectLst/>
              </a:rPr>
              <a:t>tūkst</a:t>
            </a:r>
            <a:r>
              <a:rPr lang="en-US" sz="2000" dirty="0">
                <a:effectLst/>
              </a:rPr>
              <a:t>. Eur</a:t>
            </a:r>
            <a:r>
              <a:rPr lang="lt-LT" sz="2000" dirty="0"/>
              <a:t>. I</a:t>
            </a:r>
            <a:r>
              <a:rPr lang="en-US" sz="2000" dirty="0">
                <a:effectLst/>
              </a:rPr>
              <a:t>š </a:t>
            </a:r>
            <a:r>
              <a:rPr lang="en-US" sz="2000" dirty="0" err="1">
                <a:effectLst/>
              </a:rPr>
              <a:t>jų</a:t>
            </a:r>
            <a:r>
              <a:rPr lang="lt-LT" sz="2000" dirty="0">
                <a:effectLst/>
              </a:rPr>
              <a:t>:</a:t>
            </a:r>
            <a:r>
              <a:rPr lang="en-US" sz="2000" dirty="0">
                <a:effectLst/>
              </a:rPr>
              <a:t> </a:t>
            </a:r>
            <a:endParaRPr lang="en-US" dirty="0"/>
          </a:p>
          <a:p>
            <a:r>
              <a:rPr lang="en-US" sz="2000" dirty="0">
                <a:effectLst/>
              </a:rPr>
              <a:t>291,00 </a:t>
            </a:r>
            <a:r>
              <a:rPr lang="en-US" sz="2000" dirty="0" err="1">
                <a:effectLst/>
              </a:rPr>
              <a:t>tūkst</a:t>
            </a:r>
            <a:r>
              <a:rPr lang="en-US" sz="2000" dirty="0">
                <a:effectLst/>
              </a:rPr>
              <a:t>. Eur – </a:t>
            </a:r>
            <a:r>
              <a:rPr lang="en-US" sz="2000" dirty="0" err="1">
                <a:effectLst/>
              </a:rPr>
              <a:t>melioracijos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darbams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atlikti</a:t>
            </a:r>
            <a:r>
              <a:rPr lang="en-US" sz="2000" dirty="0"/>
              <a:t>.  </a:t>
            </a:r>
            <a:endParaRPr lang="en-US" sz="2000" dirty="0">
              <a:cs typeface="Calibri"/>
            </a:endParaRPr>
          </a:p>
          <a:p>
            <a:r>
              <a:rPr lang="en-US" sz="2000" dirty="0">
                <a:effectLst/>
              </a:rPr>
              <a:t>1</a:t>
            </a:r>
            <a:r>
              <a:rPr lang="lt-LT" sz="2000" dirty="0">
                <a:effectLst/>
              </a:rPr>
              <a:t> </a:t>
            </a:r>
            <a:r>
              <a:rPr lang="en-US" sz="2000" dirty="0">
                <a:effectLst/>
              </a:rPr>
              <a:t>110,00 </a:t>
            </a:r>
            <a:r>
              <a:rPr lang="en-US" sz="2000" dirty="0" err="1">
                <a:effectLst/>
              </a:rPr>
              <a:t>tūkst</a:t>
            </a:r>
            <a:r>
              <a:rPr lang="en-US" sz="2000" dirty="0">
                <a:effectLst/>
              </a:rPr>
              <a:t>. Eur </a:t>
            </a:r>
            <a:r>
              <a:rPr lang="en-US" sz="2000" dirty="0" err="1">
                <a:effectLst/>
              </a:rPr>
              <a:t>polderiams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jų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eksploatacijai</a:t>
            </a:r>
            <a:r>
              <a:rPr lang="en-US" sz="2000" dirty="0">
                <a:effectLst/>
              </a:rPr>
              <a:t>.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Suremontuota</a:t>
            </a:r>
            <a:r>
              <a:rPr lang="en-US" sz="2000" dirty="0"/>
              <a:t> 128 ha </a:t>
            </a:r>
            <a:r>
              <a:rPr lang="en-US" sz="2000" dirty="0" err="1"/>
              <a:t>esančios</a:t>
            </a:r>
            <a:r>
              <a:rPr lang="en-US" sz="2000" dirty="0"/>
              <a:t> </a:t>
            </a:r>
            <a:r>
              <a:rPr lang="en-US" sz="2000" dirty="0" err="1"/>
              <a:t>sausinimo</a:t>
            </a:r>
            <a:r>
              <a:rPr lang="en-US" sz="2000" dirty="0"/>
              <a:t> </a:t>
            </a:r>
            <a:r>
              <a:rPr lang="en-US" sz="2000" dirty="0" err="1"/>
              <a:t>sistemos</a:t>
            </a:r>
            <a:r>
              <a:rPr lang="en-US" sz="2000" dirty="0"/>
              <a:t>.</a:t>
            </a:r>
            <a:endParaRPr lang="en-US" sz="2000" dirty="0">
              <a:effectLst/>
              <a:cs typeface="Calibri"/>
            </a:endParaRPr>
          </a:p>
          <a:p>
            <a:endParaRPr lang="en-US" sz="2000" dirty="0"/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F65C4334-D994-4A4C-A67A-DC857E4F7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r="385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8375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2D61C-E9A7-4C8E-ADA5-0F843576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/>
              <a:t>Polderių</a:t>
            </a:r>
            <a:r>
              <a:rPr lang="en-US" sz="5400"/>
              <a:t> </a:t>
            </a:r>
            <a:r>
              <a:rPr lang="en-US" sz="5400" err="1"/>
              <a:t>rekonstrukcija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FCF94-A387-4935-9756-88F69ABEA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Įgyvendinti</a:t>
            </a:r>
            <a:r>
              <a:rPr lang="en-US" sz="2200" dirty="0"/>
              <a:t> 8 </a:t>
            </a:r>
            <a:r>
              <a:rPr lang="en-US" sz="2200" dirty="0" err="1"/>
              <a:t>investiciniai</a:t>
            </a:r>
            <a:r>
              <a:rPr lang="en-US" sz="2200" dirty="0"/>
              <a:t> </a:t>
            </a:r>
            <a:r>
              <a:rPr lang="en-US" sz="2200" dirty="0" err="1"/>
              <a:t>projektai</a:t>
            </a:r>
            <a:r>
              <a:rPr lang="en-US" sz="2200" dirty="0"/>
              <a:t>:</a:t>
            </a:r>
            <a:endParaRPr lang="en-US" dirty="0"/>
          </a:p>
          <a:p>
            <a:r>
              <a:rPr lang="en-US" sz="2200" dirty="0"/>
              <a:t>3 </a:t>
            </a:r>
            <a:r>
              <a:rPr lang="en-US" sz="2200" dirty="0" err="1"/>
              <a:t>polderių</a:t>
            </a:r>
            <a:r>
              <a:rPr lang="en-US" sz="2200" dirty="0"/>
              <a:t> </a:t>
            </a:r>
            <a:r>
              <a:rPr lang="en-US" sz="2200" dirty="0" err="1"/>
              <a:t>rekonstrukcijos</a:t>
            </a:r>
            <a:r>
              <a:rPr lang="lt-LT" sz="2200" dirty="0"/>
              <a:t> projektai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r>
              <a:rPr lang="en-US" sz="2200" dirty="0"/>
              <a:t>5 </a:t>
            </a:r>
            <a:r>
              <a:rPr lang="en-US" sz="2200" dirty="0" err="1"/>
              <a:t>polderiuose</a:t>
            </a:r>
            <a:r>
              <a:rPr lang="en-US" sz="2200" dirty="0"/>
              <a:t> </a:t>
            </a:r>
            <a:r>
              <a:rPr lang="en-US" sz="2200" dirty="0" err="1"/>
              <a:t>esančių</a:t>
            </a:r>
            <a:r>
              <a:rPr lang="en-US" sz="2200" dirty="0"/>
              <a:t> </a:t>
            </a:r>
            <a:r>
              <a:rPr lang="en-US" sz="2200" dirty="0" err="1"/>
              <a:t>griovių</a:t>
            </a:r>
            <a:r>
              <a:rPr lang="en-US" sz="2200" dirty="0"/>
              <a:t> </a:t>
            </a:r>
            <a:r>
              <a:rPr lang="en-US" sz="2200" dirty="0" err="1"/>
              <a:t>rekonstrukcijos</a:t>
            </a:r>
            <a:r>
              <a:rPr lang="lt-LT" sz="2200" dirty="0"/>
              <a:t> projektai</a:t>
            </a:r>
            <a:r>
              <a:rPr lang="en-US" sz="2200" dirty="0"/>
              <a:t>.</a:t>
            </a:r>
            <a:endParaRPr lang="en-US" sz="2200" dirty="0">
              <a:cs typeface="Calibri"/>
            </a:endParaRP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err="1"/>
              <a:t>Bendra</a:t>
            </a:r>
            <a:r>
              <a:rPr lang="en-US" sz="2200" dirty="0"/>
              <a:t> </a:t>
            </a:r>
            <a:r>
              <a:rPr lang="en-US" sz="2200" dirty="0" err="1"/>
              <a:t>projektų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lt-LT" sz="2200" dirty="0"/>
              <a:t>:</a:t>
            </a:r>
            <a:r>
              <a:rPr lang="en-US" sz="2200" dirty="0"/>
              <a:t> 6 650 000 Eur.</a:t>
            </a:r>
            <a:endParaRPr lang="en-US" sz="2200" dirty="0">
              <a:cs typeface="Calibri"/>
            </a:endParaRPr>
          </a:p>
        </p:txBody>
      </p:sp>
      <p:pic>
        <p:nvPicPr>
          <p:cNvPr id="6" name="Turinio vietos rezervavimo ženklas 5" descr="Paveikslėlis, kuriame yra žolė, laukas, dangus, gamta&#10;&#10;Automatiškai sugeneruotas aprašymas">
            <a:extLst>
              <a:ext uri="{FF2B5EF4-FFF2-40B4-BE49-F238E27FC236}">
                <a16:creationId xmlns:a16="http://schemas.microsoft.com/office/drawing/2014/main" id="{319642C7-77D0-4DD4-9DD9-84B1412FD3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r="288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1659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1404EA9-8025-4743-A5E5-C6740360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/>
              <a:t>GERIAMOJO VANDENS IR NUOTEKŲ TINKLŲ PLĖTRA ŠILUTĖS RAJONE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40DDE9E-FDF8-4648-8FAB-4B2367426A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764" r="25905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9C4A1AE-5307-4DC4-B7E3-5C60BB68B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900" dirty="0" err="1">
                <a:effectLst/>
              </a:rPr>
              <a:t>Vandens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tiekimo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tinklų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plėtra</a:t>
            </a:r>
            <a:r>
              <a:rPr lang="en-US" sz="1900" dirty="0">
                <a:effectLst/>
              </a:rPr>
              <a:t>:</a:t>
            </a:r>
            <a:endParaRPr lang="en-US" dirty="0"/>
          </a:p>
          <a:p>
            <a:r>
              <a:rPr lang="en-US" sz="1900" dirty="0">
                <a:effectLst/>
              </a:rPr>
              <a:t>s</a:t>
            </a:r>
            <a:r>
              <a:rPr lang="lt-LT" sz="1900" dirty="0">
                <a:effectLst/>
              </a:rPr>
              <a:t>.</a:t>
            </a:r>
            <a:r>
              <a:rPr lang="en-US" sz="1900" dirty="0">
                <a:effectLst/>
              </a:rPr>
              <a:t>/b</a:t>
            </a:r>
            <a:r>
              <a:rPr lang="lt-LT" sz="1900" dirty="0">
                <a:effectLst/>
              </a:rPr>
              <a:t>.</a:t>
            </a:r>
            <a:r>
              <a:rPr lang="en-US" sz="1900" dirty="0"/>
              <a:t> </a:t>
            </a:r>
            <a:r>
              <a:rPr lang="lt-LT" sz="1900" dirty="0"/>
              <a:t>„</a:t>
            </a:r>
            <a:r>
              <a:rPr lang="en-US" sz="1900" dirty="0" err="1">
                <a:effectLst/>
              </a:rPr>
              <a:t>Aušr</a:t>
            </a:r>
            <a:r>
              <a:rPr lang="lt-LT" sz="1900" dirty="0">
                <a:effectLst/>
              </a:rPr>
              <a:t>a“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ir</a:t>
            </a:r>
            <a:r>
              <a:rPr lang="en-US" sz="1900" dirty="0">
                <a:effectLst/>
              </a:rPr>
              <a:t> </a:t>
            </a:r>
            <a:r>
              <a:rPr lang="lt-LT" sz="1900" dirty="0">
                <a:effectLst/>
              </a:rPr>
              <a:t>„</a:t>
            </a:r>
            <a:r>
              <a:rPr lang="en-US" sz="1900" dirty="0" err="1">
                <a:effectLst/>
              </a:rPr>
              <a:t>Draugystė</a:t>
            </a:r>
            <a:r>
              <a:rPr lang="lt-LT" sz="1900" dirty="0">
                <a:effectLst/>
              </a:rPr>
              <a:t>“</a:t>
            </a:r>
            <a:r>
              <a:rPr lang="en-US" sz="1900" dirty="0">
                <a:effectLst/>
              </a:rPr>
              <a:t> </a:t>
            </a:r>
            <a:endParaRPr lang="lt-LT" sz="1900" dirty="0">
              <a:effectLst/>
            </a:endParaRPr>
          </a:p>
          <a:p>
            <a:pPr marL="0" indent="0">
              <a:buNone/>
            </a:pPr>
            <a:r>
              <a:rPr lang="en-US" sz="1900" dirty="0" err="1">
                <a:effectLst/>
              </a:rPr>
              <a:t>Nuotekų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surinkimo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infrastruktūros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plėtra</a:t>
            </a:r>
            <a:r>
              <a:rPr lang="en-US" sz="1900" dirty="0">
                <a:effectLst/>
              </a:rPr>
              <a:t>:</a:t>
            </a:r>
            <a:endParaRPr lang="en-US" sz="1900" dirty="0">
              <a:effectLst/>
              <a:cs typeface="Calibri" panose="020F0502020204030204"/>
            </a:endParaRPr>
          </a:p>
          <a:p>
            <a:pPr marL="0"/>
            <a:r>
              <a:rPr lang="en-US" sz="1900" dirty="0" err="1"/>
              <a:t>Šilutės</a:t>
            </a:r>
            <a:r>
              <a:rPr lang="en-US" sz="1900" dirty="0"/>
              <a:t> </a:t>
            </a:r>
            <a:r>
              <a:rPr lang="en-US" sz="1900" dirty="0" err="1"/>
              <a:t>mieste</a:t>
            </a:r>
            <a:r>
              <a:rPr lang="lt-LT" sz="1900" dirty="0"/>
              <a:t>.</a:t>
            </a:r>
            <a:endParaRPr lang="en-US" sz="1900" dirty="0">
              <a:effectLst/>
              <a:cs typeface="Calibri"/>
            </a:endParaRPr>
          </a:p>
          <a:p>
            <a:r>
              <a:rPr lang="en-US" sz="1900" dirty="0" err="1">
                <a:effectLst/>
              </a:rPr>
              <a:t>Grabupiuose</a:t>
            </a:r>
            <a:r>
              <a:rPr lang="lt-LT" sz="1900" dirty="0">
                <a:effectLst/>
              </a:rPr>
              <a:t>.</a:t>
            </a:r>
            <a:endParaRPr lang="en-US" sz="1900" dirty="0">
              <a:effectLst/>
              <a:cs typeface="Calibri"/>
            </a:endParaRPr>
          </a:p>
          <a:p>
            <a:r>
              <a:rPr lang="en-US" sz="1900" dirty="0" err="1">
                <a:effectLst/>
              </a:rPr>
              <a:t>Laučiuose</a:t>
            </a:r>
            <a:r>
              <a:rPr lang="lt-LT" sz="1900" dirty="0"/>
              <a:t>.</a:t>
            </a:r>
            <a:endParaRPr lang="en-US" sz="1900" dirty="0">
              <a:cs typeface="Calibri"/>
            </a:endParaRPr>
          </a:p>
          <a:p>
            <a:r>
              <a:rPr lang="en-US" sz="1900" dirty="0" err="1">
                <a:effectLst/>
              </a:rPr>
              <a:t>Vilkyčiuose</a:t>
            </a:r>
            <a:r>
              <a:rPr lang="lt-LT" sz="1900" dirty="0"/>
              <a:t>.</a:t>
            </a:r>
            <a:r>
              <a:rPr lang="en-US" sz="1900" dirty="0"/>
              <a:t> </a:t>
            </a:r>
            <a:endParaRPr lang="en-US" sz="1900" dirty="0">
              <a:effectLst/>
              <a:cs typeface="Calibri"/>
            </a:endParaRPr>
          </a:p>
          <a:p>
            <a:r>
              <a:rPr lang="en-US" sz="1900" dirty="0" err="1">
                <a:effectLst/>
              </a:rPr>
              <a:t>Leitgiriuose</a:t>
            </a:r>
            <a:r>
              <a:rPr lang="en-US" sz="1900" dirty="0">
                <a:effectLst/>
              </a:rPr>
              <a:t>.</a:t>
            </a:r>
            <a:endParaRPr lang="en-US" sz="1900" dirty="0">
              <a:cs typeface="Calibri"/>
            </a:endParaRPr>
          </a:p>
          <a:p>
            <a:pPr marL="0" indent="0">
              <a:buNone/>
            </a:pPr>
            <a:r>
              <a:rPr lang="en-US" sz="1900" dirty="0" err="1"/>
              <a:t>Projektų</a:t>
            </a:r>
            <a:r>
              <a:rPr lang="en-US" sz="1900" dirty="0"/>
              <a:t> </a:t>
            </a:r>
            <a:r>
              <a:rPr lang="en-US" sz="1900" dirty="0" err="1"/>
              <a:t>vertė</a:t>
            </a:r>
            <a:r>
              <a:rPr lang="en-US" sz="1900" dirty="0"/>
              <a:t>: 531 426 Eur.</a:t>
            </a:r>
            <a:endParaRPr lang="en-US" sz="19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74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A64DC05-90BF-4340-B7B4-C26156F3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/>
              <a:t>SAULĖS JĖGAINIŲ ĮRENGIMAS</a:t>
            </a:r>
          </a:p>
        </p:txBody>
      </p:sp>
      <p:sp>
        <p:nvSpPr>
          <p:cNvPr id="6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5DA9B89-C3F7-4F89-8A2E-719497BD3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2000" dirty="0"/>
              <a:t>Ant 8 </a:t>
            </a:r>
            <a:r>
              <a:rPr lang="en-US" sz="2000" dirty="0" err="1"/>
              <a:t>švietimo</a:t>
            </a:r>
            <a:r>
              <a:rPr lang="en-US" sz="2000" dirty="0"/>
              <a:t> </a:t>
            </a:r>
            <a:r>
              <a:rPr lang="en-US" sz="2000" dirty="0" err="1"/>
              <a:t>įstaigų</a:t>
            </a:r>
            <a:r>
              <a:rPr lang="en-US" sz="2000" dirty="0"/>
              <a:t> </a:t>
            </a:r>
            <a:r>
              <a:rPr lang="en-US" sz="2000" dirty="0" err="1"/>
              <a:t>stogų</a:t>
            </a:r>
            <a:r>
              <a:rPr lang="en-US" sz="2000" dirty="0"/>
              <a:t> </a:t>
            </a:r>
            <a:r>
              <a:rPr lang="en-US" sz="2000" dirty="0" err="1"/>
              <a:t>įrengtos</a:t>
            </a:r>
            <a:r>
              <a:rPr lang="en-US" sz="2000" dirty="0"/>
              <a:t> </a:t>
            </a:r>
            <a:r>
              <a:rPr lang="en-US" sz="2000" dirty="0" err="1"/>
              <a:t>saulės</a:t>
            </a:r>
            <a:r>
              <a:rPr lang="en-US" sz="2000" dirty="0"/>
              <a:t> </a:t>
            </a:r>
            <a:r>
              <a:rPr lang="en-US" sz="2000" dirty="0" err="1"/>
              <a:t>jėgainės</a:t>
            </a:r>
            <a:r>
              <a:rPr lang="en-US" sz="2000" dirty="0"/>
              <a:t>.</a:t>
            </a:r>
            <a:endParaRPr lang="en-US" sz="2000" dirty="0">
              <a:cs typeface="Calibri" panose="020F0502020204030204"/>
            </a:endParaRPr>
          </a:p>
          <a:p>
            <a:pPr marL="0"/>
            <a:r>
              <a:rPr lang="en-US" sz="2000" dirty="0" err="1"/>
              <a:t>Bendras</a:t>
            </a:r>
            <a:r>
              <a:rPr lang="en-US" sz="2000" dirty="0"/>
              <a:t> </a:t>
            </a:r>
            <a:r>
              <a:rPr lang="en-US" sz="2000" dirty="0" err="1"/>
              <a:t>saulės</a:t>
            </a:r>
            <a:r>
              <a:rPr lang="en-US" sz="2000" dirty="0"/>
              <a:t> </a:t>
            </a:r>
            <a:r>
              <a:rPr lang="en-US" sz="2000" dirty="0" err="1"/>
              <a:t>jėgainių</a:t>
            </a:r>
            <a:r>
              <a:rPr lang="en-US" sz="2000" dirty="0"/>
              <a:t> </a:t>
            </a:r>
            <a:r>
              <a:rPr lang="en-US" sz="2000" dirty="0" err="1"/>
              <a:t>galingumas</a:t>
            </a:r>
            <a:r>
              <a:rPr lang="en-US" sz="2000" dirty="0"/>
              <a:t> 343 KW.</a:t>
            </a:r>
            <a:endParaRPr lang="en-US" sz="2000" dirty="0">
              <a:cs typeface="Calibri"/>
            </a:endParaRPr>
          </a:p>
          <a:p>
            <a:pPr marL="0"/>
            <a:r>
              <a:rPr lang="en-US" sz="2000" dirty="0" err="1"/>
              <a:t>Bendra</a:t>
            </a:r>
            <a:r>
              <a:rPr lang="en-US" sz="2000" dirty="0"/>
              <a:t> </a:t>
            </a:r>
            <a:r>
              <a:rPr lang="en-US" sz="2000" dirty="0" err="1"/>
              <a:t>projekto</a:t>
            </a:r>
            <a:r>
              <a:rPr lang="en-US" sz="2000" dirty="0"/>
              <a:t> </a:t>
            </a:r>
            <a:r>
              <a:rPr lang="en-US" sz="2000" dirty="0" err="1"/>
              <a:t>vertė</a:t>
            </a:r>
            <a:r>
              <a:rPr lang="lt-LT" sz="2000" dirty="0"/>
              <a:t>:</a:t>
            </a:r>
            <a:r>
              <a:rPr lang="en-US" sz="2000" dirty="0"/>
              <a:t> 653 084 Eur.</a:t>
            </a:r>
            <a:endParaRPr lang="en-US" sz="2000" dirty="0">
              <a:cs typeface="Calibri"/>
            </a:endParaRPr>
          </a:p>
          <a:p>
            <a:pPr marL="0"/>
            <a:endParaRPr lang="en-US" sz="1900" dirty="0"/>
          </a:p>
          <a:p>
            <a:pPr marL="0"/>
            <a:endParaRPr lang="en-US" sz="1900" dirty="0"/>
          </a:p>
          <a:p>
            <a:pPr marL="0"/>
            <a:endParaRPr lang="en-US" sz="1900" dirty="0"/>
          </a:p>
          <a:p>
            <a:endParaRPr lang="en-US" sz="1900" dirty="0"/>
          </a:p>
        </p:txBody>
      </p:sp>
      <p:pic>
        <p:nvPicPr>
          <p:cNvPr id="6" name="Turinio vietos rezervavimo ženklas 5" descr="Paveikslėlis, kuriame yra žolė, medis, laukas, namas&#10;&#10;Automatiškai sugeneruotas aprašymas">
            <a:extLst>
              <a:ext uri="{FF2B5EF4-FFF2-40B4-BE49-F238E27FC236}">
                <a16:creationId xmlns:a16="http://schemas.microsoft.com/office/drawing/2014/main" id="{3CE77140-C942-4E78-92DA-3A73011724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r="2677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3721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F5069C0-59EE-4757-B993-F4B89080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ŠILUMOS TINKLŲ PLĖTRA ŠILUTĖS RAJONE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87B5556-ADB8-4FA8-8151-FC8E2E4C79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Įvykdyta</a:t>
            </a:r>
            <a:r>
              <a:rPr lang="en-US" sz="2200" dirty="0"/>
              <a:t> </a:t>
            </a:r>
            <a:r>
              <a:rPr lang="en-US" sz="2200" dirty="0" err="1"/>
              <a:t>Kintų</a:t>
            </a:r>
            <a:r>
              <a:rPr lang="en-US" sz="2200" dirty="0"/>
              <a:t> </a:t>
            </a:r>
            <a:r>
              <a:rPr lang="en-US" sz="2200" dirty="0" err="1"/>
              <a:t>katilinės</a:t>
            </a:r>
            <a:r>
              <a:rPr lang="en-US" sz="2200" dirty="0"/>
              <a:t> </a:t>
            </a:r>
            <a:r>
              <a:rPr lang="en-US" sz="2200" dirty="0" err="1"/>
              <a:t>rekonstrukcija</a:t>
            </a:r>
            <a:r>
              <a:rPr lang="en-US" sz="2200" dirty="0"/>
              <a:t> </a:t>
            </a:r>
            <a:r>
              <a:rPr lang="en-US" sz="2200" dirty="0" err="1"/>
              <a:t>įrengiant</a:t>
            </a:r>
            <a:r>
              <a:rPr lang="en-US" sz="2200" dirty="0"/>
              <a:t> </a:t>
            </a:r>
            <a:r>
              <a:rPr lang="en-US" sz="2200" dirty="0" err="1"/>
              <a:t>biokuro</a:t>
            </a:r>
            <a:r>
              <a:rPr lang="en-US" sz="2200" dirty="0"/>
              <a:t> </a:t>
            </a:r>
            <a:r>
              <a:rPr lang="en-US" sz="2200" dirty="0" err="1"/>
              <a:t>katilą</a:t>
            </a:r>
            <a:r>
              <a:rPr lang="en-US" sz="2200" dirty="0"/>
              <a:t>.</a:t>
            </a:r>
            <a:endParaRPr lang="en-US" dirty="0"/>
          </a:p>
          <a:p>
            <a:endParaRPr lang="en-US" sz="2200" b="0" i="0" u="none" strike="noStrike" baseline="0" dirty="0"/>
          </a:p>
          <a:p>
            <a:pPr marL="0"/>
            <a:endParaRPr lang="en-US" sz="2200" dirty="0"/>
          </a:p>
          <a:p>
            <a:r>
              <a:rPr lang="en-US" sz="2200" dirty="0" err="1"/>
              <a:t>Projekt</a:t>
            </a:r>
            <a:r>
              <a:rPr lang="lt-LT" sz="2200" dirty="0"/>
              <a:t>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217 000 Eur.</a:t>
            </a:r>
            <a:endParaRPr lang="en-US" sz="2200" dirty="0">
              <a:cs typeface="Calibri"/>
            </a:endParaRPr>
          </a:p>
        </p:txBody>
      </p:sp>
      <p:pic>
        <p:nvPicPr>
          <p:cNvPr id="9" name="Turinio vietos rezervavimo ženklas 8" descr="Paveikslėlis, kuriame yra vidinis&#10;&#10;Automatiškai sugeneruotas aprašymas">
            <a:extLst>
              <a:ext uri="{FF2B5EF4-FFF2-40B4-BE49-F238E27FC236}">
                <a16:creationId xmlns:a16="http://schemas.microsoft.com/office/drawing/2014/main" id="{675F5706-9001-4D12-8346-432449C138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42" y="640080"/>
            <a:ext cx="41833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9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vadinimas 4">
            <a:extLst>
              <a:ext uri="{FF2B5EF4-FFF2-40B4-BE49-F238E27FC236}">
                <a16:creationId xmlns:a16="http://schemas.microsoft.com/office/drawing/2014/main" id="{825E6A6F-A0AA-483C-8101-FB20949E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ARTIMIAUSI PROJEKTAI ŠILUTĖS MIESTE IR RAJONE</a:t>
            </a:r>
            <a:endParaRPr lang="en-US" sz="3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00FB0948-4040-421B-9E01-6951D793D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417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C6B0AD5D-9505-400E-89BA-427C8D53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APŽVALGOS BOKŠTAS RUSNĖJE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59397A3C-2D1F-4A9F-8EBF-97B9AED48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/>
          </a:p>
          <a:p>
            <a:r>
              <a:rPr lang="en-US" sz="2200" err="1"/>
              <a:t>Planuojama</a:t>
            </a:r>
            <a:r>
              <a:rPr lang="en-US" sz="2200"/>
              <a:t> </a:t>
            </a:r>
            <a:r>
              <a:rPr lang="en-US" sz="2200" err="1"/>
              <a:t>bokšto</a:t>
            </a:r>
            <a:r>
              <a:rPr lang="en-US" sz="2200"/>
              <a:t> </a:t>
            </a:r>
            <a:r>
              <a:rPr lang="en-US" sz="2200" err="1"/>
              <a:t>statybos</a:t>
            </a:r>
            <a:r>
              <a:rPr lang="en-US" sz="2200"/>
              <a:t> </a:t>
            </a:r>
            <a:r>
              <a:rPr lang="en-US" sz="2200" err="1"/>
              <a:t>darbus</a:t>
            </a:r>
            <a:r>
              <a:rPr lang="en-US" sz="2200"/>
              <a:t> </a:t>
            </a:r>
            <a:r>
              <a:rPr lang="en-US" sz="2200" err="1"/>
              <a:t>pradėti</a:t>
            </a:r>
            <a:r>
              <a:rPr lang="en-US" sz="2200"/>
              <a:t> 2021 m. </a:t>
            </a:r>
            <a:r>
              <a:rPr lang="en-US" sz="2200" err="1"/>
              <a:t>antroje</a:t>
            </a:r>
            <a:r>
              <a:rPr lang="en-US" sz="2200"/>
              <a:t> </a:t>
            </a:r>
            <a:r>
              <a:rPr lang="en-US" sz="2200" err="1"/>
              <a:t>pusėje</a:t>
            </a:r>
            <a:r>
              <a:rPr lang="en-US" sz="2200"/>
              <a:t>.</a:t>
            </a:r>
          </a:p>
        </p:txBody>
      </p:sp>
      <p:pic>
        <p:nvPicPr>
          <p:cNvPr id="7" name="Turinio vietos rezervavimo ženklas 6" descr="Paveikslėlis, kuriame yra laukas, vanduo, valtis, ežeras&#10;&#10;Automatiškai sugeneruotas aprašymas">
            <a:extLst>
              <a:ext uri="{FF2B5EF4-FFF2-40B4-BE49-F238E27FC236}">
                <a16:creationId xmlns:a16="http://schemas.microsoft.com/office/drawing/2014/main" id="{2ADFDA1B-F036-4205-B8EC-B06D0C357A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" b="2"/>
          <a:stretch/>
        </p:blipFill>
        <p:spPr>
          <a:xfrm>
            <a:off x="5034625" y="640080"/>
            <a:ext cx="614306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87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56E9B32-AB41-44FA-BCF1-2879D1CC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ŠYŠOS SALOS ĮVEIKLINIMAS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1C0976E-19C2-4062-ACB4-4F7E7DB2F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/>
          </a:p>
          <a:p>
            <a:r>
              <a:rPr lang="en-US" sz="2200" err="1"/>
              <a:t>Šiuo</a:t>
            </a:r>
            <a:r>
              <a:rPr lang="en-US" sz="2200"/>
              <a:t> </a:t>
            </a:r>
            <a:r>
              <a:rPr lang="en-US" sz="2200" err="1"/>
              <a:t>metu</a:t>
            </a:r>
            <a:r>
              <a:rPr lang="en-US" sz="2200"/>
              <a:t> </a:t>
            </a:r>
            <a:r>
              <a:rPr lang="en-US" sz="2200" err="1"/>
              <a:t>atnaujinami</a:t>
            </a:r>
            <a:r>
              <a:rPr lang="en-US" sz="2200"/>
              <a:t> </a:t>
            </a:r>
            <a:r>
              <a:rPr lang="en-US" sz="2200" err="1"/>
              <a:t>pėsčiųjų</a:t>
            </a:r>
            <a:r>
              <a:rPr lang="en-US" sz="2200"/>
              <a:t> </a:t>
            </a:r>
            <a:r>
              <a:rPr lang="en-US" sz="2200" err="1"/>
              <a:t>takai</a:t>
            </a:r>
            <a:r>
              <a:rPr lang="en-US" sz="2200"/>
              <a:t>.</a:t>
            </a:r>
          </a:p>
          <a:p>
            <a:r>
              <a:rPr lang="en-US" sz="2200"/>
              <a:t>Bus </a:t>
            </a:r>
            <a:r>
              <a:rPr lang="en-US" sz="2200" err="1"/>
              <a:t>įrengtos</a:t>
            </a:r>
            <a:r>
              <a:rPr lang="en-US" sz="2200"/>
              <a:t> </a:t>
            </a:r>
            <a:r>
              <a:rPr lang="en-US" sz="2200" err="1"/>
              <a:t>riedlentininkų</a:t>
            </a:r>
            <a:r>
              <a:rPr lang="en-US" sz="2200"/>
              <a:t> </a:t>
            </a:r>
            <a:r>
              <a:rPr lang="en-US" sz="2200" err="1"/>
              <a:t>rampos</a:t>
            </a:r>
            <a:r>
              <a:rPr lang="en-US" sz="2200"/>
              <a:t>.</a:t>
            </a:r>
          </a:p>
          <a:p>
            <a:r>
              <a:rPr lang="en-US" sz="2200" err="1"/>
              <a:t>Sukurta</a:t>
            </a:r>
            <a:r>
              <a:rPr lang="en-US" sz="2200"/>
              <a:t> </a:t>
            </a:r>
            <a:r>
              <a:rPr lang="en-US" sz="2200" err="1"/>
              <a:t>poilsio</a:t>
            </a:r>
            <a:r>
              <a:rPr lang="en-US" sz="2200"/>
              <a:t> </a:t>
            </a:r>
            <a:r>
              <a:rPr lang="en-US" sz="2200" err="1"/>
              <a:t>erdvė</a:t>
            </a:r>
            <a:r>
              <a:rPr lang="en-US" sz="2200"/>
              <a:t>, </a:t>
            </a:r>
            <a:r>
              <a:rPr lang="en-US" sz="2200" err="1"/>
              <a:t>pastatytas</a:t>
            </a:r>
            <a:r>
              <a:rPr lang="en-US" sz="2200"/>
              <a:t> </a:t>
            </a:r>
            <a:r>
              <a:rPr lang="en-US" sz="2200" err="1"/>
              <a:t>lauko</a:t>
            </a:r>
            <a:r>
              <a:rPr lang="en-US" sz="2200"/>
              <a:t> </a:t>
            </a:r>
            <a:r>
              <a:rPr lang="en-US" sz="2200" err="1"/>
              <a:t>tualetas</a:t>
            </a:r>
            <a:r>
              <a:rPr lang="en-US" sz="2200"/>
              <a:t>.</a:t>
            </a:r>
          </a:p>
          <a:p>
            <a:r>
              <a:rPr lang="en-US" sz="2200" err="1"/>
              <a:t>Įrengta</a:t>
            </a:r>
            <a:r>
              <a:rPr lang="en-US" sz="2200"/>
              <a:t> </a:t>
            </a:r>
            <a:r>
              <a:rPr lang="en-US" sz="2200" err="1"/>
              <a:t>teniso</a:t>
            </a:r>
            <a:r>
              <a:rPr lang="en-US" sz="2200"/>
              <a:t> </a:t>
            </a:r>
            <a:r>
              <a:rPr lang="en-US" sz="2200" err="1"/>
              <a:t>aikštė</a:t>
            </a:r>
            <a:r>
              <a:rPr lang="en-US" sz="2200"/>
              <a:t>, </a:t>
            </a:r>
            <a:r>
              <a:rPr lang="en-US" sz="2200" err="1"/>
              <a:t>lauko</a:t>
            </a:r>
            <a:r>
              <a:rPr lang="en-US" sz="2200"/>
              <a:t> </a:t>
            </a:r>
            <a:r>
              <a:rPr lang="en-US" sz="2200" err="1"/>
              <a:t>treniruokliai</a:t>
            </a:r>
            <a:r>
              <a:rPr lang="en-US" sz="2200"/>
              <a:t>.</a:t>
            </a:r>
          </a:p>
          <a:p>
            <a:pPr marL="0"/>
            <a:endParaRPr lang="en-US" sz="2200"/>
          </a:p>
        </p:txBody>
      </p:sp>
      <p:pic>
        <p:nvPicPr>
          <p:cNvPr id="6" name="Turinio vietos rezervavimo ženklas 5" descr="Paveikslėlis, kuriame yra žinutė, žemėlapis&#10;&#10;Automatiškai sugeneruotas aprašymas">
            <a:extLst>
              <a:ext uri="{FF2B5EF4-FFF2-40B4-BE49-F238E27FC236}">
                <a16:creationId xmlns:a16="http://schemas.microsoft.com/office/drawing/2014/main" id="{52E46EBF-2A6C-4670-B17C-06481A39F2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79" b="21973"/>
          <a:stretch/>
        </p:blipFill>
        <p:spPr>
          <a:xfrm>
            <a:off x="4654296" y="2378441"/>
            <a:ext cx="6903720" cy="21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23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vadinimas 4">
            <a:extLst>
              <a:ext uri="{FF2B5EF4-FFF2-40B4-BE49-F238E27FC236}">
                <a16:creationId xmlns:a16="http://schemas.microsoft.com/office/drawing/2014/main" id="{75ACF109-CFB8-41F0-9ADF-19033481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AČIŪ UŽ DĖMESĮ</a:t>
            </a: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0FB2FCFC-E67C-462F-805A-1ADCE10A2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3993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94E014D-6E8D-46DD-B56C-54A420E6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SOCIALINIŲ BŪSTŲ PIRKIMAS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FB2A4A3-78B1-435D-8096-25C51EE72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200" dirty="0"/>
          </a:p>
          <a:p>
            <a:endParaRPr lang="en-US" sz="2200" dirty="0"/>
          </a:p>
          <a:p>
            <a:r>
              <a:rPr lang="en-US" sz="2000" dirty="0"/>
              <a:t> 2020 m. </a:t>
            </a:r>
            <a:r>
              <a:rPr lang="en-US" sz="2000" dirty="0" err="1"/>
              <a:t>nupirkti</a:t>
            </a:r>
            <a:r>
              <a:rPr lang="en-US" sz="2000" dirty="0"/>
              <a:t>  8 </a:t>
            </a:r>
            <a:r>
              <a:rPr lang="en-US" sz="2000" dirty="0" err="1"/>
              <a:t>socialiniai</a:t>
            </a:r>
            <a:r>
              <a:rPr lang="en-US" sz="2000" dirty="0"/>
              <a:t> </a:t>
            </a:r>
            <a:r>
              <a:rPr lang="en-US" sz="2000" dirty="0" err="1"/>
              <a:t>būstai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0"/>
            <a:r>
              <a:rPr lang="en-US" sz="2000" dirty="0" err="1"/>
              <a:t>Jiems</a:t>
            </a:r>
            <a:r>
              <a:rPr lang="en-US" sz="2000" dirty="0"/>
              <a:t> </a:t>
            </a:r>
            <a:r>
              <a:rPr lang="en-US" sz="2000" dirty="0" err="1"/>
              <a:t>įsigyti</a:t>
            </a:r>
            <a:r>
              <a:rPr lang="en-US" sz="2000" dirty="0"/>
              <a:t> </a:t>
            </a:r>
            <a:r>
              <a:rPr lang="en-US" sz="2000" dirty="0" err="1"/>
              <a:t>išleista</a:t>
            </a:r>
            <a:r>
              <a:rPr lang="en-US" sz="2000" dirty="0"/>
              <a:t> 241 000 Eur.</a:t>
            </a:r>
            <a:endParaRPr lang="en-US" sz="2000" dirty="0">
              <a:cs typeface="Calibri"/>
            </a:endParaRPr>
          </a:p>
        </p:txBody>
      </p:sp>
      <p:pic>
        <p:nvPicPr>
          <p:cNvPr id="7" name="Picture 7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20872356-DD37-4EEA-BB09-ECCA8A6EC0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3728" y="640080"/>
            <a:ext cx="462960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8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62B57F4-8FD2-4337-B6DC-D80798482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SOCIALINIŲ BŪSTŲ REMONTO DARBAI 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urinio vietos rezervavimo ženklas 7" descr="Paveikslėlis, kuriame yra vidinis, siena, grindys, vonios kambarys&#10;&#10;Automatiškai sugeneruotas aprašymas">
            <a:extLst>
              <a:ext uri="{FF2B5EF4-FFF2-40B4-BE49-F238E27FC236}">
                <a16:creationId xmlns:a16="http://schemas.microsoft.com/office/drawing/2014/main" id="{ACAEABBC-EF5D-4A4D-A0BB-E5CDE132AF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30936"/>
            <a:ext cx="5218176" cy="3913632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350E587-FC6D-4560-B2BE-A6169FFBD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2020 metais suremontuota 10 socialinių būstų.</a:t>
            </a:r>
          </a:p>
          <a:p>
            <a:r>
              <a:rPr lang="en-US" sz="2200"/>
              <a:t>Projektų vertė: 50 483 Eur.</a:t>
            </a:r>
          </a:p>
        </p:txBody>
      </p:sp>
    </p:spTree>
    <p:extLst>
      <p:ext uri="{BB962C8B-B14F-4D97-AF65-F5344CB8AC3E}">
        <p14:creationId xmlns:p14="http://schemas.microsoft.com/office/powerpoint/2010/main" val="232120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6405565-3B24-4FA0-A44C-BDD9F778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BŪSTŲ PRITAIKYMAS NEĮGALIE</a:t>
            </a:r>
            <a:r>
              <a:rPr lang="lt-LT" sz="5400" b="1" dirty="0"/>
              <a:t>SIE</a:t>
            </a:r>
            <a:r>
              <a:rPr lang="en-US" sz="5400" b="1" dirty="0"/>
              <a:t>MS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38AB4B35-180A-40EF-9908-2CDA8CB3D9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BCB71A3-2F41-476C-92B5-AA69D62D3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/>
              <a:t>2020 metais buvo pritaikyti 3 būstai neįgaliems rajono gyventojams.</a:t>
            </a:r>
          </a:p>
          <a:p>
            <a:pPr marL="0"/>
            <a:endParaRPr lang="en-US" sz="2200"/>
          </a:p>
          <a:p>
            <a:pPr marL="0"/>
            <a:r>
              <a:rPr lang="en-US" sz="2200"/>
              <a:t>Projektų vertė: 9 552 Eur.</a:t>
            </a:r>
          </a:p>
        </p:txBody>
      </p:sp>
    </p:spTree>
    <p:extLst>
      <p:ext uri="{BB962C8B-B14F-4D97-AF65-F5344CB8AC3E}">
        <p14:creationId xmlns:p14="http://schemas.microsoft.com/office/powerpoint/2010/main" val="545132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A5D7DA7-538E-4456-9D4B-552B779E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/>
              <a:t>SVEIKATOS PASLAUGAS TEIKIANČIŲ ĮSTAIGŲ PERTVARKA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4028185-A5BA-47A4-A495-D117B766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 dirty="0" err="1"/>
              <a:t>Prie</a:t>
            </a:r>
            <a:r>
              <a:rPr lang="en-US" sz="2200" dirty="0"/>
              <a:t> </a:t>
            </a:r>
            <a:r>
              <a:rPr lang="en-US" sz="2200" dirty="0" err="1"/>
              <a:t>Šilutės</a:t>
            </a:r>
            <a:r>
              <a:rPr lang="en-US" sz="2200" dirty="0"/>
              <a:t> PSPC </a:t>
            </a:r>
            <a:r>
              <a:rPr lang="en-US" sz="2200" dirty="0" err="1"/>
              <a:t>prijungtos</a:t>
            </a:r>
            <a:r>
              <a:rPr lang="en-US" sz="2200" dirty="0"/>
              <a:t> </a:t>
            </a:r>
            <a:r>
              <a:rPr lang="en-US" sz="2200" dirty="0" err="1"/>
              <a:t>Vainuto</a:t>
            </a:r>
            <a:r>
              <a:rPr lang="en-US" sz="2200" dirty="0"/>
              <a:t>, </a:t>
            </a:r>
            <a:r>
              <a:rPr lang="en-US" sz="2200" dirty="0" err="1"/>
              <a:t>Juknaičių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Švėkšnos</a:t>
            </a:r>
            <a:r>
              <a:rPr lang="en-US" sz="2200" dirty="0"/>
              <a:t> </a:t>
            </a:r>
            <a:r>
              <a:rPr lang="en-US" sz="2200" dirty="0" err="1"/>
              <a:t>ambulatorijos</a:t>
            </a:r>
            <a:r>
              <a:rPr lang="en-US" sz="2200" dirty="0"/>
              <a:t>.</a:t>
            </a:r>
          </a:p>
          <a:p>
            <a:pPr marL="0"/>
            <a:r>
              <a:rPr lang="en-US" sz="2200" dirty="0" err="1">
                <a:effectLst/>
              </a:rPr>
              <a:t>Įvykdžius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pertvarką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susidarė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sąlygos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medikų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atlyginimų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augimui</a:t>
            </a:r>
            <a:r>
              <a:rPr lang="en-US" sz="2200" dirty="0">
                <a:effectLst/>
              </a:rPr>
              <a:t>, </a:t>
            </a:r>
            <a:r>
              <a:rPr lang="en-US" sz="2200" dirty="0" err="1">
                <a:effectLst/>
              </a:rPr>
              <a:t>pag</a:t>
            </a:r>
            <a:r>
              <a:rPr lang="lt-LT" sz="2200" dirty="0">
                <a:effectLst/>
              </a:rPr>
              <a:t>e</a:t>
            </a:r>
            <a:r>
              <a:rPr lang="en-US" sz="2200" dirty="0" err="1">
                <a:effectLst/>
              </a:rPr>
              <a:t>rėjo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paslaugų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kokybė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ir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prieinamumas</a:t>
            </a:r>
            <a:r>
              <a:rPr lang="en-US" sz="2200" dirty="0">
                <a:effectLst/>
              </a:rPr>
              <a:t>.</a:t>
            </a:r>
            <a:endParaRPr lang="en-US" sz="2200" dirty="0"/>
          </a:p>
        </p:txBody>
      </p:sp>
      <p:pic>
        <p:nvPicPr>
          <p:cNvPr id="6" name="Turinio vietos rezervavimo ženklas 5" descr="Paveikslėlis, kuriame yra pastatas, laukas, kelias, gatvė&#10;&#10;Automatiškai sugeneruotas aprašymas">
            <a:extLst>
              <a:ext uri="{FF2B5EF4-FFF2-40B4-BE49-F238E27FC236}">
                <a16:creationId xmlns:a16="http://schemas.microsoft.com/office/drawing/2014/main" id="{33993FF4-7642-471B-B633-672115A64F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r="1560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857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1A307-673E-4F0B-922C-FBBBE6E4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Kompiuteriai</a:t>
            </a:r>
            <a:r>
              <a:rPr lang="lt-LT" sz="5400" dirty="0"/>
              <a:t>,</a:t>
            </a:r>
            <a:r>
              <a:rPr lang="en-US" sz="5400" dirty="0"/>
              <a:t> </a:t>
            </a:r>
            <a:r>
              <a:rPr lang="en-US" sz="5400" dirty="0" err="1"/>
              <a:t>skirti</a:t>
            </a:r>
            <a:r>
              <a:rPr lang="en-US" sz="5400" dirty="0"/>
              <a:t> </a:t>
            </a:r>
            <a:r>
              <a:rPr lang="en-US" sz="5400" dirty="0" err="1"/>
              <a:t>mokykloms</a:t>
            </a:r>
            <a:r>
              <a:rPr lang="en-US" sz="5400" dirty="0"/>
              <a:t> 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981F690-409A-461A-88C2-B797C7F421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370" r="13539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CB954-77B0-4C43-9B38-BA1A24C05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Iš</a:t>
            </a:r>
            <a:r>
              <a:rPr lang="en-US" sz="2200" dirty="0"/>
              <a:t> </a:t>
            </a:r>
            <a:r>
              <a:rPr lang="en-US" sz="2200" dirty="0" err="1"/>
              <a:t>Nacionalinės</a:t>
            </a:r>
            <a:r>
              <a:rPr lang="en-US" sz="2200" dirty="0"/>
              <a:t> </a:t>
            </a:r>
            <a:r>
              <a:rPr lang="en-US" sz="2200" dirty="0" err="1"/>
              <a:t>švietimo</a:t>
            </a:r>
            <a:r>
              <a:rPr lang="en-US" sz="2200" dirty="0"/>
              <a:t> </a:t>
            </a:r>
            <a:r>
              <a:rPr lang="en-US" sz="2200" dirty="0" err="1"/>
              <a:t>agentūros</a:t>
            </a:r>
            <a:r>
              <a:rPr lang="en-US" sz="2200" dirty="0"/>
              <a:t> 17 </a:t>
            </a:r>
            <a:r>
              <a:rPr lang="en-US" sz="2200" dirty="0" err="1"/>
              <a:t>rajono</a:t>
            </a:r>
            <a:r>
              <a:rPr lang="en-US" sz="2200" dirty="0"/>
              <a:t> </a:t>
            </a:r>
            <a:r>
              <a:rPr lang="en-US" sz="2200" dirty="0" err="1"/>
              <a:t>bendrojo</a:t>
            </a:r>
            <a:r>
              <a:rPr lang="en-US" sz="2200" dirty="0"/>
              <a:t> </a:t>
            </a:r>
            <a:r>
              <a:rPr lang="en-US" sz="2200" dirty="0" err="1"/>
              <a:t>ugdymo</a:t>
            </a:r>
            <a:r>
              <a:rPr lang="en-US" sz="2200" dirty="0"/>
              <a:t> </a:t>
            </a:r>
            <a:r>
              <a:rPr lang="en-US" sz="2200" dirty="0" err="1"/>
              <a:t>mokyklų</a:t>
            </a:r>
            <a:r>
              <a:rPr lang="en-US" sz="2200" dirty="0"/>
              <a:t> </a:t>
            </a:r>
            <a:r>
              <a:rPr lang="en-US" sz="2200" dirty="0" err="1"/>
              <a:t>skirti</a:t>
            </a:r>
            <a:r>
              <a:rPr lang="en-US" sz="2200" dirty="0"/>
              <a:t> 760 </a:t>
            </a:r>
            <a:r>
              <a:rPr lang="en-US" sz="2200" dirty="0" err="1"/>
              <a:t>kompiuterių</a:t>
            </a:r>
            <a:r>
              <a:rPr lang="en-US" sz="2200" dirty="0"/>
              <a:t> (20 </a:t>
            </a:r>
            <a:r>
              <a:rPr lang="en-US" sz="2200" dirty="0" err="1"/>
              <a:t>nešiojamų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740 </a:t>
            </a:r>
            <a:r>
              <a:rPr lang="en-US" sz="2200" dirty="0" err="1"/>
              <a:t>planšetinių</a:t>
            </a:r>
            <a:r>
              <a:rPr lang="en-US" sz="2200" dirty="0"/>
              <a:t>)</a:t>
            </a:r>
            <a:r>
              <a:rPr lang="lt-LT" sz="2200" dirty="0"/>
              <a:t>.</a:t>
            </a:r>
            <a:r>
              <a:rPr lang="en-US" sz="2200" dirty="0"/>
              <a:t> </a:t>
            </a:r>
          </a:p>
          <a:p>
            <a:r>
              <a:rPr lang="en-US" sz="2200" dirty="0" err="1"/>
              <a:t>Gautos</a:t>
            </a:r>
            <a:r>
              <a:rPr lang="en-US" sz="2200" dirty="0"/>
              <a:t> </a:t>
            </a:r>
            <a:r>
              <a:rPr lang="en-US" sz="2200" dirty="0" err="1"/>
              <a:t>kompiuterinės</a:t>
            </a:r>
            <a:r>
              <a:rPr lang="en-US" sz="2200" dirty="0"/>
              <a:t> </a:t>
            </a:r>
            <a:r>
              <a:rPr lang="en-US" sz="2200" dirty="0" err="1"/>
              <a:t>technikos</a:t>
            </a:r>
            <a:r>
              <a:rPr lang="en-US" sz="2200" dirty="0"/>
              <a:t> </a:t>
            </a:r>
            <a:r>
              <a:rPr lang="en-US" sz="2200" dirty="0" err="1"/>
              <a:t>vertė</a:t>
            </a:r>
            <a:r>
              <a:rPr lang="lt-LT" sz="2200" dirty="0"/>
              <a:t>:</a:t>
            </a:r>
            <a:r>
              <a:rPr lang="en-US" sz="2200" dirty="0"/>
              <a:t> 119 572 Eur.</a:t>
            </a:r>
            <a:endParaRPr lang="en-US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15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2B0229A-F1AF-4C22-A501-F5635B18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Mokymo įstaigų teritorijų aptvėrimas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E50A57B-E632-4823-8FFB-7D9CA181E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3831" y="4636008"/>
            <a:ext cx="419863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Įrengtos</a:t>
            </a:r>
            <a:r>
              <a:rPr lang="en-US" sz="2400" dirty="0"/>
              <a:t> </a:t>
            </a:r>
            <a:r>
              <a:rPr lang="en-US" sz="2400" dirty="0" err="1"/>
              <a:t>naujos</a:t>
            </a:r>
            <a:r>
              <a:rPr lang="en-US" sz="2400" dirty="0"/>
              <a:t> </a:t>
            </a:r>
            <a:r>
              <a:rPr lang="en-US" sz="2400" dirty="0" err="1"/>
              <a:t>tvoros</a:t>
            </a:r>
            <a:r>
              <a:rPr lang="en-US" sz="2400" dirty="0"/>
              <a:t> </a:t>
            </a:r>
            <a:r>
              <a:rPr lang="en-US" sz="2400" dirty="0" err="1"/>
              <a:t>visuose</a:t>
            </a:r>
            <a:r>
              <a:rPr lang="en-US" sz="2400" dirty="0"/>
              <a:t> </a:t>
            </a:r>
            <a:r>
              <a:rPr lang="en-US" sz="2400" dirty="0" err="1"/>
              <a:t>Šilutės</a:t>
            </a:r>
            <a:r>
              <a:rPr lang="en-US" sz="2400" dirty="0"/>
              <a:t> </a:t>
            </a:r>
            <a:r>
              <a:rPr lang="en-US" sz="2400" dirty="0" err="1"/>
              <a:t>miesto</a:t>
            </a:r>
            <a:r>
              <a:rPr lang="en-US" sz="2400" dirty="0"/>
              <a:t> </a:t>
            </a:r>
            <a:r>
              <a:rPr lang="en-US" sz="2400" dirty="0" err="1"/>
              <a:t>darželiuose</a:t>
            </a:r>
            <a:r>
              <a:rPr lang="en-US" sz="2400" dirty="0"/>
              <a:t> </a:t>
            </a:r>
            <a:r>
              <a:rPr lang="en-US" sz="2400" dirty="0" err="1"/>
              <a:t>ir</a:t>
            </a:r>
            <a:r>
              <a:rPr lang="en-US" sz="2400" dirty="0"/>
              <a:t> </a:t>
            </a:r>
            <a:r>
              <a:rPr lang="en-US" sz="2400" dirty="0" err="1"/>
              <a:t>dviejose</a:t>
            </a:r>
            <a:r>
              <a:rPr lang="en-US" sz="2400" dirty="0"/>
              <a:t> </a:t>
            </a:r>
            <a:r>
              <a:rPr lang="en-US" sz="2400" dirty="0" err="1"/>
              <a:t>mokyklose</a:t>
            </a:r>
            <a:r>
              <a:rPr lang="en-US" sz="2400" dirty="0"/>
              <a:t>.</a:t>
            </a:r>
          </a:p>
        </p:txBody>
      </p:sp>
      <p:pic>
        <p:nvPicPr>
          <p:cNvPr id="5" name="Turinio vietos rezervavimo ženklas 4" descr="Paveikslėlis, kuriame yra žolė, tvora, laukas, ūkis&#10;&#10;Automatiškai sugeneruotas aprašymas">
            <a:extLst>
              <a:ext uri="{FF2B5EF4-FFF2-40B4-BE49-F238E27FC236}">
                <a16:creationId xmlns:a16="http://schemas.microsoft.com/office/drawing/2014/main" id="{37CC2CFE-9460-4E4A-A26D-A46FAC05AB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7447" b="2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29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22029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953</Words>
  <Application>Microsoft Office PowerPoint</Application>
  <PresentationFormat>Plačiaekranė</PresentationFormat>
  <Paragraphs>171</Paragraphs>
  <Slides>34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„Office“ tema</vt:lpstr>
      <vt:lpstr>ŠILUTĖS RAJONO SAVIVALDYBĖS ADMINISTRACIJOS DIREKTORIAUS IR SAVIVALDYBĖS ADMINISTRACIJOS 2020 METŲ VEIKLOS ATASKAITA</vt:lpstr>
      <vt:lpstr>ŠILUTĖS LANKOMŲ VIETŲ INFORMACINIŲ ŽENKLŲ ĮRENGIMAS</vt:lpstr>
      <vt:lpstr>SAULĖS JĖGAINIŲ ĮRENGIMAS</vt:lpstr>
      <vt:lpstr>SOCIALINIŲ BŪSTŲ PIRKIMAS</vt:lpstr>
      <vt:lpstr>SOCIALINIŲ BŪSTŲ REMONTO DARBAI </vt:lpstr>
      <vt:lpstr>BŪSTŲ PRITAIKYMAS NEĮGALIESIEMS</vt:lpstr>
      <vt:lpstr>SVEIKATOS PASLAUGAS TEIKIANČIŲ ĮSTAIGŲ PERTVARKA</vt:lpstr>
      <vt:lpstr>Kompiuteriai, skirti mokykloms </vt:lpstr>
      <vt:lpstr>Mokymo įstaigų teritorijų aptvėrimas </vt:lpstr>
      <vt:lpstr>ŠILUTĖS PAMARIO PAGRINDINĖS MOKYKLOS RŪBINĖS REMONTAS</vt:lpstr>
      <vt:lpstr>Vaikų žaidimo aikštelių įrengimas </vt:lpstr>
      <vt:lpstr>VAIKŲ DIENOS CENTRŲ AKREDITACIJA</vt:lpstr>
      <vt:lpstr>JAUNIMO STUDIJŲ FINANSAVIMO PROGRAMA</vt:lpstr>
      <vt:lpstr>JAUNIMO ĮTRAUKIMAS Į SAVANORIŠKĄ VEIKLĄ</vt:lpstr>
      <vt:lpstr>GATVIŲ ASFALTAVIMAS ŠILUTĖS RAJONO SAVIVALDYBĖJE</vt:lpstr>
      <vt:lpstr>Ramučių gatvės rekonstrukcija</vt:lpstr>
      <vt:lpstr>ŽIEDINIŲ SANKRYŽŲ ĮRENGIMAS</vt:lpstr>
      <vt:lpstr>KNYGNEŠIŲ KVARTALO PAGRINDINIŲ GATVIŲ REMONTAS </vt:lpstr>
      <vt:lpstr>PĖSČIŲJŲ - DVIRAČIŲ TAKŲ ĮRENGIMAS</vt:lpstr>
      <vt:lpstr>ŠILUTĖS MIESTE ĮRENGTAS ŠEIMOS SKVERAS</vt:lpstr>
      <vt:lpstr>ŠILUTĖS MIESTE REKONSTRUOTAS H. ZUDERMANO SKVERAS</vt:lpstr>
      <vt:lpstr>PUSIAU POŽEMINIŲ ATLIEKŲ SURINKIMO AIKŠTELIŲ PLĖTRA</vt:lpstr>
      <vt:lpstr>Būriavimo įrangos įsigijimas </vt:lpstr>
      <vt:lpstr>NAŠLAIČIŲ GLOBOS NAMŲ PASTATO  REMONTO DARBAI </vt:lpstr>
      <vt:lpstr>TARŠOS ŠALTINIO ŠILUTĖS TULPIŲ GATVĖJE LIKVIDAVIMO DARBAI</vt:lpstr>
      <vt:lpstr>PAKALNĖS UOSTO INFRASTRUKTŪROS PLĖTRA</vt:lpstr>
      <vt:lpstr>Melioracijos programa</vt:lpstr>
      <vt:lpstr>Polderių rekonstrukcija</vt:lpstr>
      <vt:lpstr>GERIAMOJO VANDENS IR NUOTEKŲ TINKLŲ PLĖTRA ŠILUTĖS RAJONE</vt:lpstr>
      <vt:lpstr>ŠILUMOS TINKLŲ PLĖTRA ŠILUTĖS RAJONE</vt:lpstr>
      <vt:lpstr>ARTIMIAUSI PROJEKTAI ŠILUTĖS MIESTE IR RAJONE</vt:lpstr>
      <vt:lpstr>APŽVALGOS BOKŠTAS RUSNĖJE</vt:lpstr>
      <vt:lpstr>ŠYŠOS SALOS ĮVEIKLINIMAS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ŠILUTĖS RAJONO SAVIVALDYBĖS ADMINISTRACIJOS DIREKTORIAUS  2019 M. VEIKLOS ATASKAITA</dc:title>
  <dc:creator>Andrius Jurkus</dc:creator>
  <cp:lastModifiedBy>Info_GB</cp:lastModifiedBy>
  <cp:revision>7</cp:revision>
  <dcterms:created xsi:type="dcterms:W3CDTF">2020-04-21T06:31:03Z</dcterms:created>
  <dcterms:modified xsi:type="dcterms:W3CDTF">2021-04-30T07:50:51Z</dcterms:modified>
</cp:coreProperties>
</file>