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charts/chart4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charts/chart5.xml" ContentType="application/vnd.openxmlformats-officedocument.drawingml.chart+xml"/>
  <Override PartName="/ppt/charts/style5.xml" ContentType="application/vnd.ms-office.chartstyle+xml"/>
  <Override PartName="/ppt/charts/colors5.xml" ContentType="application/vnd.ms-office.chartcolorstyle+xml"/>
  <Override PartName="/ppt/charts/chart6.xml" ContentType="application/vnd.openxmlformats-officedocument.drawingml.chart+xml"/>
  <Override PartName="/ppt/charts/style6.xml" ContentType="application/vnd.ms-office.chartstyle+xml"/>
  <Override PartName="/ppt/charts/colors6.xml" ContentType="application/vnd.ms-office.chartcolorstyle+xml"/>
  <Override PartName="/ppt/charts/chart7.xml" ContentType="application/vnd.openxmlformats-officedocument.drawingml.chart+xml"/>
  <Override PartName="/ppt/charts/style7.xml" ContentType="application/vnd.ms-office.chartstyle+xml"/>
  <Override PartName="/ppt/charts/colors7.xml" ContentType="application/vnd.ms-office.chartcolorstyle+xml"/>
  <Override PartName="/ppt/charts/chart8.xml" ContentType="application/vnd.openxmlformats-officedocument.drawingml.chart+xml"/>
  <Override PartName="/ppt/charts/chart9.xml" ContentType="application/vnd.openxmlformats-officedocument.drawingml.chart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notesSlides/notesSlide1.xml" ContentType="application/vnd.openxmlformats-officedocument.presentationml.notesSlide+xml"/>
  <Override PartName="/ppt/charts/chart10.xml" ContentType="application/vnd.openxmlformats-officedocument.drawingml.chart+xml"/>
  <Override PartName="/ppt/charts/chart11.xml" ContentType="application/vnd.openxmlformats-officedocument.drawingml.chart+xml"/>
  <Override PartName="/ppt/charts/chart12.xml" ContentType="application/vnd.openxmlformats-officedocument.drawingml.chart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00"/>
  </p:notesMasterIdLst>
  <p:sldIdLst>
    <p:sldId id="256" r:id="rId2"/>
    <p:sldId id="257" r:id="rId3"/>
    <p:sldId id="333" r:id="rId4"/>
    <p:sldId id="332" r:id="rId5"/>
    <p:sldId id="330" r:id="rId6"/>
    <p:sldId id="331" r:id="rId7"/>
    <p:sldId id="334" r:id="rId8"/>
    <p:sldId id="335" r:id="rId9"/>
    <p:sldId id="336" r:id="rId10"/>
    <p:sldId id="337" r:id="rId11"/>
    <p:sldId id="361" r:id="rId12"/>
    <p:sldId id="457" r:id="rId13"/>
    <p:sldId id="458" r:id="rId14"/>
    <p:sldId id="459" r:id="rId15"/>
    <p:sldId id="461" r:id="rId16"/>
    <p:sldId id="466" r:id="rId17"/>
    <p:sldId id="464" r:id="rId18"/>
    <p:sldId id="465" r:id="rId19"/>
    <p:sldId id="469" r:id="rId20"/>
    <p:sldId id="521" r:id="rId21"/>
    <p:sldId id="468" r:id="rId22"/>
    <p:sldId id="467" r:id="rId23"/>
    <p:sldId id="344" r:id="rId24"/>
    <p:sldId id="450" r:id="rId25"/>
    <p:sldId id="345" r:id="rId26"/>
    <p:sldId id="346" r:id="rId27"/>
    <p:sldId id="453" r:id="rId28"/>
    <p:sldId id="348" r:id="rId29"/>
    <p:sldId id="455" r:id="rId30"/>
    <p:sldId id="347" r:id="rId31"/>
    <p:sldId id="454" r:id="rId32"/>
    <p:sldId id="349" r:id="rId33"/>
    <p:sldId id="456" r:id="rId34"/>
    <p:sldId id="350" r:id="rId35"/>
    <p:sldId id="452" r:id="rId36"/>
    <p:sldId id="351" r:id="rId37"/>
    <p:sldId id="451" r:id="rId38"/>
    <p:sldId id="472" r:id="rId39"/>
    <p:sldId id="470" r:id="rId40"/>
    <p:sldId id="497" r:id="rId41"/>
    <p:sldId id="264" r:id="rId42"/>
    <p:sldId id="263" r:id="rId43"/>
    <p:sldId id="266" r:id="rId44"/>
    <p:sldId id="496" r:id="rId45"/>
    <p:sldId id="498" r:id="rId46"/>
    <p:sldId id="492" r:id="rId47"/>
    <p:sldId id="494" r:id="rId48"/>
    <p:sldId id="524" r:id="rId49"/>
    <p:sldId id="327" r:id="rId50"/>
    <p:sldId id="499" r:id="rId51"/>
    <p:sldId id="495" r:id="rId52"/>
    <p:sldId id="501" r:id="rId53"/>
    <p:sldId id="518" r:id="rId54"/>
    <p:sldId id="477" r:id="rId55"/>
    <p:sldId id="478" r:id="rId56"/>
    <p:sldId id="517" r:id="rId57"/>
    <p:sldId id="440" r:id="rId58"/>
    <p:sldId id="525" r:id="rId59"/>
    <p:sldId id="502" r:id="rId60"/>
    <p:sldId id="503" r:id="rId61"/>
    <p:sldId id="504" r:id="rId62"/>
    <p:sldId id="516" r:id="rId63"/>
    <p:sldId id="486" r:id="rId64"/>
    <p:sldId id="480" r:id="rId65"/>
    <p:sldId id="481" r:id="rId66"/>
    <p:sldId id="482" r:id="rId67"/>
    <p:sldId id="483" r:id="rId68"/>
    <p:sldId id="484" r:id="rId69"/>
    <p:sldId id="485" r:id="rId70"/>
    <p:sldId id="505" r:id="rId71"/>
    <p:sldId id="488" r:id="rId72"/>
    <p:sldId id="489" r:id="rId73"/>
    <p:sldId id="507" r:id="rId74"/>
    <p:sldId id="508" r:id="rId75"/>
    <p:sldId id="487" r:id="rId76"/>
    <p:sldId id="303" r:id="rId77"/>
    <p:sldId id="304" r:id="rId78"/>
    <p:sldId id="436" r:id="rId79"/>
    <p:sldId id="519" r:id="rId80"/>
    <p:sldId id="473" r:id="rId81"/>
    <p:sldId id="307" r:id="rId82"/>
    <p:sldId id="520" r:id="rId83"/>
    <p:sldId id="506" r:id="rId84"/>
    <p:sldId id="509" r:id="rId85"/>
    <p:sldId id="490" r:id="rId86"/>
    <p:sldId id="311" r:id="rId87"/>
    <p:sldId id="310" r:id="rId88"/>
    <p:sldId id="323" r:id="rId89"/>
    <p:sldId id="510" r:id="rId90"/>
    <p:sldId id="511" r:id="rId91"/>
    <p:sldId id="512" r:id="rId92"/>
    <p:sldId id="513" r:id="rId93"/>
    <p:sldId id="319" r:id="rId94"/>
    <p:sldId id="514" r:id="rId95"/>
    <p:sldId id="515" r:id="rId96"/>
    <p:sldId id="523" r:id="rId97"/>
    <p:sldId id="526" r:id="rId98"/>
    <p:sldId id="447" r:id="rId99"/>
  </p:sldIdLst>
  <p:sldSz cx="12192000" cy="6858000"/>
  <p:notesSz cx="6858000" cy="9144000"/>
  <p:defaultTextStyle>
    <a:defPPr>
      <a:defRPr lang="lt-L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3166E769-9E34-429E-81A5-E33114C2723F}" v="67" dt="2022-02-17T09:15:10.131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F5AB1C69-6EDB-4FF4-983F-18BD219EF322}" styleName="Vidutinis stilius 2 – paryškinimas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073A0DAA-6AF3-43AB-8588-CEC1D06C72B9}" styleName="Vidutinis stilius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9D7B26C5-4107-4FEC-AEDC-1716B250A1EF}" styleName="Šviesus stilius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8799B23B-EC83-4686-B30A-512413B5E67A}" styleName="Šviesus stilius 3 – paryškinimas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1"/>
    <p:restoredTop sz="94648"/>
  </p:normalViewPr>
  <p:slideViewPr>
    <p:cSldViewPr snapToGrid="0">
      <p:cViewPr varScale="1">
        <p:scale>
          <a:sx n="108" d="100"/>
          <a:sy n="108" d="100"/>
        </p:scale>
        <p:origin x="678" y="10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87" Type="http://schemas.openxmlformats.org/officeDocument/2006/relationships/slide" Target="slides/slide86.xml"/><Relationship Id="rId102" Type="http://schemas.openxmlformats.org/officeDocument/2006/relationships/viewProps" Target="viewProps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100" Type="http://schemas.openxmlformats.org/officeDocument/2006/relationships/notesMaster" Target="notesMasters/notesMaster1.xml"/><Relationship Id="rId105" Type="http://schemas.microsoft.com/office/2015/10/relationships/revisionInfo" Target="revisionInfo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103" Type="http://schemas.openxmlformats.org/officeDocument/2006/relationships/theme" Target="theme/theme1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tableStyles" Target="tableStyles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10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9.xlsx"/></Relationships>
</file>

<file path=ppt/charts/_rels/chart1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0.xlsx"/></Relationships>
</file>

<file path=ppt/charts/_rels/chart1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1.xlsx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.xlsx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2.xlsx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3.xlsx"/><Relationship Id="rId2" Type="http://schemas.microsoft.com/office/2011/relationships/chartColorStyle" Target="colors4.xml"/><Relationship Id="rId1" Type="http://schemas.microsoft.com/office/2011/relationships/chartStyle" Target="style4.xml"/></Relationships>
</file>

<file path=ppt/charts/_rels/chart5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4.xlsx"/><Relationship Id="rId2" Type="http://schemas.microsoft.com/office/2011/relationships/chartColorStyle" Target="colors5.xml"/><Relationship Id="rId1" Type="http://schemas.microsoft.com/office/2011/relationships/chartStyle" Target="style5.xml"/></Relationships>
</file>

<file path=ppt/charts/_rels/chart6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5.xlsx"/><Relationship Id="rId2" Type="http://schemas.microsoft.com/office/2011/relationships/chartColorStyle" Target="colors6.xml"/><Relationship Id="rId1" Type="http://schemas.microsoft.com/office/2011/relationships/chartStyle" Target="style6.xml"/></Relationships>
</file>

<file path=ppt/charts/_rels/chart7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6.xlsx"/><Relationship Id="rId2" Type="http://schemas.microsoft.com/office/2011/relationships/chartColorStyle" Target="colors7.xml"/><Relationship Id="rId1" Type="http://schemas.microsoft.com/office/2011/relationships/chartStyle" Target="style7.xml"/></Relationships>
</file>

<file path=ppt/charts/_rels/chart8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7.xlsx"/></Relationships>
</file>

<file path=ppt/charts/_rels/chart9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8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lt-LT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2018</c:v>
                </c:pt>
              </c:strCache>
            </c:strRef>
          </c:tx>
          <c:spPr>
            <a:gradFill rotWithShape="1">
              <a:gsLst>
                <a:gs pos="0">
                  <a:schemeClr val="accent1">
                    <a:satMod val="103000"/>
                    <a:lumMod val="102000"/>
                    <a:tint val="94000"/>
                  </a:schemeClr>
                </a:gs>
                <a:gs pos="50000">
                  <a:schemeClr val="accent1">
                    <a:satMod val="110000"/>
                    <a:lumMod val="100000"/>
                    <a:shade val="100000"/>
                  </a:schemeClr>
                </a:gs>
                <a:gs pos="100000">
                  <a:schemeClr val="accent1">
                    <a:lumMod val="99000"/>
                    <a:satMod val="120000"/>
                    <a:shade val="78000"/>
                  </a:schemeClr>
                </a:gs>
              </a:gsLst>
              <a:lin ang="5400000" scaled="0"/>
            </a:gradFill>
            <a:ln>
              <a:noFill/>
            </a:ln>
            <a:effectLst>
              <a:outerShdw blurRad="57150" dist="19050" dir="5400000" algn="ctr" rotWithShape="0">
                <a:srgbClr val="000000">
                  <a:alpha val="63000"/>
                </a:srgbClr>
              </a:outerShdw>
            </a:effectLst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lt-LT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Sheet1!$A$2:$A$6</c:f>
              <c:strCache>
                <c:ptCount val="5"/>
                <c:pt idx="0">
                  <c:v>Šilutė</c:v>
                </c:pt>
                <c:pt idx="1">
                  <c:v>Kretinga</c:v>
                </c:pt>
                <c:pt idx="2">
                  <c:v>Skuodas</c:v>
                </c:pt>
                <c:pt idx="3">
                  <c:v>Šilalė</c:v>
                </c:pt>
                <c:pt idx="4">
                  <c:v>Tauragė</c:v>
                </c:pt>
              </c:strCache>
            </c:strRef>
          </c:cat>
          <c:val>
            <c:numRef>
              <c:f>Sheet1!$B$2:$B$6</c:f>
              <c:numCache>
                <c:formatCode>General</c:formatCode>
                <c:ptCount val="5"/>
                <c:pt idx="0">
                  <c:v>45665</c:v>
                </c:pt>
                <c:pt idx="1">
                  <c:v>41282</c:v>
                </c:pt>
                <c:pt idx="2">
                  <c:v>19737</c:v>
                </c:pt>
                <c:pt idx="3">
                  <c:v>25895</c:v>
                </c:pt>
                <c:pt idx="4">
                  <c:v>43933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6EFD-1D4F-B450-1E788D2D7D42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2019</c:v>
                </c:pt>
              </c:strCache>
            </c:strRef>
          </c:tx>
          <c:spPr>
            <a:gradFill rotWithShape="1">
              <a:gsLst>
                <a:gs pos="0">
                  <a:schemeClr val="accent2">
                    <a:satMod val="103000"/>
                    <a:lumMod val="102000"/>
                    <a:tint val="94000"/>
                  </a:schemeClr>
                </a:gs>
                <a:gs pos="50000">
                  <a:schemeClr val="accent2">
                    <a:satMod val="110000"/>
                    <a:lumMod val="100000"/>
                    <a:shade val="100000"/>
                  </a:schemeClr>
                </a:gs>
                <a:gs pos="100000">
                  <a:schemeClr val="accent2">
                    <a:lumMod val="99000"/>
                    <a:satMod val="120000"/>
                    <a:shade val="78000"/>
                  </a:schemeClr>
                </a:gs>
              </a:gsLst>
              <a:lin ang="5400000" scaled="0"/>
            </a:gradFill>
            <a:ln>
              <a:noFill/>
            </a:ln>
            <a:effectLst>
              <a:outerShdw blurRad="57150" dist="19050" dir="5400000" algn="ctr" rotWithShape="0">
                <a:srgbClr val="000000">
                  <a:alpha val="63000"/>
                </a:srgbClr>
              </a:outerShdw>
            </a:effectLst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lt-LT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Sheet1!$A$2:$A$6</c:f>
              <c:strCache>
                <c:ptCount val="5"/>
                <c:pt idx="0">
                  <c:v>Šilutė</c:v>
                </c:pt>
                <c:pt idx="1">
                  <c:v>Kretinga</c:v>
                </c:pt>
                <c:pt idx="2">
                  <c:v>Skuodas</c:v>
                </c:pt>
                <c:pt idx="3">
                  <c:v>Šilalė</c:v>
                </c:pt>
                <c:pt idx="4">
                  <c:v>Tauragė</c:v>
                </c:pt>
              </c:strCache>
            </c:strRef>
          </c:cat>
          <c:val>
            <c:numRef>
              <c:f>Sheet1!$C$2:$C$6</c:f>
              <c:numCache>
                <c:formatCode>General</c:formatCode>
                <c:ptCount val="5"/>
                <c:pt idx="0">
                  <c:v>44585</c:v>
                </c:pt>
                <c:pt idx="1">
                  <c:v>40372</c:v>
                </c:pt>
                <c:pt idx="2">
                  <c:v>19145</c:v>
                </c:pt>
                <c:pt idx="3">
                  <c:v>25064</c:v>
                </c:pt>
                <c:pt idx="4">
                  <c:v>42907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6EFD-1D4F-B450-1E788D2D7D42}"/>
            </c:ext>
          </c:extLst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2020</c:v>
                </c:pt>
              </c:strCache>
            </c:strRef>
          </c:tx>
          <c:spPr>
            <a:gradFill rotWithShape="1">
              <a:gsLst>
                <a:gs pos="0">
                  <a:schemeClr val="accent3">
                    <a:satMod val="103000"/>
                    <a:lumMod val="102000"/>
                    <a:tint val="94000"/>
                  </a:schemeClr>
                </a:gs>
                <a:gs pos="50000">
                  <a:schemeClr val="accent3">
                    <a:satMod val="110000"/>
                    <a:lumMod val="100000"/>
                    <a:shade val="100000"/>
                  </a:schemeClr>
                </a:gs>
                <a:gs pos="100000">
                  <a:schemeClr val="accent3">
                    <a:lumMod val="99000"/>
                    <a:satMod val="120000"/>
                    <a:shade val="78000"/>
                  </a:schemeClr>
                </a:gs>
              </a:gsLst>
              <a:lin ang="5400000" scaled="0"/>
            </a:gradFill>
            <a:ln>
              <a:noFill/>
            </a:ln>
            <a:effectLst>
              <a:outerShdw blurRad="57150" dist="19050" dir="5400000" algn="ctr" rotWithShape="0">
                <a:srgbClr val="000000">
                  <a:alpha val="63000"/>
                </a:srgbClr>
              </a:outerShdw>
            </a:effectLst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lt-LT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Sheet1!$A$2:$A$6</c:f>
              <c:strCache>
                <c:ptCount val="5"/>
                <c:pt idx="0">
                  <c:v>Šilutė</c:v>
                </c:pt>
                <c:pt idx="1">
                  <c:v>Kretinga</c:v>
                </c:pt>
                <c:pt idx="2">
                  <c:v>Skuodas</c:v>
                </c:pt>
                <c:pt idx="3">
                  <c:v>Šilalė</c:v>
                </c:pt>
                <c:pt idx="4">
                  <c:v>Tauragė</c:v>
                </c:pt>
              </c:strCache>
            </c:strRef>
          </c:cat>
          <c:val>
            <c:numRef>
              <c:f>Sheet1!$D$2:$D$6</c:f>
              <c:numCache>
                <c:formatCode>General</c:formatCode>
                <c:ptCount val="5"/>
                <c:pt idx="0">
                  <c:v>43840</c:v>
                </c:pt>
                <c:pt idx="1">
                  <c:v>40264</c:v>
                </c:pt>
                <c:pt idx="2">
                  <c:v>18694</c:v>
                </c:pt>
                <c:pt idx="3">
                  <c:v>24471</c:v>
                </c:pt>
                <c:pt idx="4">
                  <c:v>42427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6EFD-1D4F-B450-1E788D2D7D42}"/>
            </c:ext>
          </c:extLst>
        </c:ser>
        <c:ser>
          <c:idx val="3"/>
          <c:order val="3"/>
          <c:tx>
            <c:strRef>
              <c:f>Sheet1!$E$1</c:f>
              <c:strCache>
                <c:ptCount val="1"/>
                <c:pt idx="0">
                  <c:v>2021</c:v>
                </c:pt>
              </c:strCache>
            </c:strRef>
          </c:tx>
          <c:spPr>
            <a:gradFill rotWithShape="1">
              <a:gsLst>
                <a:gs pos="0">
                  <a:schemeClr val="accent4">
                    <a:satMod val="103000"/>
                    <a:lumMod val="102000"/>
                    <a:tint val="94000"/>
                  </a:schemeClr>
                </a:gs>
                <a:gs pos="50000">
                  <a:schemeClr val="accent4">
                    <a:satMod val="110000"/>
                    <a:lumMod val="100000"/>
                    <a:shade val="100000"/>
                  </a:schemeClr>
                </a:gs>
                <a:gs pos="100000">
                  <a:schemeClr val="accent4">
                    <a:lumMod val="99000"/>
                    <a:satMod val="120000"/>
                    <a:shade val="78000"/>
                  </a:schemeClr>
                </a:gs>
              </a:gsLst>
              <a:lin ang="5400000" scaled="0"/>
            </a:gradFill>
            <a:ln>
              <a:noFill/>
            </a:ln>
            <a:effectLst>
              <a:outerShdw blurRad="57150" dist="19050" dir="5400000" algn="ctr" rotWithShape="0">
                <a:srgbClr val="000000">
                  <a:alpha val="63000"/>
                </a:srgbClr>
              </a:outerShdw>
            </a:effectLst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lt-LT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Sheet1!$A$2:$A$6</c:f>
              <c:strCache>
                <c:ptCount val="5"/>
                <c:pt idx="0">
                  <c:v>Šilutė</c:v>
                </c:pt>
                <c:pt idx="1">
                  <c:v>Kretinga</c:v>
                </c:pt>
                <c:pt idx="2">
                  <c:v>Skuodas</c:v>
                </c:pt>
                <c:pt idx="3">
                  <c:v>Šilalė</c:v>
                </c:pt>
                <c:pt idx="4">
                  <c:v>Tauragė</c:v>
                </c:pt>
              </c:strCache>
            </c:strRef>
          </c:cat>
          <c:val>
            <c:numRef>
              <c:f>Sheet1!$E$2:$E$6</c:f>
              <c:numCache>
                <c:formatCode>General</c:formatCode>
                <c:ptCount val="5"/>
                <c:pt idx="0">
                  <c:v>42330</c:v>
                </c:pt>
                <c:pt idx="1">
                  <c:v>39922</c:v>
                </c:pt>
                <c:pt idx="2">
                  <c:v>17745</c:v>
                </c:pt>
                <c:pt idx="3">
                  <c:v>23441</c:v>
                </c:pt>
                <c:pt idx="4">
                  <c:v>41256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6EFD-1D4F-B450-1E788D2D7D42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00"/>
        <c:overlap val="-24"/>
        <c:axId val="93124096"/>
        <c:axId val="93125632"/>
      </c:barChart>
      <c:catAx>
        <c:axId val="9312409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12700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4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lt-LT"/>
          </a:p>
        </c:txPr>
        <c:crossAx val="93125632"/>
        <c:crosses val="autoZero"/>
        <c:auto val="1"/>
        <c:lblAlgn val="ctr"/>
        <c:lblOffset val="100"/>
        <c:noMultiLvlLbl val="0"/>
      </c:catAx>
      <c:valAx>
        <c:axId val="93125632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lt-LT"/>
          </a:p>
        </c:txPr>
        <c:crossAx val="93124096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4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lt-LT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lt-LT"/>
    </a:p>
  </c:txPr>
  <c:externalData r:id="rId3">
    <c:autoUpdate val="0"/>
  </c:externalData>
</c:chartSpace>
</file>

<file path=ppt/charts/chart10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lt-LT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2686837486278799"/>
          <c:y val="0.31101724427502631"/>
          <c:w val="0.82899437598845649"/>
          <c:h val="0.40867703029512781"/>
        </c:manualLayout>
      </c:layout>
      <c:barChart>
        <c:barDir val="col"/>
        <c:grouping val="clustered"/>
        <c:varyColors val="0"/>
        <c:dLbls>
          <c:showLegendKey val="0"/>
          <c:showVal val="0"/>
          <c:showCatName val="0"/>
          <c:showSerName val="0"/>
          <c:showPercent val="0"/>
          <c:showBubbleSize val="0"/>
        </c:dLbls>
        <c:gapWidth val="100"/>
        <c:axId val="362142112"/>
        <c:axId val="362138976"/>
      </c:barChart>
      <c:dateAx>
        <c:axId val="362142112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800" b="0"/>
            </a:pPr>
            <a:endParaRPr lang="lt-LT"/>
          </a:p>
        </c:txPr>
        <c:crossAx val="362138976"/>
        <c:crosses val="autoZero"/>
        <c:auto val="0"/>
        <c:lblOffset val="100"/>
        <c:baseTimeUnit val="days"/>
        <c:majorUnit val="1"/>
      </c:dateAx>
      <c:valAx>
        <c:axId val="362138976"/>
        <c:scaling>
          <c:orientation val="minMax"/>
        </c:scaling>
        <c:delete val="1"/>
        <c:axPos val="r"/>
        <c:numFmt formatCode="General" sourceLinked="1"/>
        <c:majorTickMark val="out"/>
        <c:minorTickMark val="none"/>
        <c:tickLblPos val="none"/>
        <c:crossAx val="362142112"/>
        <c:crosses val="max"/>
        <c:crossBetween val="between"/>
      </c:valAx>
      <c:spPr>
        <a:noFill/>
        <a:ln w="25400">
          <a:noFill/>
        </a:ln>
        <a:effectLst/>
        <a:sp3d/>
      </c:spPr>
    </c:plotArea>
    <c:plotVisOnly val="1"/>
    <c:dispBlanksAs val="zero"/>
    <c:showDLblsOverMax val="0"/>
  </c:chart>
  <c:spPr>
    <a:noFill/>
    <a:ln>
      <a:noFill/>
    </a:ln>
    <a:effectLst/>
  </c:spPr>
  <c:txPr>
    <a:bodyPr/>
    <a:lstStyle/>
    <a:p>
      <a:pPr>
        <a:defRPr b="1">
          <a:solidFill>
            <a:schemeClr val="tx1"/>
          </a:solidFill>
          <a:latin typeface="Times New Roman" panose="02020603050405020304" pitchFamily="18" charset="0"/>
          <a:cs typeface="Times New Roman" panose="02020603050405020304" pitchFamily="18" charset="0"/>
        </a:defRPr>
      </a:pPr>
      <a:endParaRPr lang="lt-LT"/>
    </a:p>
  </c:txPr>
  <c:externalData r:id="rId1">
    <c:autoUpdate val="0"/>
  </c:externalData>
</c:chartSpace>
</file>

<file path=ppt/charts/chart1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lt-LT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22772950024260069"/>
          <c:y val="1.1984434865900385E-2"/>
          <c:w val="0.74719998387204312"/>
          <c:h val="0.86459386165615992"/>
        </c:manualLayout>
      </c:layout>
      <c:barChart>
        <c:barDir val="bar"/>
        <c:grouping val="clustered"/>
        <c:varyColors val="0"/>
        <c:ser>
          <c:idx val="0"/>
          <c:order val="0"/>
          <c:tx>
            <c:strRef>
              <c:f>Lapas1!$B$1</c:f>
              <c:strCache>
                <c:ptCount val="1"/>
                <c:pt idx="0">
                  <c:v>2021 m. </c:v>
                </c:pt>
              </c:strCache>
            </c:strRef>
          </c:tx>
          <c:spPr>
            <a:solidFill>
              <a:schemeClr val="accent6">
                <a:lumMod val="75000"/>
              </a:schemeClr>
            </a:solidFill>
          </c:spPr>
          <c:invertIfNegative val="0"/>
          <c:dLbls>
            <c:dLbl>
              <c:idx val="2"/>
              <c:layout>
                <c:manualLayout>
                  <c:x val="4.6270719657854108E-3"/>
                  <c:y val="0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71D8-4F02-B558-44D6E06B2098}"/>
                </c:ext>
              </c:extLst>
            </c:dLbl>
            <c:dLbl>
              <c:idx val="8"/>
              <c:layout>
                <c:manualLayout>
                  <c:x val="4.6399805919456584E-3"/>
                  <c:y val="3.2088122605363999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71D8-4F02-B558-44D6E06B2098}"/>
                </c:ext>
              </c:extLst>
            </c:dLbl>
            <c:spPr>
              <a:noFill/>
              <a:ln>
                <a:noFill/>
              </a:ln>
              <a:effectLst/>
            </c:sp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Lapas1!$A$2:$A$12</c:f>
              <c:strCache>
                <c:ptCount val="11"/>
                <c:pt idx="0">
                  <c:v>Gardamo seniūnija</c:v>
                </c:pt>
                <c:pt idx="1">
                  <c:v>Juknaičių seniūnija</c:v>
                </c:pt>
                <c:pt idx="2">
                  <c:v>Katyčių seniūnija</c:v>
                </c:pt>
                <c:pt idx="3">
                  <c:v>Kintų seniūnija</c:v>
                </c:pt>
                <c:pt idx="4">
                  <c:v>Rusnės seniūnija</c:v>
                </c:pt>
                <c:pt idx="5">
                  <c:v>Saugų seniūnija</c:v>
                </c:pt>
                <c:pt idx="6">
                  <c:v>Šilutės seniūnija</c:v>
                </c:pt>
                <c:pt idx="7">
                  <c:v>Švėkšnos seniūnija</c:v>
                </c:pt>
                <c:pt idx="8">
                  <c:v>Usėnų seniūnija</c:v>
                </c:pt>
                <c:pt idx="9">
                  <c:v>Vainuto seniūnija</c:v>
                </c:pt>
                <c:pt idx="10">
                  <c:v>Žemaičių Naumiesčio seniūnija</c:v>
                </c:pt>
              </c:strCache>
            </c:strRef>
          </c:cat>
          <c:val>
            <c:numRef>
              <c:f>Lapas1!$B$2:$B$12</c:f>
              <c:numCache>
                <c:formatCode>General</c:formatCode>
                <c:ptCount val="11"/>
                <c:pt idx="0">
                  <c:v>150.9</c:v>
                </c:pt>
                <c:pt idx="1">
                  <c:v>167.9</c:v>
                </c:pt>
                <c:pt idx="2">
                  <c:v>121.7</c:v>
                </c:pt>
                <c:pt idx="3">
                  <c:v>133.69999999999999</c:v>
                </c:pt>
                <c:pt idx="4">
                  <c:v>140.1</c:v>
                </c:pt>
                <c:pt idx="5">
                  <c:v>141.80000000000001</c:v>
                </c:pt>
                <c:pt idx="6">
                  <c:v>1145.8</c:v>
                </c:pt>
                <c:pt idx="7">
                  <c:v>164.4</c:v>
                </c:pt>
                <c:pt idx="8">
                  <c:v>131.6</c:v>
                </c:pt>
                <c:pt idx="9">
                  <c:v>167</c:v>
                </c:pt>
                <c:pt idx="10">
                  <c:v>158.30000000000001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71D8-4F02-B558-44D6E06B2098}"/>
            </c:ext>
          </c:extLst>
        </c:ser>
        <c:ser>
          <c:idx val="1"/>
          <c:order val="1"/>
          <c:tx>
            <c:strRef>
              <c:f>Lapas1!$C$1</c:f>
              <c:strCache>
                <c:ptCount val="1"/>
                <c:pt idx="0">
                  <c:v>2020</c:v>
                </c:pt>
              </c:strCache>
            </c:strRef>
          </c:tx>
          <c:spPr>
            <a:solidFill>
              <a:schemeClr val="accent4">
                <a:lumMod val="75000"/>
              </a:schemeClr>
            </a:solidFill>
          </c:spPr>
          <c:invertIfNegative val="0"/>
          <c:dLbls>
            <c:spPr>
              <a:noFill/>
              <a:ln>
                <a:noFill/>
              </a:ln>
              <a:effectLst/>
            </c:sp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Lapas1!$A$2:$A$12</c:f>
              <c:strCache>
                <c:ptCount val="11"/>
                <c:pt idx="0">
                  <c:v>Gardamo seniūnija</c:v>
                </c:pt>
                <c:pt idx="1">
                  <c:v>Juknaičių seniūnija</c:v>
                </c:pt>
                <c:pt idx="2">
                  <c:v>Katyčių seniūnija</c:v>
                </c:pt>
                <c:pt idx="3">
                  <c:v>Kintų seniūnija</c:v>
                </c:pt>
                <c:pt idx="4">
                  <c:v>Rusnės seniūnija</c:v>
                </c:pt>
                <c:pt idx="5">
                  <c:v>Saugų seniūnija</c:v>
                </c:pt>
                <c:pt idx="6">
                  <c:v>Šilutės seniūnija</c:v>
                </c:pt>
                <c:pt idx="7">
                  <c:v>Švėkšnos seniūnija</c:v>
                </c:pt>
                <c:pt idx="8">
                  <c:v>Usėnų seniūnija</c:v>
                </c:pt>
                <c:pt idx="9">
                  <c:v>Vainuto seniūnija</c:v>
                </c:pt>
                <c:pt idx="10">
                  <c:v>Žemaičių Naumiesčio seniūnija</c:v>
                </c:pt>
              </c:strCache>
            </c:strRef>
          </c:cat>
          <c:val>
            <c:numRef>
              <c:f>Lapas1!$C$2:$C$12</c:f>
              <c:numCache>
                <c:formatCode>General</c:formatCode>
                <c:ptCount val="11"/>
                <c:pt idx="0">
                  <c:v>144.30000000000001</c:v>
                </c:pt>
                <c:pt idx="1">
                  <c:v>165.9</c:v>
                </c:pt>
                <c:pt idx="2">
                  <c:v>118.8</c:v>
                </c:pt>
                <c:pt idx="3">
                  <c:v>128.30000000000001</c:v>
                </c:pt>
                <c:pt idx="4">
                  <c:v>136.5</c:v>
                </c:pt>
                <c:pt idx="5">
                  <c:v>143.5</c:v>
                </c:pt>
                <c:pt idx="6">
                  <c:v>1133.5</c:v>
                </c:pt>
                <c:pt idx="7">
                  <c:v>158</c:v>
                </c:pt>
                <c:pt idx="8">
                  <c:v>125.8</c:v>
                </c:pt>
                <c:pt idx="9">
                  <c:v>164.8</c:v>
                </c:pt>
                <c:pt idx="10">
                  <c:v>153.69999999999999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71D8-4F02-B558-44D6E06B2098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51"/>
        <c:axId val="308428584"/>
        <c:axId val="308431720"/>
      </c:barChart>
      <c:catAx>
        <c:axId val="308428584"/>
        <c:scaling>
          <c:orientation val="minMax"/>
        </c:scaling>
        <c:delete val="0"/>
        <c:axPos val="l"/>
        <c:numFmt formatCode="General" sourceLinked="0"/>
        <c:majorTickMark val="out"/>
        <c:minorTickMark val="none"/>
        <c:tickLblPos val="nextTo"/>
        <c:crossAx val="308431720"/>
        <c:crosses val="autoZero"/>
        <c:auto val="1"/>
        <c:lblAlgn val="ctr"/>
        <c:lblOffset val="100"/>
        <c:noMultiLvlLbl val="0"/>
      </c:catAx>
      <c:valAx>
        <c:axId val="308431720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crossAx val="308428584"/>
        <c:crosses val="autoZero"/>
        <c:crossBetween val="between"/>
      </c:valAx>
    </c:plotArea>
    <c:legend>
      <c:legendPos val="r"/>
      <c:layout>
        <c:manualLayout>
          <c:xMode val="edge"/>
          <c:yMode val="edge"/>
          <c:x val="0.37033650957737108"/>
          <c:y val="0.95093606321839086"/>
          <c:w val="0.23409049005337215"/>
          <c:h val="4.9063936781609196E-2"/>
        </c:manualLayout>
      </c:layout>
      <c:overlay val="0"/>
    </c:legend>
    <c:plotVisOnly val="1"/>
    <c:dispBlanksAs val="gap"/>
    <c:showDLblsOverMax val="0"/>
  </c:chart>
  <c:txPr>
    <a:bodyPr/>
    <a:lstStyle/>
    <a:p>
      <a:pPr>
        <a:defRPr sz="1000">
          <a:solidFill>
            <a:schemeClr val="tx1"/>
          </a:solidFill>
          <a:latin typeface="Calibri" panose="020F0502020204030204" pitchFamily="34" charset="0"/>
          <a:cs typeface="Calibri" panose="020F0502020204030204" pitchFamily="34" charset="0"/>
        </a:defRPr>
      </a:pPr>
      <a:endParaRPr lang="lt-LT"/>
    </a:p>
  </c:txPr>
  <c:externalData r:id="rId1">
    <c:autoUpdate val="0"/>
  </c:externalData>
</c:chartSpace>
</file>

<file path=ppt/charts/chart1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lt-LT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6.2526889250201556E-2"/>
          <c:y val="4.3449817251428199E-2"/>
          <c:w val="0.91669784215300765"/>
          <c:h val="0.76426158391134624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Lapas1!$B$1</c:f>
              <c:strCache>
                <c:ptCount val="1"/>
                <c:pt idx="0">
                  <c:v>Mokėtinos sumos</c:v>
                </c:pt>
              </c:strCache>
            </c:strRef>
          </c:tx>
          <c:spPr>
            <a:solidFill>
              <a:schemeClr val="accent6">
                <a:lumMod val="75000"/>
              </a:schemeClr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vert="horz"/>
              <a:lstStyle/>
              <a:p>
                <a:pPr>
                  <a:defRPr/>
                </a:pPr>
                <a:endParaRPr lang="lt-LT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Lapas1!$A$2:$A$4</c:f>
              <c:strCache>
                <c:ptCount val="3"/>
                <c:pt idx="0">
                  <c:v>2019 m.</c:v>
                </c:pt>
                <c:pt idx="1">
                  <c:v>2020 m.</c:v>
                </c:pt>
                <c:pt idx="2">
                  <c:v>2021 m.</c:v>
                </c:pt>
              </c:strCache>
            </c:strRef>
          </c:cat>
          <c:val>
            <c:numRef>
              <c:f>Lapas1!$B$2:$B$4</c:f>
              <c:numCache>
                <c:formatCode>General</c:formatCode>
                <c:ptCount val="3"/>
                <c:pt idx="0">
                  <c:v>9831.1</c:v>
                </c:pt>
                <c:pt idx="1">
                  <c:v>9793.1</c:v>
                </c:pt>
                <c:pt idx="2">
                  <c:v>10977.5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B282-4254-A1DB-B8521AE456D1}"/>
            </c:ext>
          </c:extLst>
        </c:ser>
        <c:ser>
          <c:idx val="1"/>
          <c:order val="1"/>
          <c:tx>
            <c:strRef>
              <c:f>Lapas1!$C$1</c:f>
              <c:strCache>
                <c:ptCount val="1"/>
                <c:pt idx="0">
                  <c:v>Paskolos likutis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vert="horz"/>
              <a:lstStyle/>
              <a:p>
                <a:pPr>
                  <a:defRPr/>
                </a:pPr>
                <a:endParaRPr lang="lt-LT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Lapas1!$A$2:$A$4</c:f>
              <c:strCache>
                <c:ptCount val="3"/>
                <c:pt idx="0">
                  <c:v>2019 m.</c:v>
                </c:pt>
                <c:pt idx="1">
                  <c:v>2020 m.</c:v>
                </c:pt>
                <c:pt idx="2">
                  <c:v>2021 m.</c:v>
                </c:pt>
              </c:strCache>
            </c:strRef>
          </c:cat>
          <c:val>
            <c:numRef>
              <c:f>Lapas1!$C$2:$C$4</c:f>
              <c:numCache>
                <c:formatCode>General</c:formatCode>
                <c:ptCount val="3"/>
                <c:pt idx="0">
                  <c:v>8722.7000000000007</c:v>
                </c:pt>
                <c:pt idx="1">
                  <c:v>9442</c:v>
                </c:pt>
                <c:pt idx="2">
                  <c:v>10191.6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B282-4254-A1DB-B8521AE456D1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48"/>
        <c:axId val="365342144"/>
        <c:axId val="365338616"/>
      </c:barChart>
      <c:catAx>
        <c:axId val="36534214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vert="horz"/>
          <a:lstStyle/>
          <a:p>
            <a:pPr>
              <a:defRPr/>
            </a:pPr>
            <a:endParaRPr lang="lt-LT"/>
          </a:p>
        </c:txPr>
        <c:crossAx val="365338616"/>
        <c:crosses val="autoZero"/>
        <c:auto val="1"/>
        <c:lblAlgn val="ctr"/>
        <c:lblOffset val="100"/>
        <c:noMultiLvlLbl val="0"/>
      </c:catAx>
      <c:valAx>
        <c:axId val="365338616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vert="horz"/>
          <a:lstStyle/>
          <a:p>
            <a:pPr>
              <a:defRPr/>
            </a:pPr>
            <a:endParaRPr lang="lt-LT"/>
          </a:p>
        </c:txPr>
        <c:crossAx val="365342144"/>
        <c:crosses val="autoZero"/>
        <c:crossBetween val="between"/>
      </c:valAx>
      <c:spPr>
        <a:noFill/>
        <a:ln>
          <a:noFill/>
        </a:ln>
        <a:effectLst>
          <a:glow rad="38100">
            <a:schemeClr val="accent1">
              <a:alpha val="40000"/>
            </a:schemeClr>
          </a:glow>
        </a:effectLst>
      </c:spPr>
    </c:plotArea>
    <c:legend>
      <c:legendPos val="b"/>
      <c:layout>
        <c:manualLayout>
          <c:xMode val="edge"/>
          <c:yMode val="edge"/>
          <c:x val="0.29933311513638761"/>
          <c:y val="0.90855845080498254"/>
          <c:w val="0.43809001416770138"/>
          <c:h val="7.348644092430083E-2"/>
        </c:manualLayout>
      </c:layout>
      <c:overlay val="0"/>
      <c:spPr>
        <a:noFill/>
        <a:ln>
          <a:noFill/>
        </a:ln>
        <a:effectLst/>
      </c:spPr>
      <c:txPr>
        <a:bodyPr rot="0" vert="horz"/>
        <a:lstStyle/>
        <a:p>
          <a:pPr>
            <a:defRPr/>
          </a:pPr>
          <a:endParaRPr lang="lt-LT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>
          <a:latin typeface="Calibri" panose="020F0502020204030204" pitchFamily="34" charset="0"/>
          <a:cs typeface="Calibri" panose="020F0502020204030204" pitchFamily="34" charset="0"/>
        </a:defRPr>
      </a:pPr>
      <a:endParaRPr lang="lt-LT"/>
    </a:p>
  </c:txPr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lt-LT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2018</c:v>
                </c:pt>
              </c:strCache>
            </c:strRef>
          </c:tx>
          <c:spPr>
            <a:gradFill rotWithShape="1">
              <a:gsLst>
                <a:gs pos="0">
                  <a:schemeClr val="accent1">
                    <a:satMod val="103000"/>
                    <a:lumMod val="102000"/>
                    <a:tint val="94000"/>
                  </a:schemeClr>
                </a:gs>
                <a:gs pos="50000">
                  <a:schemeClr val="accent1">
                    <a:satMod val="110000"/>
                    <a:lumMod val="100000"/>
                    <a:shade val="100000"/>
                  </a:schemeClr>
                </a:gs>
                <a:gs pos="100000">
                  <a:schemeClr val="accent1">
                    <a:lumMod val="99000"/>
                    <a:satMod val="120000"/>
                    <a:shade val="78000"/>
                  </a:schemeClr>
                </a:gs>
              </a:gsLst>
              <a:lin ang="5400000" scaled="0"/>
            </a:gra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2"/>
                    </a:solidFill>
                    <a:latin typeface="+mn-lt"/>
                    <a:ea typeface="+mn-ea"/>
                    <a:cs typeface="+mn-cs"/>
                  </a:defRPr>
                </a:pPr>
                <a:endParaRPr lang="lt-LT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2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Sheet1!$A$2:$A$6</c:f>
              <c:strCache>
                <c:ptCount val="5"/>
                <c:pt idx="0">
                  <c:v>Šilutė</c:v>
                </c:pt>
                <c:pt idx="1">
                  <c:v>Kretinga</c:v>
                </c:pt>
                <c:pt idx="2">
                  <c:v>Skuodas</c:v>
                </c:pt>
                <c:pt idx="3">
                  <c:v>Šilalė</c:v>
                </c:pt>
                <c:pt idx="4">
                  <c:v>Tauragė</c:v>
                </c:pt>
              </c:strCache>
            </c:strRef>
          </c:cat>
          <c:val>
            <c:numRef>
              <c:f>Sheet1!$B$2:$B$6</c:f>
              <c:numCache>
                <c:formatCode>General</c:formatCode>
                <c:ptCount val="5"/>
                <c:pt idx="0">
                  <c:v>393</c:v>
                </c:pt>
                <c:pt idx="1">
                  <c:v>386</c:v>
                </c:pt>
                <c:pt idx="2">
                  <c:v>163</c:v>
                </c:pt>
                <c:pt idx="3">
                  <c:v>209</c:v>
                </c:pt>
                <c:pt idx="4">
                  <c:v>385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84C9-0A4D-847A-459D59FE747D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2019</c:v>
                </c:pt>
              </c:strCache>
            </c:strRef>
          </c:tx>
          <c:spPr>
            <a:gradFill rotWithShape="1">
              <a:gsLst>
                <a:gs pos="0">
                  <a:schemeClr val="accent2">
                    <a:satMod val="103000"/>
                    <a:lumMod val="102000"/>
                    <a:tint val="94000"/>
                  </a:schemeClr>
                </a:gs>
                <a:gs pos="50000">
                  <a:schemeClr val="accent2">
                    <a:satMod val="110000"/>
                    <a:lumMod val="100000"/>
                    <a:shade val="100000"/>
                  </a:schemeClr>
                </a:gs>
                <a:gs pos="100000">
                  <a:schemeClr val="accent2">
                    <a:lumMod val="99000"/>
                    <a:satMod val="120000"/>
                    <a:shade val="78000"/>
                  </a:schemeClr>
                </a:gs>
              </a:gsLst>
              <a:lin ang="5400000" scaled="0"/>
            </a:gra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2"/>
                    </a:solidFill>
                    <a:latin typeface="+mn-lt"/>
                    <a:ea typeface="+mn-ea"/>
                    <a:cs typeface="+mn-cs"/>
                  </a:defRPr>
                </a:pPr>
                <a:endParaRPr lang="lt-LT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2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Sheet1!$A$2:$A$6</c:f>
              <c:strCache>
                <c:ptCount val="5"/>
                <c:pt idx="0">
                  <c:v>Šilutė</c:v>
                </c:pt>
                <c:pt idx="1">
                  <c:v>Kretinga</c:v>
                </c:pt>
                <c:pt idx="2">
                  <c:v>Skuodas</c:v>
                </c:pt>
                <c:pt idx="3">
                  <c:v>Šilalė</c:v>
                </c:pt>
                <c:pt idx="4">
                  <c:v>Tauragė</c:v>
                </c:pt>
              </c:strCache>
            </c:strRef>
          </c:cat>
          <c:val>
            <c:numRef>
              <c:f>Sheet1!$C$2:$C$6</c:f>
              <c:numCache>
                <c:formatCode>General</c:formatCode>
                <c:ptCount val="5"/>
                <c:pt idx="0">
                  <c:v>378</c:v>
                </c:pt>
                <c:pt idx="1">
                  <c:v>390</c:v>
                </c:pt>
                <c:pt idx="2">
                  <c:v>146</c:v>
                </c:pt>
                <c:pt idx="3">
                  <c:v>190</c:v>
                </c:pt>
                <c:pt idx="4">
                  <c:v>371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84C9-0A4D-847A-459D59FE747D}"/>
            </c:ext>
          </c:extLst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2020</c:v>
                </c:pt>
              </c:strCache>
            </c:strRef>
          </c:tx>
          <c:spPr>
            <a:gradFill rotWithShape="1">
              <a:gsLst>
                <a:gs pos="0">
                  <a:schemeClr val="accent3">
                    <a:satMod val="103000"/>
                    <a:lumMod val="102000"/>
                    <a:tint val="94000"/>
                  </a:schemeClr>
                </a:gs>
                <a:gs pos="50000">
                  <a:schemeClr val="accent3">
                    <a:satMod val="110000"/>
                    <a:lumMod val="100000"/>
                    <a:shade val="100000"/>
                  </a:schemeClr>
                </a:gs>
                <a:gs pos="100000">
                  <a:schemeClr val="accent3">
                    <a:lumMod val="99000"/>
                    <a:satMod val="120000"/>
                    <a:shade val="78000"/>
                  </a:schemeClr>
                </a:gs>
              </a:gsLst>
              <a:lin ang="5400000" scaled="0"/>
            </a:gra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2"/>
                    </a:solidFill>
                    <a:latin typeface="+mn-lt"/>
                    <a:ea typeface="+mn-ea"/>
                    <a:cs typeface="+mn-cs"/>
                  </a:defRPr>
                </a:pPr>
                <a:endParaRPr lang="lt-LT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2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Sheet1!$A$2:$A$6</c:f>
              <c:strCache>
                <c:ptCount val="5"/>
                <c:pt idx="0">
                  <c:v>Šilutė</c:v>
                </c:pt>
                <c:pt idx="1">
                  <c:v>Kretinga</c:v>
                </c:pt>
                <c:pt idx="2">
                  <c:v>Skuodas</c:v>
                </c:pt>
                <c:pt idx="3">
                  <c:v>Šilalė</c:v>
                </c:pt>
                <c:pt idx="4">
                  <c:v>Tauragė</c:v>
                </c:pt>
              </c:strCache>
            </c:strRef>
          </c:cat>
          <c:val>
            <c:numRef>
              <c:f>Sheet1!$D$2:$D$6</c:f>
              <c:numCache>
                <c:formatCode>General</c:formatCode>
                <c:ptCount val="5"/>
                <c:pt idx="0">
                  <c:v>314</c:v>
                </c:pt>
                <c:pt idx="1">
                  <c:v>323</c:v>
                </c:pt>
                <c:pt idx="2">
                  <c:v>149</c:v>
                </c:pt>
                <c:pt idx="3">
                  <c:v>172</c:v>
                </c:pt>
                <c:pt idx="4">
                  <c:v>357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84C9-0A4D-847A-459D59FE747D}"/>
            </c:ext>
          </c:extLst>
        </c:ser>
        <c:ser>
          <c:idx val="3"/>
          <c:order val="3"/>
          <c:tx>
            <c:strRef>
              <c:f>Sheet1!$E$1</c:f>
              <c:strCache>
                <c:ptCount val="1"/>
                <c:pt idx="0">
                  <c:v>2021</c:v>
                </c:pt>
              </c:strCache>
            </c:strRef>
          </c:tx>
          <c:spPr>
            <a:gradFill rotWithShape="1">
              <a:gsLst>
                <a:gs pos="0">
                  <a:schemeClr val="accent4">
                    <a:satMod val="103000"/>
                    <a:lumMod val="102000"/>
                    <a:tint val="94000"/>
                  </a:schemeClr>
                </a:gs>
                <a:gs pos="50000">
                  <a:schemeClr val="accent4">
                    <a:satMod val="110000"/>
                    <a:lumMod val="100000"/>
                    <a:shade val="100000"/>
                  </a:schemeClr>
                </a:gs>
                <a:gs pos="100000">
                  <a:schemeClr val="accent4">
                    <a:lumMod val="99000"/>
                    <a:satMod val="120000"/>
                    <a:shade val="78000"/>
                  </a:schemeClr>
                </a:gs>
              </a:gsLst>
              <a:lin ang="5400000" scaled="0"/>
            </a:gra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2"/>
                    </a:solidFill>
                    <a:latin typeface="+mn-lt"/>
                    <a:ea typeface="+mn-ea"/>
                    <a:cs typeface="+mn-cs"/>
                  </a:defRPr>
                </a:pPr>
                <a:endParaRPr lang="lt-LT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2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Sheet1!$A$2:$A$6</c:f>
              <c:strCache>
                <c:ptCount val="5"/>
                <c:pt idx="0">
                  <c:v>Šilutė</c:v>
                </c:pt>
                <c:pt idx="1">
                  <c:v>Kretinga</c:v>
                </c:pt>
                <c:pt idx="2">
                  <c:v>Skuodas</c:v>
                </c:pt>
                <c:pt idx="3">
                  <c:v>Šilalė</c:v>
                </c:pt>
                <c:pt idx="4">
                  <c:v>Tauragė</c:v>
                </c:pt>
              </c:strCache>
            </c:strRef>
          </c:cat>
          <c:val>
            <c:numRef>
              <c:f>Sheet1!$E$2:$E$6</c:f>
              <c:numCache>
                <c:formatCode>General</c:formatCode>
                <c:ptCount val="5"/>
                <c:pt idx="0">
                  <c:v>341</c:v>
                </c:pt>
                <c:pt idx="1">
                  <c:v>320</c:v>
                </c:pt>
                <c:pt idx="2">
                  <c:v>104</c:v>
                </c:pt>
                <c:pt idx="3">
                  <c:v>183</c:v>
                </c:pt>
                <c:pt idx="4">
                  <c:v>299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EAE7-4E4F-855D-55E3F3BCF353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100"/>
        <c:overlap val="-24"/>
        <c:axId val="95113984"/>
        <c:axId val="95115520"/>
      </c:barChart>
      <c:catAx>
        <c:axId val="9511398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2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400" b="0" i="0" u="none" strike="noStrike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pPr>
            <a:endParaRPr lang="lt-LT"/>
          </a:p>
        </c:txPr>
        <c:crossAx val="95115520"/>
        <c:crosses val="autoZero"/>
        <c:auto val="1"/>
        <c:lblAlgn val="ctr"/>
        <c:lblOffset val="100"/>
        <c:noMultiLvlLbl val="0"/>
      </c:catAx>
      <c:valAx>
        <c:axId val="95115520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2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pPr>
            <a:endParaRPr lang="lt-LT"/>
          </a:p>
        </c:txPr>
        <c:crossAx val="95113984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400" b="0" i="0" u="none" strike="noStrike" kern="1200" baseline="0">
              <a:solidFill>
                <a:schemeClr val="tx2"/>
              </a:solidFill>
              <a:latin typeface="+mn-lt"/>
              <a:ea typeface="+mn-ea"/>
              <a:cs typeface="+mn-cs"/>
            </a:defRPr>
          </a:pPr>
          <a:endParaRPr lang="lt-LT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lt-LT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lt-LT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2018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lt-LT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Sheet1!$A$2:$A$6</c:f>
              <c:strCache>
                <c:ptCount val="5"/>
                <c:pt idx="0">
                  <c:v>Šilutė</c:v>
                </c:pt>
                <c:pt idx="1">
                  <c:v>Kretinga</c:v>
                </c:pt>
                <c:pt idx="2">
                  <c:v>Skuodas</c:v>
                </c:pt>
                <c:pt idx="3">
                  <c:v>Šilalė</c:v>
                </c:pt>
                <c:pt idx="4">
                  <c:v>Tauragė</c:v>
                </c:pt>
              </c:strCache>
            </c:strRef>
          </c:cat>
          <c:val>
            <c:numRef>
              <c:f>Sheet1!$B$2:$B$6</c:f>
              <c:numCache>
                <c:formatCode>General</c:formatCode>
                <c:ptCount val="5"/>
                <c:pt idx="0">
                  <c:v>565</c:v>
                </c:pt>
                <c:pt idx="1">
                  <c:v>403</c:v>
                </c:pt>
                <c:pt idx="2">
                  <c:v>170</c:v>
                </c:pt>
                <c:pt idx="3">
                  <c:v>239</c:v>
                </c:pt>
                <c:pt idx="4">
                  <c:v>481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FBD6-C945-A51D-D64F8742AF21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2019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lt-LT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Sheet1!$A$2:$A$6</c:f>
              <c:strCache>
                <c:ptCount val="5"/>
                <c:pt idx="0">
                  <c:v>Šilutė</c:v>
                </c:pt>
                <c:pt idx="1">
                  <c:v>Kretinga</c:v>
                </c:pt>
                <c:pt idx="2">
                  <c:v>Skuodas</c:v>
                </c:pt>
                <c:pt idx="3">
                  <c:v>Šilalė</c:v>
                </c:pt>
                <c:pt idx="4">
                  <c:v>Tauragė</c:v>
                </c:pt>
              </c:strCache>
            </c:strRef>
          </c:cat>
          <c:val>
            <c:numRef>
              <c:f>Sheet1!$C$2:$C$6</c:f>
              <c:numCache>
                <c:formatCode>General</c:formatCode>
                <c:ptCount val="5"/>
                <c:pt idx="0">
                  <c:v>507</c:v>
                </c:pt>
                <c:pt idx="1">
                  <c:v>304</c:v>
                </c:pt>
                <c:pt idx="2">
                  <c:v>163</c:v>
                </c:pt>
                <c:pt idx="3">
                  <c:v>168</c:v>
                </c:pt>
                <c:pt idx="4">
                  <c:v>463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FBD6-C945-A51D-D64F8742AF21}"/>
            </c:ext>
          </c:extLst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2020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lt-LT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Sheet1!$A$2:$A$6</c:f>
              <c:strCache>
                <c:ptCount val="5"/>
                <c:pt idx="0">
                  <c:v>Šilutė</c:v>
                </c:pt>
                <c:pt idx="1">
                  <c:v>Kretinga</c:v>
                </c:pt>
                <c:pt idx="2">
                  <c:v>Skuodas</c:v>
                </c:pt>
                <c:pt idx="3">
                  <c:v>Šilalė</c:v>
                </c:pt>
                <c:pt idx="4">
                  <c:v>Tauragė</c:v>
                </c:pt>
              </c:strCache>
            </c:strRef>
          </c:cat>
          <c:val>
            <c:numRef>
              <c:f>Sheet1!$D$2:$D$6</c:f>
              <c:numCache>
                <c:formatCode>General</c:formatCode>
                <c:ptCount val="5"/>
                <c:pt idx="0">
                  <c:v>303</c:v>
                </c:pt>
                <c:pt idx="1">
                  <c:v>217</c:v>
                </c:pt>
                <c:pt idx="2">
                  <c:v>133</c:v>
                </c:pt>
                <c:pt idx="3">
                  <c:v>125</c:v>
                </c:pt>
                <c:pt idx="4">
                  <c:v>315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FBD6-C945-A51D-D64F8742AF21}"/>
            </c:ext>
          </c:extLst>
        </c:ser>
        <c:ser>
          <c:idx val="3"/>
          <c:order val="3"/>
          <c:tx>
            <c:strRef>
              <c:f>Sheet1!$E$1</c:f>
              <c:strCache>
                <c:ptCount val="1"/>
                <c:pt idx="0">
                  <c:v>2021</c:v>
                </c:pt>
              </c:strCache>
            </c:strRef>
          </c:tx>
          <c:spPr>
            <a:solidFill>
              <a:schemeClr val="accent4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lt-LT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Sheet1!$A$2:$A$6</c:f>
              <c:strCache>
                <c:ptCount val="5"/>
                <c:pt idx="0">
                  <c:v>Šilutė</c:v>
                </c:pt>
                <c:pt idx="1">
                  <c:v>Kretinga</c:v>
                </c:pt>
                <c:pt idx="2">
                  <c:v>Skuodas</c:v>
                </c:pt>
                <c:pt idx="3">
                  <c:v>Šilalė</c:v>
                </c:pt>
                <c:pt idx="4">
                  <c:v>Tauragė</c:v>
                </c:pt>
              </c:strCache>
            </c:strRef>
          </c:cat>
          <c:val>
            <c:numRef>
              <c:f>Sheet1!$E$2:$E$6</c:f>
              <c:numCache>
                <c:formatCode>General</c:formatCode>
                <c:ptCount val="5"/>
                <c:pt idx="0">
                  <c:v>421</c:v>
                </c:pt>
                <c:pt idx="1">
                  <c:v>260</c:v>
                </c:pt>
                <c:pt idx="2">
                  <c:v>142</c:v>
                </c:pt>
                <c:pt idx="3">
                  <c:v>127</c:v>
                </c:pt>
                <c:pt idx="4">
                  <c:v>373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60BF-4B65-A9D6-DA2865D6AD48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100936320"/>
        <c:axId val="100950400"/>
      </c:barChart>
      <c:catAx>
        <c:axId val="10093632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4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lt-LT"/>
          </a:p>
        </c:txPr>
        <c:crossAx val="100950400"/>
        <c:crosses val="autoZero"/>
        <c:auto val="1"/>
        <c:lblAlgn val="ctr"/>
        <c:lblOffset val="100"/>
        <c:noMultiLvlLbl val="0"/>
      </c:catAx>
      <c:valAx>
        <c:axId val="100950400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lt-LT"/>
          </a:p>
        </c:txPr>
        <c:crossAx val="100936320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4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lt-LT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lt-LT"/>
    </a:p>
  </c:txPr>
  <c:externalData r:id="rId3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lt-LT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2018</c:v>
                </c:pt>
              </c:strCache>
            </c:strRef>
          </c:tx>
          <c:spPr>
            <a:gradFill rotWithShape="1">
              <a:gsLst>
                <a:gs pos="0">
                  <a:schemeClr val="accent1">
                    <a:satMod val="103000"/>
                    <a:lumMod val="102000"/>
                    <a:tint val="94000"/>
                  </a:schemeClr>
                </a:gs>
                <a:gs pos="50000">
                  <a:schemeClr val="accent1">
                    <a:satMod val="110000"/>
                    <a:lumMod val="100000"/>
                    <a:shade val="100000"/>
                  </a:schemeClr>
                </a:gs>
                <a:gs pos="100000">
                  <a:schemeClr val="accent1">
                    <a:lumMod val="99000"/>
                    <a:satMod val="120000"/>
                    <a:shade val="78000"/>
                  </a:schemeClr>
                </a:gs>
              </a:gsLst>
              <a:lin ang="5400000" scaled="0"/>
            </a:gra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2"/>
                    </a:solidFill>
                    <a:latin typeface="+mn-lt"/>
                    <a:ea typeface="+mn-ea"/>
                    <a:cs typeface="+mn-cs"/>
                  </a:defRPr>
                </a:pPr>
                <a:endParaRPr lang="lt-LT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2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Sheet1!$A$2:$A$6</c:f>
              <c:strCache>
                <c:ptCount val="5"/>
                <c:pt idx="0">
                  <c:v>Šilutė</c:v>
                </c:pt>
                <c:pt idx="1">
                  <c:v>Kretinga</c:v>
                </c:pt>
                <c:pt idx="2">
                  <c:v>Skuodas</c:v>
                </c:pt>
                <c:pt idx="3">
                  <c:v>Šilalė</c:v>
                </c:pt>
                <c:pt idx="4">
                  <c:v>Tauragė</c:v>
                </c:pt>
              </c:strCache>
            </c:strRef>
          </c:cat>
          <c:val>
            <c:numRef>
              <c:f>Sheet1!$B$2:$B$6</c:f>
              <c:numCache>
                <c:formatCode>General</c:formatCode>
                <c:ptCount val="5"/>
                <c:pt idx="0">
                  <c:v>9.9</c:v>
                </c:pt>
                <c:pt idx="1">
                  <c:v>4.5999999999999996</c:v>
                </c:pt>
                <c:pt idx="2">
                  <c:v>6.2</c:v>
                </c:pt>
                <c:pt idx="3">
                  <c:v>6.7</c:v>
                </c:pt>
                <c:pt idx="4">
                  <c:v>9.6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BE44-8B44-93AA-B9AA6CC9FE40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2019</c:v>
                </c:pt>
              </c:strCache>
            </c:strRef>
          </c:tx>
          <c:spPr>
            <a:gradFill rotWithShape="1">
              <a:gsLst>
                <a:gs pos="0">
                  <a:schemeClr val="accent2">
                    <a:satMod val="103000"/>
                    <a:lumMod val="102000"/>
                    <a:tint val="94000"/>
                  </a:schemeClr>
                </a:gs>
                <a:gs pos="50000">
                  <a:schemeClr val="accent2">
                    <a:satMod val="110000"/>
                    <a:lumMod val="100000"/>
                    <a:shade val="100000"/>
                  </a:schemeClr>
                </a:gs>
                <a:gs pos="100000">
                  <a:schemeClr val="accent2">
                    <a:lumMod val="99000"/>
                    <a:satMod val="120000"/>
                    <a:shade val="78000"/>
                  </a:schemeClr>
                </a:gs>
              </a:gsLst>
              <a:lin ang="5400000" scaled="0"/>
            </a:gra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2"/>
                    </a:solidFill>
                    <a:latin typeface="+mn-lt"/>
                    <a:ea typeface="+mn-ea"/>
                    <a:cs typeface="+mn-cs"/>
                  </a:defRPr>
                </a:pPr>
                <a:endParaRPr lang="lt-LT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2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Sheet1!$A$2:$A$6</c:f>
              <c:strCache>
                <c:ptCount val="5"/>
                <c:pt idx="0">
                  <c:v>Šilutė</c:v>
                </c:pt>
                <c:pt idx="1">
                  <c:v>Kretinga</c:v>
                </c:pt>
                <c:pt idx="2">
                  <c:v>Skuodas</c:v>
                </c:pt>
                <c:pt idx="3">
                  <c:v>Šilalė</c:v>
                </c:pt>
                <c:pt idx="4">
                  <c:v>Tauragė</c:v>
                </c:pt>
              </c:strCache>
            </c:strRef>
          </c:cat>
          <c:val>
            <c:numRef>
              <c:f>Sheet1!$C$2:$C$6</c:f>
              <c:numCache>
                <c:formatCode>General</c:formatCode>
                <c:ptCount val="5"/>
                <c:pt idx="0">
                  <c:v>8.9</c:v>
                </c:pt>
                <c:pt idx="1">
                  <c:v>5.0999999999999996</c:v>
                </c:pt>
                <c:pt idx="2">
                  <c:v>5.7</c:v>
                </c:pt>
                <c:pt idx="3">
                  <c:v>7</c:v>
                </c:pt>
                <c:pt idx="4">
                  <c:v>8.4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BE44-8B44-93AA-B9AA6CC9FE40}"/>
            </c:ext>
          </c:extLst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2020</c:v>
                </c:pt>
              </c:strCache>
            </c:strRef>
          </c:tx>
          <c:spPr>
            <a:gradFill rotWithShape="1">
              <a:gsLst>
                <a:gs pos="0">
                  <a:schemeClr val="accent3">
                    <a:satMod val="103000"/>
                    <a:lumMod val="102000"/>
                    <a:tint val="94000"/>
                  </a:schemeClr>
                </a:gs>
                <a:gs pos="50000">
                  <a:schemeClr val="accent3">
                    <a:satMod val="110000"/>
                    <a:lumMod val="100000"/>
                    <a:shade val="100000"/>
                  </a:schemeClr>
                </a:gs>
                <a:gs pos="100000">
                  <a:schemeClr val="accent3">
                    <a:lumMod val="99000"/>
                    <a:satMod val="120000"/>
                    <a:shade val="78000"/>
                  </a:schemeClr>
                </a:gs>
              </a:gsLst>
              <a:lin ang="5400000" scaled="0"/>
            </a:gra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2"/>
                    </a:solidFill>
                    <a:latin typeface="+mn-lt"/>
                    <a:ea typeface="+mn-ea"/>
                    <a:cs typeface="+mn-cs"/>
                  </a:defRPr>
                </a:pPr>
                <a:endParaRPr lang="lt-LT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2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Sheet1!$A$2:$A$6</c:f>
              <c:strCache>
                <c:ptCount val="5"/>
                <c:pt idx="0">
                  <c:v>Šilutė</c:v>
                </c:pt>
                <c:pt idx="1">
                  <c:v>Kretinga</c:v>
                </c:pt>
                <c:pt idx="2">
                  <c:v>Skuodas</c:v>
                </c:pt>
                <c:pt idx="3">
                  <c:v>Šilalė</c:v>
                </c:pt>
                <c:pt idx="4">
                  <c:v>Tauragė</c:v>
                </c:pt>
              </c:strCache>
            </c:strRef>
          </c:cat>
          <c:val>
            <c:numRef>
              <c:f>Sheet1!$D$2:$D$6</c:f>
              <c:numCache>
                <c:formatCode>General</c:formatCode>
                <c:ptCount val="5"/>
                <c:pt idx="0">
                  <c:v>14.5</c:v>
                </c:pt>
                <c:pt idx="1">
                  <c:v>9</c:v>
                </c:pt>
                <c:pt idx="2">
                  <c:v>10.6</c:v>
                </c:pt>
                <c:pt idx="3">
                  <c:v>12.6</c:v>
                </c:pt>
                <c:pt idx="4">
                  <c:v>13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BE44-8B44-93AA-B9AA6CC9FE40}"/>
            </c:ext>
          </c:extLst>
        </c:ser>
        <c:ser>
          <c:idx val="3"/>
          <c:order val="3"/>
          <c:tx>
            <c:strRef>
              <c:f>Sheet1!$E$1</c:f>
              <c:strCache>
                <c:ptCount val="1"/>
                <c:pt idx="0">
                  <c:v>2021</c:v>
                </c:pt>
              </c:strCache>
            </c:strRef>
          </c:tx>
          <c:spPr>
            <a:gradFill rotWithShape="1">
              <a:gsLst>
                <a:gs pos="0">
                  <a:schemeClr val="accent4">
                    <a:satMod val="103000"/>
                    <a:lumMod val="102000"/>
                    <a:tint val="94000"/>
                  </a:schemeClr>
                </a:gs>
                <a:gs pos="50000">
                  <a:schemeClr val="accent4">
                    <a:satMod val="110000"/>
                    <a:lumMod val="100000"/>
                    <a:shade val="100000"/>
                  </a:schemeClr>
                </a:gs>
                <a:gs pos="100000">
                  <a:schemeClr val="accent4">
                    <a:lumMod val="99000"/>
                    <a:satMod val="120000"/>
                    <a:shade val="78000"/>
                  </a:schemeClr>
                </a:gs>
              </a:gsLst>
              <a:lin ang="5400000" scaled="0"/>
            </a:gra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2"/>
                    </a:solidFill>
                    <a:latin typeface="+mn-lt"/>
                    <a:ea typeface="+mn-ea"/>
                    <a:cs typeface="+mn-cs"/>
                  </a:defRPr>
                </a:pPr>
                <a:endParaRPr lang="lt-LT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2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Sheet1!$A$2:$A$6</c:f>
              <c:strCache>
                <c:ptCount val="5"/>
                <c:pt idx="0">
                  <c:v>Šilutė</c:v>
                </c:pt>
                <c:pt idx="1">
                  <c:v>Kretinga</c:v>
                </c:pt>
                <c:pt idx="2">
                  <c:v>Skuodas</c:v>
                </c:pt>
                <c:pt idx="3">
                  <c:v>Šilalė</c:v>
                </c:pt>
                <c:pt idx="4">
                  <c:v>Tauragė</c:v>
                </c:pt>
              </c:strCache>
            </c:strRef>
          </c:cat>
          <c:val>
            <c:numRef>
              <c:f>Sheet1!$E$2:$E$6</c:f>
              <c:numCache>
                <c:formatCode>General</c:formatCode>
                <c:ptCount val="5"/>
                <c:pt idx="0">
                  <c:v>14.3</c:v>
                </c:pt>
                <c:pt idx="1">
                  <c:v>10.1</c:v>
                </c:pt>
                <c:pt idx="2">
                  <c:v>10.9</c:v>
                </c:pt>
                <c:pt idx="3">
                  <c:v>13.8</c:v>
                </c:pt>
                <c:pt idx="4">
                  <c:v>13.1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C08F-496A-8545-D1B4B16C4D27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00"/>
        <c:overlap val="-24"/>
        <c:axId val="102133760"/>
        <c:axId val="102135296"/>
      </c:barChart>
      <c:catAx>
        <c:axId val="10213376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2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400" b="0" i="0" u="none" strike="noStrike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pPr>
            <a:endParaRPr lang="lt-LT"/>
          </a:p>
        </c:txPr>
        <c:crossAx val="102135296"/>
        <c:crosses val="autoZero"/>
        <c:auto val="1"/>
        <c:lblAlgn val="ctr"/>
        <c:lblOffset val="100"/>
        <c:noMultiLvlLbl val="0"/>
      </c:catAx>
      <c:valAx>
        <c:axId val="102135296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2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pPr>
            <a:endParaRPr lang="lt-LT"/>
          </a:p>
        </c:txPr>
        <c:crossAx val="102133760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400" b="0" i="0" u="none" strike="noStrike" kern="1200" baseline="0">
              <a:solidFill>
                <a:schemeClr val="tx2"/>
              </a:solidFill>
              <a:latin typeface="+mn-lt"/>
              <a:ea typeface="+mn-ea"/>
              <a:cs typeface="+mn-cs"/>
            </a:defRPr>
          </a:pPr>
          <a:endParaRPr lang="lt-LT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lt-LT"/>
    </a:p>
  </c:txPr>
  <c:externalData r:id="rId3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lt-LT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2017</c:v>
                </c:pt>
              </c:strCache>
            </c:strRef>
          </c:tx>
          <c:spPr>
            <a:gradFill rotWithShape="1">
              <a:gsLst>
                <a:gs pos="0">
                  <a:schemeClr val="accent1">
                    <a:satMod val="103000"/>
                    <a:lumMod val="102000"/>
                    <a:tint val="94000"/>
                  </a:schemeClr>
                </a:gs>
                <a:gs pos="50000">
                  <a:schemeClr val="accent1">
                    <a:satMod val="110000"/>
                    <a:lumMod val="100000"/>
                    <a:shade val="100000"/>
                  </a:schemeClr>
                </a:gs>
                <a:gs pos="100000">
                  <a:schemeClr val="accent1">
                    <a:lumMod val="99000"/>
                    <a:satMod val="120000"/>
                    <a:shade val="78000"/>
                  </a:schemeClr>
                </a:gs>
              </a:gsLst>
              <a:lin ang="5400000" scaled="0"/>
            </a:gra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2"/>
                    </a:solidFill>
                    <a:latin typeface="+mn-lt"/>
                    <a:ea typeface="+mn-ea"/>
                    <a:cs typeface="+mn-cs"/>
                  </a:defRPr>
                </a:pPr>
                <a:endParaRPr lang="lt-LT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2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Sheet1!$A$2:$A$6</c:f>
              <c:strCache>
                <c:ptCount val="5"/>
                <c:pt idx="0">
                  <c:v>Šilutė</c:v>
                </c:pt>
                <c:pt idx="1">
                  <c:v>Kretinga</c:v>
                </c:pt>
                <c:pt idx="2">
                  <c:v>Skuodas</c:v>
                </c:pt>
                <c:pt idx="3">
                  <c:v>Šilalė</c:v>
                </c:pt>
                <c:pt idx="4">
                  <c:v>Tauragė</c:v>
                </c:pt>
              </c:strCache>
            </c:strRef>
          </c:cat>
          <c:val>
            <c:numRef>
              <c:f>Sheet1!$B$2:$B$6</c:f>
              <c:numCache>
                <c:formatCode>General</c:formatCode>
                <c:ptCount val="5"/>
                <c:pt idx="0">
                  <c:v>668</c:v>
                </c:pt>
                <c:pt idx="1">
                  <c:v>652</c:v>
                </c:pt>
                <c:pt idx="2">
                  <c:v>609</c:v>
                </c:pt>
                <c:pt idx="3">
                  <c:v>648</c:v>
                </c:pt>
                <c:pt idx="4">
                  <c:v>691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4EFC-D84D-9646-3591869D3D1E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2018</c:v>
                </c:pt>
              </c:strCache>
            </c:strRef>
          </c:tx>
          <c:spPr>
            <a:gradFill rotWithShape="1">
              <a:gsLst>
                <a:gs pos="0">
                  <a:schemeClr val="accent2">
                    <a:satMod val="103000"/>
                    <a:lumMod val="102000"/>
                    <a:tint val="94000"/>
                  </a:schemeClr>
                </a:gs>
                <a:gs pos="50000">
                  <a:schemeClr val="accent2">
                    <a:satMod val="110000"/>
                    <a:lumMod val="100000"/>
                    <a:shade val="100000"/>
                  </a:schemeClr>
                </a:gs>
                <a:gs pos="100000">
                  <a:schemeClr val="accent2">
                    <a:lumMod val="99000"/>
                    <a:satMod val="120000"/>
                    <a:shade val="78000"/>
                  </a:schemeClr>
                </a:gs>
              </a:gsLst>
              <a:lin ang="5400000" scaled="0"/>
            </a:gra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2"/>
                    </a:solidFill>
                    <a:latin typeface="+mn-lt"/>
                    <a:ea typeface="+mn-ea"/>
                    <a:cs typeface="+mn-cs"/>
                  </a:defRPr>
                </a:pPr>
                <a:endParaRPr lang="lt-LT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2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Sheet1!$A$2:$A$6</c:f>
              <c:strCache>
                <c:ptCount val="5"/>
                <c:pt idx="0">
                  <c:v>Šilutė</c:v>
                </c:pt>
                <c:pt idx="1">
                  <c:v>Kretinga</c:v>
                </c:pt>
                <c:pt idx="2">
                  <c:v>Skuodas</c:v>
                </c:pt>
                <c:pt idx="3">
                  <c:v>Šilalė</c:v>
                </c:pt>
                <c:pt idx="4">
                  <c:v>Tauragė</c:v>
                </c:pt>
              </c:strCache>
            </c:strRef>
          </c:cat>
          <c:val>
            <c:numRef>
              <c:f>Sheet1!$C$2:$C$6</c:f>
              <c:numCache>
                <c:formatCode>General</c:formatCode>
                <c:ptCount val="5"/>
                <c:pt idx="0">
                  <c:v>746</c:v>
                </c:pt>
                <c:pt idx="1">
                  <c:v>714</c:v>
                </c:pt>
                <c:pt idx="2">
                  <c:v>667</c:v>
                </c:pt>
                <c:pt idx="3">
                  <c:v>705</c:v>
                </c:pt>
                <c:pt idx="4">
                  <c:v>758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4EFC-D84D-9646-3591869D3D1E}"/>
            </c:ext>
          </c:extLst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2019</c:v>
                </c:pt>
              </c:strCache>
            </c:strRef>
          </c:tx>
          <c:spPr>
            <a:gradFill rotWithShape="1">
              <a:gsLst>
                <a:gs pos="0">
                  <a:schemeClr val="accent3">
                    <a:satMod val="103000"/>
                    <a:lumMod val="102000"/>
                    <a:tint val="94000"/>
                  </a:schemeClr>
                </a:gs>
                <a:gs pos="50000">
                  <a:schemeClr val="accent3">
                    <a:satMod val="110000"/>
                    <a:lumMod val="100000"/>
                    <a:shade val="100000"/>
                  </a:schemeClr>
                </a:gs>
                <a:gs pos="100000">
                  <a:schemeClr val="accent3">
                    <a:lumMod val="99000"/>
                    <a:satMod val="120000"/>
                    <a:shade val="78000"/>
                  </a:schemeClr>
                </a:gs>
              </a:gsLst>
              <a:lin ang="5400000" scaled="0"/>
            </a:gra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2"/>
                    </a:solidFill>
                    <a:latin typeface="+mn-lt"/>
                    <a:ea typeface="+mn-ea"/>
                    <a:cs typeface="+mn-cs"/>
                  </a:defRPr>
                </a:pPr>
                <a:endParaRPr lang="lt-LT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2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Sheet1!$A$2:$A$6</c:f>
              <c:strCache>
                <c:ptCount val="5"/>
                <c:pt idx="0">
                  <c:v>Šilutė</c:v>
                </c:pt>
                <c:pt idx="1">
                  <c:v>Kretinga</c:v>
                </c:pt>
                <c:pt idx="2">
                  <c:v>Skuodas</c:v>
                </c:pt>
                <c:pt idx="3">
                  <c:v>Šilalė</c:v>
                </c:pt>
                <c:pt idx="4">
                  <c:v>Tauragė</c:v>
                </c:pt>
              </c:strCache>
            </c:strRef>
          </c:cat>
          <c:val>
            <c:numRef>
              <c:f>Sheet1!$D$2:$D$6</c:f>
              <c:numCache>
                <c:formatCode>General</c:formatCode>
                <c:ptCount val="5"/>
                <c:pt idx="0">
                  <c:v>1054</c:v>
                </c:pt>
                <c:pt idx="1">
                  <c:v>996.6</c:v>
                </c:pt>
                <c:pt idx="2">
                  <c:v>952.7</c:v>
                </c:pt>
                <c:pt idx="3">
                  <c:v>975</c:v>
                </c:pt>
                <c:pt idx="4">
                  <c:v>1028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4EFC-D84D-9646-3591869D3D1E}"/>
            </c:ext>
          </c:extLst>
        </c:ser>
        <c:ser>
          <c:idx val="3"/>
          <c:order val="3"/>
          <c:tx>
            <c:strRef>
              <c:f>Sheet1!$E$1</c:f>
              <c:strCache>
                <c:ptCount val="1"/>
                <c:pt idx="0">
                  <c:v>2020</c:v>
                </c:pt>
              </c:strCache>
            </c:strRef>
          </c:tx>
          <c:spPr>
            <a:gradFill rotWithShape="1">
              <a:gsLst>
                <a:gs pos="0">
                  <a:schemeClr val="accent4">
                    <a:satMod val="103000"/>
                    <a:lumMod val="102000"/>
                    <a:tint val="94000"/>
                  </a:schemeClr>
                </a:gs>
                <a:gs pos="50000">
                  <a:schemeClr val="accent4">
                    <a:satMod val="110000"/>
                    <a:lumMod val="100000"/>
                    <a:shade val="100000"/>
                  </a:schemeClr>
                </a:gs>
                <a:gs pos="100000">
                  <a:schemeClr val="accent4">
                    <a:lumMod val="99000"/>
                    <a:satMod val="120000"/>
                    <a:shade val="78000"/>
                  </a:schemeClr>
                </a:gs>
              </a:gsLst>
              <a:lin ang="5400000" scaled="0"/>
            </a:gra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2"/>
                    </a:solidFill>
                    <a:latin typeface="+mn-lt"/>
                    <a:ea typeface="+mn-ea"/>
                    <a:cs typeface="+mn-cs"/>
                  </a:defRPr>
                </a:pPr>
                <a:endParaRPr lang="lt-LT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2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Sheet1!$A$2:$A$6</c:f>
              <c:strCache>
                <c:ptCount val="5"/>
                <c:pt idx="0">
                  <c:v>Šilutė</c:v>
                </c:pt>
                <c:pt idx="1">
                  <c:v>Kretinga</c:v>
                </c:pt>
                <c:pt idx="2">
                  <c:v>Skuodas</c:v>
                </c:pt>
                <c:pt idx="3">
                  <c:v>Šilalė</c:v>
                </c:pt>
                <c:pt idx="4">
                  <c:v>Tauragė</c:v>
                </c:pt>
              </c:strCache>
            </c:strRef>
          </c:cat>
          <c:val>
            <c:numRef>
              <c:f>Sheet1!$E$2:$E$6</c:f>
              <c:numCache>
                <c:formatCode>General</c:formatCode>
                <c:ptCount val="5"/>
                <c:pt idx="0">
                  <c:v>1152</c:v>
                </c:pt>
                <c:pt idx="1">
                  <c:v>1099</c:v>
                </c:pt>
                <c:pt idx="2">
                  <c:v>1068</c:v>
                </c:pt>
                <c:pt idx="3">
                  <c:v>1097</c:v>
                </c:pt>
                <c:pt idx="4">
                  <c:v>1162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1B5C-46CE-BBDC-D302AF3151EF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00"/>
        <c:overlap val="-24"/>
        <c:axId val="102216832"/>
        <c:axId val="102218368"/>
      </c:barChart>
      <c:catAx>
        <c:axId val="10221683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2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400" b="0" i="0" u="none" strike="noStrike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pPr>
            <a:endParaRPr lang="lt-LT"/>
          </a:p>
        </c:txPr>
        <c:crossAx val="102218368"/>
        <c:crosses val="autoZero"/>
        <c:auto val="1"/>
        <c:lblAlgn val="ctr"/>
        <c:lblOffset val="100"/>
        <c:noMultiLvlLbl val="0"/>
      </c:catAx>
      <c:valAx>
        <c:axId val="102218368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2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pPr>
            <a:endParaRPr lang="lt-LT"/>
          </a:p>
        </c:txPr>
        <c:crossAx val="102216832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400" b="0" i="0" u="none" strike="noStrike" kern="1200" baseline="0">
              <a:solidFill>
                <a:schemeClr val="tx2"/>
              </a:solidFill>
              <a:latin typeface="+mn-lt"/>
              <a:ea typeface="+mn-ea"/>
              <a:cs typeface="+mn-cs"/>
            </a:defRPr>
          </a:pPr>
          <a:endParaRPr lang="lt-LT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lt-LT"/>
    </a:p>
  </c:txPr>
  <c:externalData r:id="rId3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lt-LT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2017</c:v>
                </c:pt>
              </c:strCache>
            </c:strRef>
          </c:tx>
          <c:spPr>
            <a:gradFill rotWithShape="1">
              <a:gsLst>
                <a:gs pos="0">
                  <a:schemeClr val="accent1">
                    <a:satMod val="103000"/>
                    <a:lumMod val="102000"/>
                    <a:tint val="94000"/>
                  </a:schemeClr>
                </a:gs>
                <a:gs pos="50000">
                  <a:schemeClr val="accent1">
                    <a:satMod val="110000"/>
                    <a:lumMod val="100000"/>
                    <a:shade val="100000"/>
                  </a:schemeClr>
                </a:gs>
                <a:gs pos="100000">
                  <a:schemeClr val="accent1">
                    <a:lumMod val="99000"/>
                    <a:satMod val="120000"/>
                    <a:shade val="78000"/>
                  </a:schemeClr>
                </a:gs>
              </a:gsLst>
              <a:lin ang="5400000" scaled="0"/>
            </a:gra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2"/>
                    </a:solidFill>
                    <a:latin typeface="+mn-lt"/>
                    <a:ea typeface="+mn-ea"/>
                    <a:cs typeface="+mn-cs"/>
                  </a:defRPr>
                </a:pPr>
                <a:endParaRPr lang="lt-LT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2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Sheet1!$A$2:$A$6</c:f>
              <c:strCache>
                <c:ptCount val="5"/>
                <c:pt idx="0">
                  <c:v>Šilutė</c:v>
                </c:pt>
                <c:pt idx="1">
                  <c:v>Kretinga</c:v>
                </c:pt>
                <c:pt idx="2">
                  <c:v>Skuodas</c:v>
                </c:pt>
                <c:pt idx="3">
                  <c:v>Šilalė</c:v>
                </c:pt>
                <c:pt idx="4">
                  <c:v>Tauragė</c:v>
                </c:pt>
              </c:strCache>
            </c:strRef>
          </c:cat>
          <c:val>
            <c:numRef>
              <c:f>Sheet1!$B$2:$B$6</c:f>
              <c:numCache>
                <c:formatCode>General</c:formatCode>
                <c:ptCount val="5"/>
                <c:pt idx="0">
                  <c:v>35.15</c:v>
                </c:pt>
                <c:pt idx="1">
                  <c:v>14.83</c:v>
                </c:pt>
                <c:pt idx="2">
                  <c:v>2.6</c:v>
                </c:pt>
                <c:pt idx="3">
                  <c:v>0.42</c:v>
                </c:pt>
                <c:pt idx="4">
                  <c:v>27.87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B78D-BF46-8D29-38194C0567F5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2018</c:v>
                </c:pt>
              </c:strCache>
            </c:strRef>
          </c:tx>
          <c:spPr>
            <a:gradFill rotWithShape="1">
              <a:gsLst>
                <a:gs pos="0">
                  <a:schemeClr val="accent2">
                    <a:satMod val="103000"/>
                    <a:lumMod val="102000"/>
                    <a:tint val="94000"/>
                  </a:schemeClr>
                </a:gs>
                <a:gs pos="50000">
                  <a:schemeClr val="accent2">
                    <a:satMod val="110000"/>
                    <a:lumMod val="100000"/>
                    <a:shade val="100000"/>
                  </a:schemeClr>
                </a:gs>
                <a:gs pos="100000">
                  <a:schemeClr val="accent2">
                    <a:lumMod val="99000"/>
                    <a:satMod val="120000"/>
                    <a:shade val="78000"/>
                  </a:schemeClr>
                </a:gs>
              </a:gsLst>
              <a:lin ang="5400000" scaled="0"/>
            </a:gra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2"/>
                    </a:solidFill>
                    <a:latin typeface="+mn-lt"/>
                    <a:ea typeface="+mn-ea"/>
                    <a:cs typeface="+mn-cs"/>
                  </a:defRPr>
                </a:pPr>
                <a:endParaRPr lang="lt-LT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2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Sheet1!$A$2:$A$6</c:f>
              <c:strCache>
                <c:ptCount val="5"/>
                <c:pt idx="0">
                  <c:v>Šilutė</c:v>
                </c:pt>
                <c:pt idx="1">
                  <c:v>Kretinga</c:v>
                </c:pt>
                <c:pt idx="2">
                  <c:v>Skuodas</c:v>
                </c:pt>
                <c:pt idx="3">
                  <c:v>Šilalė</c:v>
                </c:pt>
                <c:pt idx="4">
                  <c:v>Tauragė</c:v>
                </c:pt>
              </c:strCache>
            </c:strRef>
          </c:cat>
          <c:val>
            <c:numRef>
              <c:f>Sheet1!$C$2:$C$6</c:f>
              <c:numCache>
                <c:formatCode>General</c:formatCode>
                <c:ptCount val="5"/>
                <c:pt idx="0">
                  <c:v>38.76</c:v>
                </c:pt>
                <c:pt idx="1">
                  <c:v>15.94</c:v>
                </c:pt>
                <c:pt idx="2">
                  <c:v>3.23</c:v>
                </c:pt>
                <c:pt idx="3">
                  <c:v>0.42</c:v>
                </c:pt>
                <c:pt idx="4">
                  <c:v>34.549999999999997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3BCF-4C59-B01B-B4C4BEACDCE3}"/>
            </c:ext>
          </c:extLst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2019</c:v>
                </c:pt>
              </c:strCache>
            </c:strRef>
          </c:tx>
          <c:spPr>
            <a:gradFill rotWithShape="1">
              <a:gsLst>
                <a:gs pos="0">
                  <a:schemeClr val="accent3">
                    <a:satMod val="103000"/>
                    <a:lumMod val="102000"/>
                    <a:tint val="94000"/>
                  </a:schemeClr>
                </a:gs>
                <a:gs pos="50000">
                  <a:schemeClr val="accent3">
                    <a:satMod val="110000"/>
                    <a:lumMod val="100000"/>
                    <a:shade val="100000"/>
                  </a:schemeClr>
                </a:gs>
                <a:gs pos="100000">
                  <a:schemeClr val="accent3">
                    <a:lumMod val="99000"/>
                    <a:satMod val="120000"/>
                    <a:shade val="78000"/>
                  </a:schemeClr>
                </a:gs>
              </a:gsLst>
              <a:lin ang="5400000" scaled="0"/>
            </a:gra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2"/>
                    </a:solidFill>
                    <a:latin typeface="+mn-lt"/>
                    <a:ea typeface="+mn-ea"/>
                    <a:cs typeface="+mn-cs"/>
                  </a:defRPr>
                </a:pPr>
                <a:endParaRPr lang="lt-LT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2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Sheet1!$A$2:$A$6</c:f>
              <c:strCache>
                <c:ptCount val="5"/>
                <c:pt idx="0">
                  <c:v>Šilutė</c:v>
                </c:pt>
                <c:pt idx="1">
                  <c:v>Kretinga</c:v>
                </c:pt>
                <c:pt idx="2">
                  <c:v>Skuodas</c:v>
                </c:pt>
                <c:pt idx="3">
                  <c:v>Šilalė</c:v>
                </c:pt>
                <c:pt idx="4">
                  <c:v>Tauragė</c:v>
                </c:pt>
              </c:strCache>
            </c:strRef>
          </c:cat>
          <c:val>
            <c:numRef>
              <c:f>Sheet1!$D$2:$D$6</c:f>
              <c:numCache>
                <c:formatCode>General</c:formatCode>
                <c:ptCount val="5"/>
                <c:pt idx="0">
                  <c:v>44.95</c:v>
                </c:pt>
                <c:pt idx="1">
                  <c:v>20.18</c:v>
                </c:pt>
                <c:pt idx="2">
                  <c:v>3.53</c:v>
                </c:pt>
                <c:pt idx="3">
                  <c:v>0.42</c:v>
                </c:pt>
                <c:pt idx="4">
                  <c:v>57.94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3BCF-4C59-B01B-B4C4BEACDCE3}"/>
            </c:ext>
          </c:extLst>
        </c:ser>
        <c:ser>
          <c:idx val="3"/>
          <c:order val="3"/>
          <c:tx>
            <c:strRef>
              <c:f>Sheet1!$E$1</c:f>
              <c:strCache>
                <c:ptCount val="1"/>
                <c:pt idx="0">
                  <c:v>2020</c:v>
                </c:pt>
              </c:strCache>
            </c:strRef>
          </c:tx>
          <c:spPr>
            <a:gradFill rotWithShape="1">
              <a:gsLst>
                <a:gs pos="0">
                  <a:schemeClr val="accent4">
                    <a:satMod val="103000"/>
                    <a:lumMod val="102000"/>
                    <a:tint val="94000"/>
                  </a:schemeClr>
                </a:gs>
                <a:gs pos="50000">
                  <a:schemeClr val="accent4">
                    <a:satMod val="110000"/>
                    <a:lumMod val="100000"/>
                    <a:shade val="100000"/>
                  </a:schemeClr>
                </a:gs>
                <a:gs pos="100000">
                  <a:schemeClr val="accent4">
                    <a:lumMod val="99000"/>
                    <a:satMod val="120000"/>
                    <a:shade val="78000"/>
                  </a:schemeClr>
                </a:gs>
              </a:gsLst>
              <a:lin ang="5400000" scaled="0"/>
            </a:gra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2"/>
                    </a:solidFill>
                    <a:latin typeface="+mn-lt"/>
                    <a:ea typeface="+mn-ea"/>
                    <a:cs typeface="+mn-cs"/>
                  </a:defRPr>
                </a:pPr>
                <a:endParaRPr lang="lt-LT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2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Sheet1!$A$2:$A$6</c:f>
              <c:strCache>
                <c:ptCount val="5"/>
                <c:pt idx="0">
                  <c:v>Šilutė</c:v>
                </c:pt>
                <c:pt idx="1">
                  <c:v>Kretinga</c:v>
                </c:pt>
                <c:pt idx="2">
                  <c:v>Skuodas</c:v>
                </c:pt>
                <c:pt idx="3">
                  <c:v>Šilalė</c:v>
                </c:pt>
                <c:pt idx="4">
                  <c:v>Tauragė</c:v>
                </c:pt>
              </c:strCache>
            </c:strRef>
          </c:cat>
          <c:val>
            <c:numRef>
              <c:f>Sheet1!$E$2:$E$6</c:f>
              <c:numCache>
                <c:formatCode>General</c:formatCode>
                <c:ptCount val="5"/>
                <c:pt idx="0">
                  <c:v>49.1</c:v>
                </c:pt>
                <c:pt idx="1">
                  <c:v>24.11</c:v>
                </c:pt>
                <c:pt idx="2">
                  <c:v>5.26</c:v>
                </c:pt>
                <c:pt idx="3">
                  <c:v>0.99</c:v>
                </c:pt>
                <c:pt idx="4">
                  <c:v>60.45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3BCF-4C59-B01B-B4C4BEACDCE3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00"/>
        <c:overlap val="-24"/>
        <c:axId val="102308096"/>
        <c:axId val="102322176"/>
      </c:barChart>
      <c:catAx>
        <c:axId val="10230809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2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400" b="0" i="0" u="none" strike="noStrike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pPr>
            <a:endParaRPr lang="lt-LT"/>
          </a:p>
        </c:txPr>
        <c:crossAx val="102322176"/>
        <c:crosses val="autoZero"/>
        <c:auto val="1"/>
        <c:lblAlgn val="ctr"/>
        <c:lblOffset val="100"/>
        <c:noMultiLvlLbl val="0"/>
      </c:catAx>
      <c:valAx>
        <c:axId val="102322176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2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pPr>
            <a:endParaRPr lang="lt-LT"/>
          </a:p>
        </c:txPr>
        <c:crossAx val="102308096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400" b="0" i="0" u="none" strike="noStrike" kern="1200" baseline="0">
              <a:solidFill>
                <a:schemeClr val="tx2"/>
              </a:solidFill>
              <a:latin typeface="+mn-lt"/>
              <a:ea typeface="+mn-ea"/>
              <a:cs typeface="+mn-cs"/>
            </a:defRPr>
          </a:pPr>
          <a:endParaRPr lang="lt-LT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lt-LT"/>
    </a:p>
  </c:txPr>
  <c:externalData r:id="rId3">
    <c:autoUpdate val="0"/>
  </c:externalData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lt-LT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2017</c:v>
                </c:pt>
              </c:strCache>
            </c:strRef>
          </c:tx>
          <c:spPr>
            <a:gradFill rotWithShape="1">
              <a:gsLst>
                <a:gs pos="0">
                  <a:schemeClr val="accent1">
                    <a:satMod val="103000"/>
                    <a:lumMod val="102000"/>
                    <a:tint val="94000"/>
                  </a:schemeClr>
                </a:gs>
                <a:gs pos="50000">
                  <a:schemeClr val="accent1">
                    <a:satMod val="110000"/>
                    <a:lumMod val="100000"/>
                    <a:shade val="100000"/>
                  </a:schemeClr>
                </a:gs>
                <a:gs pos="100000">
                  <a:schemeClr val="accent1">
                    <a:lumMod val="99000"/>
                    <a:satMod val="120000"/>
                    <a:shade val="78000"/>
                  </a:schemeClr>
                </a:gs>
              </a:gsLst>
              <a:lin ang="5400000" scaled="0"/>
            </a:gra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2"/>
                    </a:solidFill>
                    <a:latin typeface="+mn-lt"/>
                    <a:ea typeface="+mn-ea"/>
                    <a:cs typeface="+mn-cs"/>
                  </a:defRPr>
                </a:pPr>
                <a:endParaRPr lang="lt-LT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2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Sheet1!$A$2:$A$6</c:f>
              <c:strCache>
                <c:ptCount val="5"/>
                <c:pt idx="0">
                  <c:v>Šilutė</c:v>
                </c:pt>
                <c:pt idx="1">
                  <c:v>Kretinga</c:v>
                </c:pt>
                <c:pt idx="2">
                  <c:v>Skuodas</c:v>
                </c:pt>
                <c:pt idx="3">
                  <c:v>Šilalė</c:v>
                </c:pt>
                <c:pt idx="4">
                  <c:v>Tauragė</c:v>
                </c:pt>
              </c:strCache>
            </c:strRef>
          </c:cat>
          <c:val>
            <c:numRef>
              <c:f>Sheet1!$B$2:$B$6</c:f>
              <c:numCache>
                <c:formatCode>General</c:formatCode>
                <c:ptCount val="5"/>
                <c:pt idx="0">
                  <c:v>76</c:v>
                </c:pt>
                <c:pt idx="1">
                  <c:v>71</c:v>
                </c:pt>
                <c:pt idx="2">
                  <c:v>18</c:v>
                </c:pt>
                <c:pt idx="3">
                  <c:v>36</c:v>
                </c:pt>
                <c:pt idx="4">
                  <c:v>59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1C0D-1D47-9642-32C1B32F075F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2018</c:v>
                </c:pt>
              </c:strCache>
            </c:strRef>
          </c:tx>
          <c:spPr>
            <a:gradFill rotWithShape="1">
              <a:gsLst>
                <a:gs pos="0">
                  <a:schemeClr val="accent2">
                    <a:satMod val="103000"/>
                    <a:lumMod val="102000"/>
                    <a:tint val="94000"/>
                  </a:schemeClr>
                </a:gs>
                <a:gs pos="50000">
                  <a:schemeClr val="accent2">
                    <a:satMod val="110000"/>
                    <a:lumMod val="100000"/>
                    <a:shade val="100000"/>
                  </a:schemeClr>
                </a:gs>
                <a:gs pos="100000">
                  <a:schemeClr val="accent2">
                    <a:lumMod val="99000"/>
                    <a:satMod val="120000"/>
                    <a:shade val="78000"/>
                  </a:schemeClr>
                </a:gs>
              </a:gsLst>
              <a:lin ang="5400000" scaled="0"/>
            </a:gra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2"/>
                    </a:solidFill>
                    <a:latin typeface="+mn-lt"/>
                    <a:ea typeface="+mn-ea"/>
                    <a:cs typeface="+mn-cs"/>
                  </a:defRPr>
                </a:pPr>
                <a:endParaRPr lang="lt-LT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2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Sheet1!$A$2:$A$6</c:f>
              <c:strCache>
                <c:ptCount val="5"/>
                <c:pt idx="0">
                  <c:v>Šilutė</c:v>
                </c:pt>
                <c:pt idx="1">
                  <c:v>Kretinga</c:v>
                </c:pt>
                <c:pt idx="2">
                  <c:v>Skuodas</c:v>
                </c:pt>
                <c:pt idx="3">
                  <c:v>Šilalė</c:v>
                </c:pt>
                <c:pt idx="4">
                  <c:v>Tauragė</c:v>
                </c:pt>
              </c:strCache>
            </c:strRef>
          </c:cat>
          <c:val>
            <c:numRef>
              <c:f>Sheet1!$C$2:$C$6</c:f>
              <c:numCache>
                <c:formatCode>General</c:formatCode>
                <c:ptCount val="5"/>
                <c:pt idx="0">
                  <c:v>80</c:v>
                </c:pt>
                <c:pt idx="1">
                  <c:v>77</c:v>
                </c:pt>
                <c:pt idx="2">
                  <c:v>20</c:v>
                </c:pt>
                <c:pt idx="3">
                  <c:v>28</c:v>
                </c:pt>
                <c:pt idx="4">
                  <c:v>79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1C0D-1D47-9642-32C1B32F075F}"/>
            </c:ext>
          </c:extLst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2019</c:v>
                </c:pt>
              </c:strCache>
            </c:strRef>
          </c:tx>
          <c:spPr>
            <a:gradFill rotWithShape="1">
              <a:gsLst>
                <a:gs pos="0">
                  <a:schemeClr val="accent3">
                    <a:satMod val="103000"/>
                    <a:lumMod val="102000"/>
                    <a:tint val="94000"/>
                  </a:schemeClr>
                </a:gs>
                <a:gs pos="50000">
                  <a:schemeClr val="accent3">
                    <a:satMod val="110000"/>
                    <a:lumMod val="100000"/>
                    <a:shade val="100000"/>
                  </a:schemeClr>
                </a:gs>
                <a:gs pos="100000">
                  <a:schemeClr val="accent3">
                    <a:lumMod val="99000"/>
                    <a:satMod val="120000"/>
                    <a:shade val="78000"/>
                  </a:schemeClr>
                </a:gs>
              </a:gsLst>
              <a:lin ang="5400000" scaled="0"/>
            </a:gra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2"/>
                    </a:solidFill>
                    <a:latin typeface="+mn-lt"/>
                    <a:ea typeface="+mn-ea"/>
                    <a:cs typeface="+mn-cs"/>
                  </a:defRPr>
                </a:pPr>
                <a:endParaRPr lang="lt-LT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2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Sheet1!$A$2:$A$6</c:f>
              <c:strCache>
                <c:ptCount val="5"/>
                <c:pt idx="0">
                  <c:v>Šilutė</c:v>
                </c:pt>
                <c:pt idx="1">
                  <c:v>Kretinga</c:v>
                </c:pt>
                <c:pt idx="2">
                  <c:v>Skuodas</c:v>
                </c:pt>
                <c:pt idx="3">
                  <c:v>Šilalė</c:v>
                </c:pt>
                <c:pt idx="4">
                  <c:v>Tauragė</c:v>
                </c:pt>
              </c:strCache>
            </c:strRef>
          </c:cat>
          <c:val>
            <c:numRef>
              <c:f>Sheet1!$D$2:$D$6</c:f>
              <c:numCache>
                <c:formatCode>General</c:formatCode>
                <c:ptCount val="5"/>
                <c:pt idx="0">
                  <c:v>87</c:v>
                </c:pt>
                <c:pt idx="1">
                  <c:v>69</c:v>
                </c:pt>
                <c:pt idx="2">
                  <c:v>21</c:v>
                </c:pt>
                <c:pt idx="3">
                  <c:v>34</c:v>
                </c:pt>
                <c:pt idx="4">
                  <c:v>73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1C0D-1D47-9642-32C1B32F075F}"/>
            </c:ext>
          </c:extLst>
        </c:ser>
        <c:ser>
          <c:idx val="3"/>
          <c:order val="3"/>
          <c:tx>
            <c:strRef>
              <c:f>Sheet1!$E$1</c:f>
              <c:strCache>
                <c:ptCount val="1"/>
                <c:pt idx="0">
                  <c:v>2020</c:v>
                </c:pt>
              </c:strCache>
            </c:strRef>
          </c:tx>
          <c:spPr>
            <a:gradFill rotWithShape="1">
              <a:gsLst>
                <a:gs pos="0">
                  <a:schemeClr val="accent4">
                    <a:satMod val="103000"/>
                    <a:lumMod val="102000"/>
                    <a:tint val="94000"/>
                  </a:schemeClr>
                </a:gs>
                <a:gs pos="50000">
                  <a:schemeClr val="accent4">
                    <a:satMod val="110000"/>
                    <a:lumMod val="100000"/>
                    <a:shade val="100000"/>
                  </a:schemeClr>
                </a:gs>
                <a:gs pos="100000">
                  <a:schemeClr val="accent4">
                    <a:lumMod val="99000"/>
                    <a:satMod val="120000"/>
                    <a:shade val="78000"/>
                  </a:schemeClr>
                </a:gs>
              </a:gsLst>
              <a:lin ang="5400000" scaled="0"/>
            </a:gra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2"/>
                    </a:solidFill>
                    <a:latin typeface="+mn-lt"/>
                    <a:ea typeface="+mn-ea"/>
                    <a:cs typeface="+mn-cs"/>
                  </a:defRPr>
                </a:pPr>
                <a:endParaRPr lang="lt-LT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2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Sheet1!$A$2:$A$6</c:f>
              <c:strCache>
                <c:ptCount val="5"/>
                <c:pt idx="0">
                  <c:v>Šilutė</c:v>
                </c:pt>
                <c:pt idx="1">
                  <c:v>Kretinga</c:v>
                </c:pt>
                <c:pt idx="2">
                  <c:v>Skuodas</c:v>
                </c:pt>
                <c:pt idx="3">
                  <c:v>Šilalė</c:v>
                </c:pt>
                <c:pt idx="4">
                  <c:v>Tauragė</c:v>
                </c:pt>
              </c:strCache>
            </c:strRef>
          </c:cat>
          <c:val>
            <c:numRef>
              <c:f>Sheet1!$E$2:$E$6</c:f>
              <c:numCache>
                <c:formatCode>General</c:formatCode>
                <c:ptCount val="5"/>
                <c:pt idx="0">
                  <c:v>94</c:v>
                </c:pt>
                <c:pt idx="1">
                  <c:v>83</c:v>
                </c:pt>
                <c:pt idx="2">
                  <c:v>21</c:v>
                </c:pt>
                <c:pt idx="3">
                  <c:v>37</c:v>
                </c:pt>
                <c:pt idx="4">
                  <c:v>73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06C4-4C9F-8BA4-8C2B454586E9}"/>
            </c:ext>
          </c:extLst>
        </c:ser>
        <c:ser>
          <c:idx val="4"/>
          <c:order val="4"/>
          <c:tx>
            <c:strRef>
              <c:f>Sheet1!$F$1</c:f>
              <c:strCache>
                <c:ptCount val="1"/>
                <c:pt idx="0">
                  <c:v>2021</c:v>
                </c:pt>
              </c:strCache>
            </c:strRef>
          </c:tx>
          <c:spPr>
            <a:gradFill rotWithShape="1">
              <a:gsLst>
                <a:gs pos="0">
                  <a:schemeClr val="accent5">
                    <a:satMod val="103000"/>
                    <a:lumMod val="102000"/>
                    <a:tint val="94000"/>
                  </a:schemeClr>
                </a:gs>
                <a:gs pos="50000">
                  <a:schemeClr val="accent5">
                    <a:satMod val="110000"/>
                    <a:lumMod val="100000"/>
                    <a:shade val="100000"/>
                  </a:schemeClr>
                </a:gs>
                <a:gs pos="100000">
                  <a:schemeClr val="accent5">
                    <a:lumMod val="99000"/>
                    <a:satMod val="120000"/>
                    <a:shade val="78000"/>
                  </a:schemeClr>
                </a:gs>
              </a:gsLst>
              <a:lin ang="5400000" scaled="0"/>
            </a:gra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2"/>
                    </a:solidFill>
                    <a:latin typeface="+mn-lt"/>
                    <a:ea typeface="+mn-ea"/>
                    <a:cs typeface="+mn-cs"/>
                  </a:defRPr>
                </a:pPr>
                <a:endParaRPr lang="lt-LT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2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Sheet1!$A$2:$A$6</c:f>
              <c:strCache>
                <c:ptCount val="5"/>
                <c:pt idx="0">
                  <c:v>Šilutė</c:v>
                </c:pt>
                <c:pt idx="1">
                  <c:v>Kretinga</c:v>
                </c:pt>
                <c:pt idx="2">
                  <c:v>Skuodas</c:v>
                </c:pt>
                <c:pt idx="3">
                  <c:v>Šilalė</c:v>
                </c:pt>
                <c:pt idx="4">
                  <c:v>Tauragė</c:v>
                </c:pt>
              </c:strCache>
            </c:strRef>
          </c:cat>
          <c:val>
            <c:numRef>
              <c:f>Sheet1!$F$2:$F$6</c:f>
              <c:numCache>
                <c:formatCode>General</c:formatCode>
                <c:ptCount val="5"/>
                <c:pt idx="0">
                  <c:v>95</c:v>
                </c:pt>
                <c:pt idx="1">
                  <c:v>102</c:v>
                </c:pt>
                <c:pt idx="2">
                  <c:v>17</c:v>
                </c:pt>
                <c:pt idx="3">
                  <c:v>44</c:v>
                </c:pt>
                <c:pt idx="4">
                  <c:v>61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056B-4183-8A9F-B78BFDAD4C5A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00"/>
        <c:overlap val="-24"/>
        <c:axId val="106501632"/>
        <c:axId val="106503168"/>
      </c:barChart>
      <c:catAx>
        <c:axId val="10650163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2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400" b="0" i="0" u="none" strike="noStrike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pPr>
            <a:endParaRPr lang="lt-LT"/>
          </a:p>
        </c:txPr>
        <c:crossAx val="106503168"/>
        <c:crosses val="autoZero"/>
        <c:auto val="1"/>
        <c:lblAlgn val="ctr"/>
        <c:lblOffset val="100"/>
        <c:noMultiLvlLbl val="0"/>
      </c:catAx>
      <c:valAx>
        <c:axId val="106503168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2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pPr>
            <a:endParaRPr lang="lt-LT"/>
          </a:p>
        </c:txPr>
        <c:crossAx val="106501632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400" b="0" i="0" u="none" strike="noStrike" kern="1200" baseline="0">
              <a:solidFill>
                <a:schemeClr val="tx2"/>
              </a:solidFill>
              <a:latin typeface="+mn-lt"/>
              <a:ea typeface="+mn-ea"/>
              <a:cs typeface="+mn-cs"/>
            </a:defRPr>
          </a:pPr>
          <a:endParaRPr lang="lt-LT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lt-LT"/>
    </a:p>
  </c:txPr>
  <c:externalData r:id="rId3">
    <c:autoUpdate val="0"/>
  </c:externalData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lt-LT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2017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-5400000" vert="horz" wrap="square" lIns="38100" tIns="19050" rIns="38100" bIns="19050" anchor="ctr">
                <a:spAutoFit/>
              </a:bodyPr>
              <a:lstStyle/>
              <a:p>
                <a:pPr>
                  <a:defRPr/>
                </a:pPr>
                <a:endParaRPr lang="lt-LT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</c:ext>
            </c:extLst>
          </c:dLbls>
          <c:cat>
            <c:strRef>
              <c:f>Sheet1!$A$2:$A$6</c:f>
              <c:strCache>
                <c:ptCount val="5"/>
                <c:pt idx="0">
                  <c:v>Šilutė</c:v>
                </c:pt>
                <c:pt idx="1">
                  <c:v>Kretinga</c:v>
                </c:pt>
                <c:pt idx="2">
                  <c:v>Skuodas</c:v>
                </c:pt>
                <c:pt idx="3">
                  <c:v>Šilalė</c:v>
                </c:pt>
                <c:pt idx="4">
                  <c:v>Tauragė</c:v>
                </c:pt>
              </c:strCache>
            </c:strRef>
          </c:cat>
          <c:val>
            <c:numRef>
              <c:f>Sheet1!$B$2:$B$6</c:f>
              <c:numCache>
                <c:formatCode>General</c:formatCode>
                <c:ptCount val="5"/>
                <c:pt idx="0">
                  <c:v>10998</c:v>
                </c:pt>
                <c:pt idx="1">
                  <c:v>27587</c:v>
                </c:pt>
                <c:pt idx="2">
                  <c:v>23</c:v>
                </c:pt>
                <c:pt idx="3">
                  <c:v>1006</c:v>
                </c:pt>
                <c:pt idx="4">
                  <c:v>11392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4518-4428-9C13-9F44737ED45D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2018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-5400000" vert="horz" wrap="square" lIns="38100" tIns="19050" rIns="38100" bIns="19050" anchor="ctr">
                <a:spAutoFit/>
              </a:bodyPr>
              <a:lstStyle/>
              <a:p>
                <a:pPr>
                  <a:defRPr/>
                </a:pPr>
                <a:endParaRPr lang="lt-LT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</c:ext>
            </c:extLst>
          </c:dLbls>
          <c:cat>
            <c:strRef>
              <c:f>Sheet1!$A$2:$A$6</c:f>
              <c:strCache>
                <c:ptCount val="5"/>
                <c:pt idx="0">
                  <c:v>Šilutė</c:v>
                </c:pt>
                <c:pt idx="1">
                  <c:v>Kretinga</c:v>
                </c:pt>
                <c:pt idx="2">
                  <c:v>Skuodas</c:v>
                </c:pt>
                <c:pt idx="3">
                  <c:v>Šilalė</c:v>
                </c:pt>
                <c:pt idx="4">
                  <c:v>Tauragė</c:v>
                </c:pt>
              </c:strCache>
            </c:strRef>
          </c:cat>
          <c:val>
            <c:numRef>
              <c:f>Sheet1!$C$2:$C$6</c:f>
              <c:numCache>
                <c:formatCode>General</c:formatCode>
                <c:ptCount val="5"/>
                <c:pt idx="0">
                  <c:v>12783</c:v>
                </c:pt>
                <c:pt idx="1">
                  <c:v>33963</c:v>
                </c:pt>
                <c:pt idx="2">
                  <c:v>84</c:v>
                </c:pt>
                <c:pt idx="3">
                  <c:v>2575</c:v>
                </c:pt>
                <c:pt idx="4">
                  <c:v>10011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4518-4428-9C13-9F44737ED45D}"/>
            </c:ext>
          </c:extLst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2019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-5400000" vert="horz" wrap="square" lIns="38100" tIns="19050" rIns="38100" bIns="19050" anchor="ctr">
                <a:spAutoFit/>
              </a:bodyPr>
              <a:lstStyle/>
              <a:p>
                <a:pPr>
                  <a:defRPr/>
                </a:pPr>
                <a:endParaRPr lang="lt-LT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</c:ext>
            </c:extLst>
          </c:dLbls>
          <c:cat>
            <c:strRef>
              <c:f>Sheet1!$A$2:$A$6</c:f>
              <c:strCache>
                <c:ptCount val="5"/>
                <c:pt idx="0">
                  <c:v>Šilutė</c:v>
                </c:pt>
                <c:pt idx="1">
                  <c:v>Kretinga</c:v>
                </c:pt>
                <c:pt idx="2">
                  <c:v>Skuodas</c:v>
                </c:pt>
                <c:pt idx="3">
                  <c:v>Šilalė</c:v>
                </c:pt>
                <c:pt idx="4">
                  <c:v>Tauragė</c:v>
                </c:pt>
              </c:strCache>
            </c:strRef>
          </c:cat>
          <c:val>
            <c:numRef>
              <c:f>Sheet1!$D$2:$D$6</c:f>
              <c:numCache>
                <c:formatCode>General</c:formatCode>
                <c:ptCount val="5"/>
                <c:pt idx="0">
                  <c:v>17173</c:v>
                </c:pt>
                <c:pt idx="1">
                  <c:v>46793</c:v>
                </c:pt>
                <c:pt idx="2">
                  <c:v>73</c:v>
                </c:pt>
                <c:pt idx="3">
                  <c:v>2402</c:v>
                </c:pt>
                <c:pt idx="4">
                  <c:v>12248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4518-4428-9C13-9F44737ED45D}"/>
            </c:ext>
          </c:extLst>
        </c:ser>
        <c:ser>
          <c:idx val="3"/>
          <c:order val="3"/>
          <c:tx>
            <c:strRef>
              <c:f>Sheet1!$E$1</c:f>
              <c:strCache>
                <c:ptCount val="1"/>
                <c:pt idx="0">
                  <c:v>2020</c:v>
                </c:pt>
              </c:strCache>
            </c:strRef>
          </c:tx>
          <c:spPr>
            <a:solidFill>
              <a:schemeClr val="accent4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-5400000" vert="horz" wrap="square" lIns="38100" tIns="19050" rIns="38100" bIns="19050" anchor="ctr">
                <a:spAutoFit/>
              </a:bodyPr>
              <a:lstStyle/>
              <a:p>
                <a:pPr>
                  <a:defRPr/>
                </a:pPr>
                <a:endParaRPr lang="lt-LT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</c:ext>
            </c:extLst>
          </c:dLbls>
          <c:cat>
            <c:strRef>
              <c:f>Sheet1!$A$2:$A$6</c:f>
              <c:strCache>
                <c:ptCount val="5"/>
                <c:pt idx="0">
                  <c:v>Šilutė</c:v>
                </c:pt>
                <c:pt idx="1">
                  <c:v>Kretinga</c:v>
                </c:pt>
                <c:pt idx="2">
                  <c:v>Skuodas</c:v>
                </c:pt>
                <c:pt idx="3">
                  <c:v>Šilalė</c:v>
                </c:pt>
                <c:pt idx="4">
                  <c:v>Tauragė</c:v>
                </c:pt>
              </c:strCache>
            </c:strRef>
          </c:cat>
          <c:val>
            <c:numRef>
              <c:f>Sheet1!$E$2:$E$6</c:f>
              <c:numCache>
                <c:formatCode>General</c:formatCode>
                <c:ptCount val="5"/>
                <c:pt idx="0">
                  <c:v>11901</c:v>
                </c:pt>
                <c:pt idx="1">
                  <c:v>33604</c:v>
                </c:pt>
                <c:pt idx="2">
                  <c:v>0</c:v>
                </c:pt>
                <c:pt idx="3">
                  <c:v>3125</c:v>
                </c:pt>
                <c:pt idx="4">
                  <c:v>4936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4518-4428-9C13-9F44737ED45D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106601088"/>
        <c:axId val="106611072"/>
      </c:barChart>
      <c:catAx>
        <c:axId val="10660108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lang="lt-LT" sz="28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lt-LT"/>
          </a:p>
        </c:txPr>
        <c:crossAx val="106611072"/>
        <c:crosses val="autoZero"/>
        <c:auto val="1"/>
        <c:lblAlgn val="ctr"/>
        <c:lblOffset val="100"/>
        <c:noMultiLvlLbl val="0"/>
      </c:catAx>
      <c:valAx>
        <c:axId val="106611072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lang="lt-LT" sz="18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lt-LT"/>
          </a:p>
        </c:txPr>
        <c:crossAx val="106601088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lang="lt-LT" sz="28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lt-LT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lt-LT"/>
    </a:p>
  </c:txPr>
  <c:externalData r:id="rId1">
    <c:autoUpdate val="0"/>
  </c:externalData>
</c:chartSpace>
</file>

<file path=ppt/charts/chart9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lt-LT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lang="lt-LT" sz="20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lt-LT" sz="2000" dirty="0"/>
              <a:t>Praleistų</a:t>
            </a:r>
            <a:r>
              <a:rPr lang="lt-LT" sz="2000" baseline="0" dirty="0"/>
              <a:t> Tarybos posėdžių skaičius dėl pateisinamos priežasties</a:t>
            </a:r>
            <a:endParaRPr lang="en-US" sz="2000" dirty="0"/>
          </a:p>
        </c:rich>
      </c:tx>
      <c:overlay val="0"/>
      <c:spPr>
        <a:noFill/>
        <a:ln>
          <a:noFill/>
        </a:ln>
        <a:effectLst/>
      </c:spPr>
    </c:title>
    <c:autoTitleDeleted val="0"/>
    <c:plotArea>
      <c:layout>
        <c:manualLayout>
          <c:layoutTarget val="inner"/>
          <c:xMode val="edge"/>
          <c:yMode val="edge"/>
          <c:x val="6.7830556506523643E-2"/>
          <c:y val="0.12852253720579737"/>
          <c:w val="0.91526123093308998"/>
          <c:h val="0.55543605208329039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Lapas1!$B$1</c:f>
              <c:strCache>
                <c:ptCount val="1"/>
                <c:pt idx="0">
                  <c:v>1 seka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cat>
            <c:strRef>
              <c:f>Lapas1!$A$2:$A$26</c:f>
              <c:strCache>
                <c:ptCount val="25"/>
                <c:pt idx="0">
                  <c:v>Vytautas Laurinaitis</c:v>
                </c:pt>
                <c:pt idx="1">
                  <c:v>Arūnas Pupšys</c:v>
                </c:pt>
                <c:pt idx="2">
                  <c:v>Genovaitė Kimbrienė</c:v>
                </c:pt>
                <c:pt idx="3">
                  <c:v>Zigmantas Jaunius </c:v>
                </c:pt>
                <c:pt idx="4">
                  <c:v>Ričardas Stonkus</c:v>
                </c:pt>
                <c:pt idx="5">
                  <c:v>Audrius Endzinas</c:v>
                </c:pt>
                <c:pt idx="6">
                  <c:v>Vygantas Stoškus</c:v>
                </c:pt>
                <c:pt idx="7">
                  <c:v>Alina Urbonienė</c:v>
                </c:pt>
                <c:pt idx="8">
                  <c:v>Daiva Plikšnienė</c:v>
                </c:pt>
                <c:pt idx="9">
                  <c:v>Sandra Tamašauskienė</c:v>
                </c:pt>
                <c:pt idx="10">
                  <c:v>Arūnas Kurlianskas</c:v>
                </c:pt>
                <c:pt idx="11">
                  <c:v>Steponas Kazlauskas</c:v>
                </c:pt>
                <c:pt idx="12">
                  <c:v>Algirdas Gečas</c:v>
                </c:pt>
                <c:pt idx="13">
                  <c:v>Žygimantas Kurlianskas</c:v>
                </c:pt>
                <c:pt idx="14">
                  <c:v>Zigmantas Merliūnas</c:v>
                </c:pt>
                <c:pt idx="15">
                  <c:v>Edvardas Jurjonas</c:v>
                </c:pt>
                <c:pt idx="16">
                  <c:v>Sigitas Majus</c:v>
                </c:pt>
                <c:pt idx="17">
                  <c:v>Tomas Budrikis</c:v>
                </c:pt>
                <c:pt idx="18">
                  <c:v>Lijana Jagintavičienė</c:v>
                </c:pt>
                <c:pt idx="19">
                  <c:v>Vygantas Kamarauskas</c:v>
                </c:pt>
                <c:pt idx="20">
                  <c:v>Antanas Martinkus</c:v>
                </c:pt>
                <c:pt idx="21">
                  <c:v>Edgaras Padimanskas</c:v>
                </c:pt>
                <c:pt idx="22">
                  <c:v>Sigitas Šeputis</c:v>
                </c:pt>
                <c:pt idx="23">
                  <c:v>Laimutė Uselienė</c:v>
                </c:pt>
                <c:pt idx="24">
                  <c:v>Vladas Kainovaitis </c:v>
                </c:pt>
              </c:strCache>
            </c:strRef>
          </c:cat>
          <c:val>
            <c:numRef>
              <c:f>Lapas1!$B$2:$B$26</c:f>
              <c:numCache>
                <c:formatCode>General</c:formatCode>
                <c:ptCount val="25"/>
                <c:pt idx="0">
                  <c:v>5</c:v>
                </c:pt>
                <c:pt idx="1">
                  <c:v>4</c:v>
                </c:pt>
                <c:pt idx="2">
                  <c:v>3</c:v>
                </c:pt>
                <c:pt idx="3">
                  <c:v>3</c:v>
                </c:pt>
                <c:pt idx="4">
                  <c:v>2</c:v>
                </c:pt>
                <c:pt idx="5">
                  <c:v>1</c:v>
                </c:pt>
                <c:pt idx="6">
                  <c:v>1</c:v>
                </c:pt>
                <c:pt idx="7">
                  <c:v>1</c:v>
                </c:pt>
                <c:pt idx="8">
                  <c:v>1</c:v>
                </c:pt>
                <c:pt idx="9">
                  <c:v>1</c:v>
                </c:pt>
                <c:pt idx="10">
                  <c:v>0</c:v>
                </c:pt>
                <c:pt idx="11">
                  <c:v>0</c:v>
                </c:pt>
                <c:pt idx="12">
                  <c:v>0</c:v>
                </c:pt>
                <c:pt idx="13">
                  <c:v>0</c:v>
                </c:pt>
                <c:pt idx="14">
                  <c:v>0</c:v>
                </c:pt>
                <c:pt idx="15">
                  <c:v>0</c:v>
                </c:pt>
                <c:pt idx="16">
                  <c:v>0</c:v>
                </c:pt>
                <c:pt idx="17">
                  <c:v>0</c:v>
                </c:pt>
                <c:pt idx="18">
                  <c:v>0</c:v>
                </c:pt>
                <c:pt idx="19">
                  <c:v>0</c:v>
                </c:pt>
                <c:pt idx="20">
                  <c:v>0</c:v>
                </c:pt>
                <c:pt idx="21">
                  <c:v>0</c:v>
                </c:pt>
                <c:pt idx="22">
                  <c:v>0</c:v>
                </c:pt>
                <c:pt idx="23">
                  <c:v>0</c:v>
                </c:pt>
                <c:pt idx="24">
                  <c:v>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69C5-4EAD-9E43-A80C136BD737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44386176"/>
        <c:axId val="44387712"/>
      </c:barChart>
      <c:catAx>
        <c:axId val="4438617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lang="lt-LT" sz="14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lt-LT"/>
          </a:p>
        </c:txPr>
        <c:crossAx val="44387712"/>
        <c:crosses val="autoZero"/>
        <c:auto val="1"/>
        <c:lblAlgn val="ctr"/>
        <c:lblOffset val="100"/>
        <c:noMultiLvlLbl val="0"/>
      </c:catAx>
      <c:valAx>
        <c:axId val="44387712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lang="lt-LT"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lt-LT"/>
          </a:p>
        </c:txPr>
        <c:crossAx val="44386176"/>
        <c:crosses val="autoZero"/>
        <c:crossBetween val="between"/>
        <c:majorUnit val="1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lt-LT"/>
    </a:p>
  </c:txPr>
  <c:externalData r:id="rId1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6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7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3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2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3"/>
    <cs:fontRef idx="minor">
      <a:schemeClr val="lt1"/>
    </cs:fontRef>
  </cs:dataPoint>
  <cs:dataPoint3D>
    <cs:lnRef idx="0"/>
    <cs:fillRef idx="3">
      <cs:styleClr val="auto"/>
    </cs:fillRef>
    <cs:effectRef idx="3"/>
    <cs:fontRef idx="minor">
      <a:schemeClr val="lt1"/>
    </cs:fontRef>
  </cs:dataPoint3D>
  <cs:dataPointLine>
    <cs:lnRef idx="0">
      <cs:styleClr val="auto"/>
    </cs:lnRef>
    <cs:fillRef idx="3"/>
    <cs:effectRef idx="3"/>
    <cs:fontRef idx="minor">
      <a:schemeClr val="lt1"/>
    </cs:fontRef>
    <cs:spPr>
      <a:ln w="349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3">
      <cs:styleClr val="auto"/>
    </cs:fillRef>
    <cs:effectRef idx="3"/>
    <cs:fontRef idx="minor">
      <a:schemeClr val="lt1"/>
    </cs:fontRef>
    <cs:spPr>
      <a:ln w="9525">
        <a:solidFill>
          <a:schemeClr val="phClr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3"/>
    <cs:fontRef idx="minor">
      <a:schemeClr val="lt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lt1"/>
    </cs:fontRef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>
    <cs:lnRef idx="0"/>
    <cs:fillRef idx="0"/>
    <cs:effectRef idx="0"/>
    <cs:fontRef idx="minor">
      <a:schemeClr val="lt1"/>
    </cs:fontRef>
  </cs:plotArea>
  <cs:plotArea3D>
    <cs:lnRef idx="0"/>
    <cs:fillRef idx="0"/>
    <cs:effectRef idx="0"/>
    <cs:fontRef idx="minor">
      <a:schemeClr val="lt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2128" b="1" kern="1200" baseline="0"/>
  </cs:title>
  <cs:trendline>
    <cs:lnRef idx="0">
      <cs:styleClr val="auto"/>
    </cs:lnRef>
    <cs:fillRef idx="0"/>
    <cs:effectRef idx="0"/>
    <cs:fontRef idx="minor">
      <a:schemeClr val="lt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lt1"/>
    </cs:fontRef>
  </cs:wall>
</cs:chartStyle>
</file>

<file path=ppt/charts/style2.xml><?xml version="1.0" encoding="utf-8"?>
<cs:chartStyle xmlns:cs="http://schemas.microsoft.com/office/drawing/2012/chartStyle" xmlns:a="http://schemas.openxmlformats.org/drawingml/2006/main" id="207">
  <cs:axisTitle>
    <cs:lnRef idx="0"/>
    <cs:fillRef idx="0"/>
    <cs:effectRef idx="0"/>
    <cs:fontRef idx="minor">
      <a:schemeClr val="tx2"/>
    </cs:fontRef>
    <cs:defRPr sz="1197" b="1" kern="1200"/>
  </cs:axisTitle>
  <cs:categoryAxis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2"/>
    </cs:fontRef>
    <cs:spPr>
      <a:solidFill>
        <a:schemeClr val="bg1"/>
      </a:solidFill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2"/>
    </cs:fontRef>
    <cs:defRPr sz="1197" kern="1200"/>
  </cs:dataLabel>
  <cs:dataLabelCallout>
    <cs:lnRef idx="0"/>
    <cs:fillRef idx="0"/>
    <cs:effectRef idx="0"/>
    <cs:fontRef idx="minor">
      <a:schemeClr val="dk2">
        <a:lumMod val="7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2"/>
    <cs:fontRef idx="minor">
      <a:schemeClr val="tx2"/>
    </cs:fontRef>
  </cs:dataPoint>
  <cs:dataPoint3D>
    <cs:lnRef idx="0"/>
    <cs:fillRef idx="3">
      <cs:styleClr val="auto"/>
    </cs:fillRef>
    <cs:effectRef idx="2"/>
    <cs:fontRef idx="minor">
      <a:schemeClr val="tx2"/>
    </cs:fontRef>
  </cs:dataPoint3D>
  <cs:dataPointLine>
    <cs:lnRef idx="0">
      <cs:styleClr val="auto"/>
    </cs:lnRef>
    <cs:fillRef idx="3"/>
    <cs:effectRef idx="2"/>
    <cs:fontRef idx="minor">
      <a:schemeClr val="tx2"/>
    </cs:fontRef>
    <cs:spPr>
      <a:ln w="31750" cap="rnd">
        <a:solidFill>
          <a:schemeClr val="phClr"/>
        </a:solidFill>
        <a:round/>
      </a:ln>
    </cs:spPr>
  </cs:dataPointLine>
  <cs:dataPointMarker>
    <cs:lnRef idx="0"/>
    <cs:fillRef idx="3">
      <cs:styleClr val="auto"/>
    </cs:fillRef>
    <cs:effectRef idx="2"/>
    <cs:fontRef idx="minor">
      <a:schemeClr val="tx2"/>
    </cs:fontRef>
    <cs:spPr>
      <a:ln w="12700">
        <a:solidFill>
          <a:schemeClr val="lt2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2"/>
    <cs:fontRef idx="minor">
      <a:schemeClr val="tx2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2"/>
    </cs:fontRef>
    <cs:spPr>
      <a:ln w="9525">
        <a:solidFill>
          <a:schemeClr val="tx2">
            <a:lumMod val="15000"/>
            <a:lumOff val="8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tx2"/>
    </cs:fontRef>
    <cs:spPr>
      <a:ln w="9525">
        <a:solidFill>
          <a:schemeClr val="tx2">
            <a:lumMod val="75000"/>
            <a:lumOff val="25000"/>
          </a:schemeClr>
        </a:solidFill>
        <a:round/>
      </a:ln>
    </cs:spPr>
  </cs:errorBar>
  <cs:floor>
    <cs:lnRef idx="0"/>
    <cs:fillRef idx="0"/>
    <cs:effectRef idx="0"/>
    <cs:fontRef idx="minor">
      <a:schemeClr val="tx2"/>
    </cs:fontRef>
  </cs:floor>
  <cs:gridlineMajor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2"/>
    </cs:fontRef>
    <cs:spPr>
      <a:ln>
        <a:solidFill>
          <a:schemeClr val="tx2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2"/>
    </cs:fontRef>
    <cs:defRPr sz="1197" kern="1200"/>
  </cs:legend>
  <cs:plotArea>
    <cs:lnRef idx="0"/>
    <cs:fillRef idx="0"/>
    <cs:effectRef idx="0"/>
    <cs:fontRef idx="minor">
      <a:schemeClr val="tx2"/>
    </cs:fontRef>
  </cs:plotArea>
  <cs:plotArea3D>
    <cs:lnRef idx="0"/>
    <cs:fillRef idx="0"/>
    <cs:effectRef idx="0"/>
    <cs:fontRef idx="minor">
      <a:schemeClr val="tx2"/>
    </cs:fontRef>
  </cs:plotArea3D>
  <cs:seriesAxis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seriesLine>
  <cs:title>
    <cs:lnRef idx="0"/>
    <cs:fillRef idx="0"/>
    <cs:effectRef idx="0"/>
    <cs:fontRef idx="minor">
      <a:schemeClr val="tx2"/>
    </cs:fontRef>
    <cs:defRPr sz="2128" b="1" kern="1200"/>
  </cs:title>
  <cs:trendline>
    <cs:lnRef idx="0">
      <cs:styleClr val="auto"/>
    </cs:lnRef>
    <cs:fillRef idx="0"/>
    <cs:effectRef idx="0"/>
    <cs:fontRef idx="minor">
      <a:schemeClr val="tx2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2"/>
    </cs:fontRef>
    <cs:defRPr sz="1197" kern="1200"/>
  </cs:trendlineLabel>
  <cs:upBar>
    <cs:lnRef idx="0"/>
    <cs:fillRef idx="0"/>
    <cs:effectRef idx="0"/>
    <cs:fontRef idx="minor">
      <a:schemeClr val="tx2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2"/>
    </cs:fontRef>
    <cs:defRPr sz="1197" kern="1200"/>
  </cs:valueAxis>
  <cs:wall>
    <cs:lnRef idx="0"/>
    <cs:fillRef idx="0"/>
    <cs:effectRef idx="0"/>
    <cs:fontRef idx="minor">
      <a:schemeClr val="tx2"/>
    </cs:fontRef>
  </cs:wall>
</cs:chartStyle>
</file>

<file path=ppt/charts/style3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.xml><?xml version="1.0" encoding="utf-8"?>
<cs:chartStyle xmlns:cs="http://schemas.microsoft.com/office/drawing/2012/chartStyle" xmlns:a="http://schemas.openxmlformats.org/drawingml/2006/main" id="207">
  <cs:axisTitle>
    <cs:lnRef idx="0"/>
    <cs:fillRef idx="0"/>
    <cs:effectRef idx="0"/>
    <cs:fontRef idx="minor">
      <a:schemeClr val="tx2"/>
    </cs:fontRef>
    <cs:defRPr sz="1197" b="1" kern="1200"/>
  </cs:axisTitle>
  <cs:categoryAxis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2"/>
    </cs:fontRef>
    <cs:spPr>
      <a:solidFill>
        <a:schemeClr val="bg1"/>
      </a:solidFill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2"/>
    </cs:fontRef>
    <cs:defRPr sz="1197" kern="1200"/>
  </cs:dataLabel>
  <cs:dataLabelCallout>
    <cs:lnRef idx="0"/>
    <cs:fillRef idx="0"/>
    <cs:effectRef idx="0"/>
    <cs:fontRef idx="minor">
      <a:schemeClr val="dk2">
        <a:lumMod val="7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2"/>
    <cs:fontRef idx="minor">
      <a:schemeClr val="tx2"/>
    </cs:fontRef>
  </cs:dataPoint>
  <cs:dataPoint3D>
    <cs:lnRef idx="0"/>
    <cs:fillRef idx="3">
      <cs:styleClr val="auto"/>
    </cs:fillRef>
    <cs:effectRef idx="2"/>
    <cs:fontRef idx="minor">
      <a:schemeClr val="tx2"/>
    </cs:fontRef>
  </cs:dataPoint3D>
  <cs:dataPointLine>
    <cs:lnRef idx="0">
      <cs:styleClr val="auto"/>
    </cs:lnRef>
    <cs:fillRef idx="3"/>
    <cs:effectRef idx="2"/>
    <cs:fontRef idx="minor">
      <a:schemeClr val="tx2"/>
    </cs:fontRef>
    <cs:spPr>
      <a:ln w="31750" cap="rnd">
        <a:solidFill>
          <a:schemeClr val="phClr"/>
        </a:solidFill>
        <a:round/>
      </a:ln>
    </cs:spPr>
  </cs:dataPointLine>
  <cs:dataPointMarker>
    <cs:lnRef idx="0"/>
    <cs:fillRef idx="3">
      <cs:styleClr val="auto"/>
    </cs:fillRef>
    <cs:effectRef idx="2"/>
    <cs:fontRef idx="minor">
      <a:schemeClr val="tx2"/>
    </cs:fontRef>
    <cs:spPr>
      <a:ln w="12700">
        <a:solidFill>
          <a:schemeClr val="lt2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2"/>
    <cs:fontRef idx="minor">
      <a:schemeClr val="tx2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2"/>
    </cs:fontRef>
    <cs:spPr>
      <a:ln w="9525">
        <a:solidFill>
          <a:schemeClr val="tx2">
            <a:lumMod val="15000"/>
            <a:lumOff val="8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tx2"/>
    </cs:fontRef>
    <cs:spPr>
      <a:ln w="9525">
        <a:solidFill>
          <a:schemeClr val="tx2">
            <a:lumMod val="75000"/>
            <a:lumOff val="25000"/>
          </a:schemeClr>
        </a:solidFill>
        <a:round/>
      </a:ln>
    </cs:spPr>
  </cs:errorBar>
  <cs:floor>
    <cs:lnRef idx="0"/>
    <cs:fillRef idx="0"/>
    <cs:effectRef idx="0"/>
    <cs:fontRef idx="minor">
      <a:schemeClr val="tx2"/>
    </cs:fontRef>
  </cs:floor>
  <cs:gridlineMajor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2"/>
    </cs:fontRef>
    <cs:spPr>
      <a:ln>
        <a:solidFill>
          <a:schemeClr val="tx2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2"/>
    </cs:fontRef>
    <cs:defRPr sz="1197" kern="1200"/>
  </cs:legend>
  <cs:plotArea>
    <cs:lnRef idx="0"/>
    <cs:fillRef idx="0"/>
    <cs:effectRef idx="0"/>
    <cs:fontRef idx="minor">
      <a:schemeClr val="tx2"/>
    </cs:fontRef>
  </cs:plotArea>
  <cs:plotArea3D>
    <cs:lnRef idx="0"/>
    <cs:fillRef idx="0"/>
    <cs:effectRef idx="0"/>
    <cs:fontRef idx="minor">
      <a:schemeClr val="tx2"/>
    </cs:fontRef>
  </cs:plotArea3D>
  <cs:seriesAxis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seriesLine>
  <cs:title>
    <cs:lnRef idx="0"/>
    <cs:fillRef idx="0"/>
    <cs:effectRef idx="0"/>
    <cs:fontRef idx="minor">
      <a:schemeClr val="tx2"/>
    </cs:fontRef>
    <cs:defRPr sz="2128" b="1" kern="1200"/>
  </cs:title>
  <cs:trendline>
    <cs:lnRef idx="0">
      <cs:styleClr val="auto"/>
    </cs:lnRef>
    <cs:fillRef idx="0"/>
    <cs:effectRef idx="0"/>
    <cs:fontRef idx="minor">
      <a:schemeClr val="tx2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2"/>
    </cs:fontRef>
    <cs:defRPr sz="1197" kern="1200"/>
  </cs:trendlineLabel>
  <cs:upBar>
    <cs:lnRef idx="0"/>
    <cs:fillRef idx="0"/>
    <cs:effectRef idx="0"/>
    <cs:fontRef idx="minor">
      <a:schemeClr val="tx2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2"/>
    </cs:fontRef>
    <cs:defRPr sz="1197" kern="1200"/>
  </cs:valueAxis>
  <cs:wall>
    <cs:lnRef idx="0"/>
    <cs:fillRef idx="0"/>
    <cs:effectRef idx="0"/>
    <cs:fontRef idx="minor">
      <a:schemeClr val="tx2"/>
    </cs:fontRef>
  </cs:wall>
</cs:chartStyle>
</file>

<file path=ppt/charts/style5.xml><?xml version="1.0" encoding="utf-8"?>
<cs:chartStyle xmlns:cs="http://schemas.microsoft.com/office/drawing/2012/chartStyle" xmlns:a="http://schemas.openxmlformats.org/drawingml/2006/main" id="207">
  <cs:axisTitle>
    <cs:lnRef idx="0"/>
    <cs:fillRef idx="0"/>
    <cs:effectRef idx="0"/>
    <cs:fontRef idx="minor">
      <a:schemeClr val="tx2"/>
    </cs:fontRef>
    <cs:defRPr sz="1197" b="1" kern="1200"/>
  </cs:axisTitle>
  <cs:categoryAxis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2"/>
    </cs:fontRef>
    <cs:spPr>
      <a:solidFill>
        <a:schemeClr val="bg1"/>
      </a:solidFill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2"/>
    </cs:fontRef>
    <cs:defRPr sz="1197" kern="1200"/>
  </cs:dataLabel>
  <cs:dataLabelCallout>
    <cs:lnRef idx="0"/>
    <cs:fillRef idx="0"/>
    <cs:effectRef idx="0"/>
    <cs:fontRef idx="minor">
      <a:schemeClr val="dk2">
        <a:lumMod val="7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2"/>
    <cs:fontRef idx="minor">
      <a:schemeClr val="tx2"/>
    </cs:fontRef>
  </cs:dataPoint>
  <cs:dataPoint3D>
    <cs:lnRef idx="0"/>
    <cs:fillRef idx="3">
      <cs:styleClr val="auto"/>
    </cs:fillRef>
    <cs:effectRef idx="2"/>
    <cs:fontRef idx="minor">
      <a:schemeClr val="tx2"/>
    </cs:fontRef>
  </cs:dataPoint3D>
  <cs:dataPointLine>
    <cs:lnRef idx="0">
      <cs:styleClr val="auto"/>
    </cs:lnRef>
    <cs:fillRef idx="3"/>
    <cs:effectRef idx="2"/>
    <cs:fontRef idx="minor">
      <a:schemeClr val="tx2"/>
    </cs:fontRef>
    <cs:spPr>
      <a:ln w="31750" cap="rnd">
        <a:solidFill>
          <a:schemeClr val="phClr"/>
        </a:solidFill>
        <a:round/>
      </a:ln>
    </cs:spPr>
  </cs:dataPointLine>
  <cs:dataPointMarker>
    <cs:lnRef idx="0"/>
    <cs:fillRef idx="3">
      <cs:styleClr val="auto"/>
    </cs:fillRef>
    <cs:effectRef idx="2"/>
    <cs:fontRef idx="minor">
      <a:schemeClr val="tx2"/>
    </cs:fontRef>
    <cs:spPr>
      <a:ln w="12700">
        <a:solidFill>
          <a:schemeClr val="lt2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2"/>
    <cs:fontRef idx="minor">
      <a:schemeClr val="tx2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2"/>
    </cs:fontRef>
    <cs:spPr>
      <a:ln w="9525">
        <a:solidFill>
          <a:schemeClr val="tx2">
            <a:lumMod val="15000"/>
            <a:lumOff val="8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tx2"/>
    </cs:fontRef>
    <cs:spPr>
      <a:ln w="9525">
        <a:solidFill>
          <a:schemeClr val="tx2">
            <a:lumMod val="75000"/>
            <a:lumOff val="25000"/>
          </a:schemeClr>
        </a:solidFill>
        <a:round/>
      </a:ln>
    </cs:spPr>
  </cs:errorBar>
  <cs:floor>
    <cs:lnRef idx="0"/>
    <cs:fillRef idx="0"/>
    <cs:effectRef idx="0"/>
    <cs:fontRef idx="minor">
      <a:schemeClr val="tx2"/>
    </cs:fontRef>
  </cs:floor>
  <cs:gridlineMajor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2"/>
    </cs:fontRef>
    <cs:spPr>
      <a:ln>
        <a:solidFill>
          <a:schemeClr val="tx2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2"/>
    </cs:fontRef>
    <cs:defRPr sz="1197" kern="1200"/>
  </cs:legend>
  <cs:plotArea>
    <cs:lnRef idx="0"/>
    <cs:fillRef idx="0"/>
    <cs:effectRef idx="0"/>
    <cs:fontRef idx="minor">
      <a:schemeClr val="tx2"/>
    </cs:fontRef>
  </cs:plotArea>
  <cs:plotArea3D>
    <cs:lnRef idx="0"/>
    <cs:fillRef idx="0"/>
    <cs:effectRef idx="0"/>
    <cs:fontRef idx="minor">
      <a:schemeClr val="tx2"/>
    </cs:fontRef>
  </cs:plotArea3D>
  <cs:seriesAxis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seriesLine>
  <cs:title>
    <cs:lnRef idx="0"/>
    <cs:fillRef idx="0"/>
    <cs:effectRef idx="0"/>
    <cs:fontRef idx="minor">
      <a:schemeClr val="tx2"/>
    </cs:fontRef>
    <cs:defRPr sz="2128" b="1" kern="1200"/>
  </cs:title>
  <cs:trendline>
    <cs:lnRef idx="0">
      <cs:styleClr val="auto"/>
    </cs:lnRef>
    <cs:fillRef idx="0"/>
    <cs:effectRef idx="0"/>
    <cs:fontRef idx="minor">
      <a:schemeClr val="tx2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2"/>
    </cs:fontRef>
    <cs:defRPr sz="1197" kern="1200"/>
  </cs:trendlineLabel>
  <cs:upBar>
    <cs:lnRef idx="0"/>
    <cs:fillRef idx="0"/>
    <cs:effectRef idx="0"/>
    <cs:fontRef idx="minor">
      <a:schemeClr val="tx2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2"/>
    </cs:fontRef>
    <cs:defRPr sz="1197" kern="1200"/>
  </cs:valueAxis>
  <cs:wall>
    <cs:lnRef idx="0"/>
    <cs:fillRef idx="0"/>
    <cs:effectRef idx="0"/>
    <cs:fontRef idx="minor">
      <a:schemeClr val="tx2"/>
    </cs:fontRef>
  </cs:wall>
</cs:chartStyle>
</file>

<file path=ppt/charts/style6.xml><?xml version="1.0" encoding="utf-8"?>
<cs:chartStyle xmlns:cs="http://schemas.microsoft.com/office/drawing/2012/chartStyle" xmlns:a="http://schemas.openxmlformats.org/drawingml/2006/main" id="207">
  <cs:axisTitle>
    <cs:lnRef idx="0"/>
    <cs:fillRef idx="0"/>
    <cs:effectRef idx="0"/>
    <cs:fontRef idx="minor">
      <a:schemeClr val="tx2"/>
    </cs:fontRef>
    <cs:defRPr sz="1197" b="1" kern="1200"/>
  </cs:axisTitle>
  <cs:categoryAxis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2"/>
    </cs:fontRef>
    <cs:spPr>
      <a:solidFill>
        <a:schemeClr val="bg1"/>
      </a:solidFill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2"/>
    </cs:fontRef>
    <cs:defRPr sz="1197" kern="1200"/>
  </cs:dataLabel>
  <cs:dataLabelCallout>
    <cs:lnRef idx="0"/>
    <cs:fillRef idx="0"/>
    <cs:effectRef idx="0"/>
    <cs:fontRef idx="minor">
      <a:schemeClr val="dk2">
        <a:lumMod val="7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2"/>
    <cs:fontRef idx="minor">
      <a:schemeClr val="tx2"/>
    </cs:fontRef>
  </cs:dataPoint>
  <cs:dataPoint3D>
    <cs:lnRef idx="0"/>
    <cs:fillRef idx="3">
      <cs:styleClr val="auto"/>
    </cs:fillRef>
    <cs:effectRef idx="2"/>
    <cs:fontRef idx="minor">
      <a:schemeClr val="tx2"/>
    </cs:fontRef>
  </cs:dataPoint3D>
  <cs:dataPointLine>
    <cs:lnRef idx="0">
      <cs:styleClr val="auto"/>
    </cs:lnRef>
    <cs:fillRef idx="3"/>
    <cs:effectRef idx="2"/>
    <cs:fontRef idx="minor">
      <a:schemeClr val="tx2"/>
    </cs:fontRef>
    <cs:spPr>
      <a:ln w="31750" cap="rnd">
        <a:solidFill>
          <a:schemeClr val="phClr"/>
        </a:solidFill>
        <a:round/>
      </a:ln>
    </cs:spPr>
  </cs:dataPointLine>
  <cs:dataPointMarker>
    <cs:lnRef idx="0"/>
    <cs:fillRef idx="3">
      <cs:styleClr val="auto"/>
    </cs:fillRef>
    <cs:effectRef idx="2"/>
    <cs:fontRef idx="minor">
      <a:schemeClr val="tx2"/>
    </cs:fontRef>
    <cs:spPr>
      <a:ln w="12700">
        <a:solidFill>
          <a:schemeClr val="lt2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2"/>
    <cs:fontRef idx="minor">
      <a:schemeClr val="tx2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2"/>
    </cs:fontRef>
    <cs:spPr>
      <a:ln w="9525">
        <a:solidFill>
          <a:schemeClr val="tx2">
            <a:lumMod val="15000"/>
            <a:lumOff val="8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tx2"/>
    </cs:fontRef>
    <cs:spPr>
      <a:ln w="9525">
        <a:solidFill>
          <a:schemeClr val="tx2">
            <a:lumMod val="75000"/>
            <a:lumOff val="25000"/>
          </a:schemeClr>
        </a:solidFill>
        <a:round/>
      </a:ln>
    </cs:spPr>
  </cs:errorBar>
  <cs:floor>
    <cs:lnRef idx="0"/>
    <cs:fillRef idx="0"/>
    <cs:effectRef idx="0"/>
    <cs:fontRef idx="minor">
      <a:schemeClr val="tx2"/>
    </cs:fontRef>
  </cs:floor>
  <cs:gridlineMajor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2"/>
    </cs:fontRef>
    <cs:spPr>
      <a:ln>
        <a:solidFill>
          <a:schemeClr val="tx2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2"/>
    </cs:fontRef>
    <cs:defRPr sz="1197" kern="1200"/>
  </cs:legend>
  <cs:plotArea>
    <cs:lnRef idx="0"/>
    <cs:fillRef idx="0"/>
    <cs:effectRef idx="0"/>
    <cs:fontRef idx="minor">
      <a:schemeClr val="tx2"/>
    </cs:fontRef>
  </cs:plotArea>
  <cs:plotArea3D>
    <cs:lnRef idx="0"/>
    <cs:fillRef idx="0"/>
    <cs:effectRef idx="0"/>
    <cs:fontRef idx="minor">
      <a:schemeClr val="tx2"/>
    </cs:fontRef>
  </cs:plotArea3D>
  <cs:seriesAxis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seriesLine>
  <cs:title>
    <cs:lnRef idx="0"/>
    <cs:fillRef idx="0"/>
    <cs:effectRef idx="0"/>
    <cs:fontRef idx="minor">
      <a:schemeClr val="tx2"/>
    </cs:fontRef>
    <cs:defRPr sz="2128" b="1" kern="1200"/>
  </cs:title>
  <cs:trendline>
    <cs:lnRef idx="0">
      <cs:styleClr val="auto"/>
    </cs:lnRef>
    <cs:fillRef idx="0"/>
    <cs:effectRef idx="0"/>
    <cs:fontRef idx="minor">
      <a:schemeClr val="tx2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2"/>
    </cs:fontRef>
    <cs:defRPr sz="1197" kern="1200"/>
  </cs:trendlineLabel>
  <cs:upBar>
    <cs:lnRef idx="0"/>
    <cs:fillRef idx="0"/>
    <cs:effectRef idx="0"/>
    <cs:fontRef idx="minor">
      <a:schemeClr val="tx2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2"/>
    </cs:fontRef>
    <cs:defRPr sz="1197" kern="1200"/>
  </cs:valueAxis>
  <cs:wall>
    <cs:lnRef idx="0"/>
    <cs:fillRef idx="0"/>
    <cs:effectRef idx="0"/>
    <cs:fontRef idx="minor">
      <a:schemeClr val="tx2"/>
    </cs:fontRef>
  </cs:wall>
</cs:chartStyle>
</file>

<file path=ppt/charts/style7.xml><?xml version="1.0" encoding="utf-8"?>
<cs:chartStyle xmlns:cs="http://schemas.microsoft.com/office/drawing/2012/chartStyle" xmlns:a="http://schemas.openxmlformats.org/drawingml/2006/main" id="207">
  <cs:axisTitle>
    <cs:lnRef idx="0"/>
    <cs:fillRef idx="0"/>
    <cs:effectRef idx="0"/>
    <cs:fontRef idx="minor">
      <a:schemeClr val="tx2"/>
    </cs:fontRef>
    <cs:defRPr sz="1197" b="1" kern="1200"/>
  </cs:axisTitle>
  <cs:categoryAxis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2"/>
    </cs:fontRef>
    <cs:spPr>
      <a:solidFill>
        <a:schemeClr val="bg1"/>
      </a:solidFill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2"/>
    </cs:fontRef>
    <cs:defRPr sz="1197" kern="1200"/>
  </cs:dataLabel>
  <cs:dataLabelCallout>
    <cs:lnRef idx="0"/>
    <cs:fillRef idx="0"/>
    <cs:effectRef idx="0"/>
    <cs:fontRef idx="minor">
      <a:schemeClr val="dk2">
        <a:lumMod val="7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2"/>
    <cs:fontRef idx="minor">
      <a:schemeClr val="tx2"/>
    </cs:fontRef>
  </cs:dataPoint>
  <cs:dataPoint3D>
    <cs:lnRef idx="0"/>
    <cs:fillRef idx="3">
      <cs:styleClr val="auto"/>
    </cs:fillRef>
    <cs:effectRef idx="2"/>
    <cs:fontRef idx="minor">
      <a:schemeClr val="tx2"/>
    </cs:fontRef>
  </cs:dataPoint3D>
  <cs:dataPointLine>
    <cs:lnRef idx="0">
      <cs:styleClr val="auto"/>
    </cs:lnRef>
    <cs:fillRef idx="3"/>
    <cs:effectRef idx="2"/>
    <cs:fontRef idx="minor">
      <a:schemeClr val="tx2"/>
    </cs:fontRef>
    <cs:spPr>
      <a:ln w="31750" cap="rnd">
        <a:solidFill>
          <a:schemeClr val="phClr"/>
        </a:solidFill>
        <a:round/>
      </a:ln>
    </cs:spPr>
  </cs:dataPointLine>
  <cs:dataPointMarker>
    <cs:lnRef idx="0"/>
    <cs:fillRef idx="3">
      <cs:styleClr val="auto"/>
    </cs:fillRef>
    <cs:effectRef idx="2"/>
    <cs:fontRef idx="minor">
      <a:schemeClr val="tx2"/>
    </cs:fontRef>
    <cs:spPr>
      <a:ln w="12700">
        <a:solidFill>
          <a:schemeClr val="lt2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2"/>
    <cs:fontRef idx="minor">
      <a:schemeClr val="tx2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2"/>
    </cs:fontRef>
    <cs:spPr>
      <a:ln w="9525">
        <a:solidFill>
          <a:schemeClr val="tx2">
            <a:lumMod val="15000"/>
            <a:lumOff val="8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tx2"/>
    </cs:fontRef>
    <cs:spPr>
      <a:ln w="9525">
        <a:solidFill>
          <a:schemeClr val="tx2">
            <a:lumMod val="75000"/>
            <a:lumOff val="25000"/>
          </a:schemeClr>
        </a:solidFill>
        <a:round/>
      </a:ln>
    </cs:spPr>
  </cs:errorBar>
  <cs:floor>
    <cs:lnRef idx="0"/>
    <cs:fillRef idx="0"/>
    <cs:effectRef idx="0"/>
    <cs:fontRef idx="minor">
      <a:schemeClr val="tx2"/>
    </cs:fontRef>
  </cs:floor>
  <cs:gridlineMajor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2"/>
    </cs:fontRef>
    <cs:spPr>
      <a:ln>
        <a:solidFill>
          <a:schemeClr val="tx2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2"/>
    </cs:fontRef>
    <cs:defRPr sz="1197" kern="1200"/>
  </cs:legend>
  <cs:plotArea>
    <cs:lnRef idx="0"/>
    <cs:fillRef idx="0"/>
    <cs:effectRef idx="0"/>
    <cs:fontRef idx="minor">
      <a:schemeClr val="tx2"/>
    </cs:fontRef>
  </cs:plotArea>
  <cs:plotArea3D>
    <cs:lnRef idx="0"/>
    <cs:fillRef idx="0"/>
    <cs:effectRef idx="0"/>
    <cs:fontRef idx="minor">
      <a:schemeClr val="tx2"/>
    </cs:fontRef>
  </cs:plotArea3D>
  <cs:seriesAxis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seriesLine>
  <cs:title>
    <cs:lnRef idx="0"/>
    <cs:fillRef idx="0"/>
    <cs:effectRef idx="0"/>
    <cs:fontRef idx="minor">
      <a:schemeClr val="tx2"/>
    </cs:fontRef>
    <cs:defRPr sz="2128" b="1" kern="1200"/>
  </cs:title>
  <cs:trendline>
    <cs:lnRef idx="0">
      <cs:styleClr val="auto"/>
    </cs:lnRef>
    <cs:fillRef idx="0"/>
    <cs:effectRef idx="0"/>
    <cs:fontRef idx="minor">
      <a:schemeClr val="tx2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2"/>
    </cs:fontRef>
    <cs:defRPr sz="1197" kern="1200"/>
  </cs:trendlineLabel>
  <cs:upBar>
    <cs:lnRef idx="0"/>
    <cs:fillRef idx="0"/>
    <cs:effectRef idx="0"/>
    <cs:fontRef idx="minor">
      <a:schemeClr val="tx2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2"/>
    </cs:fontRef>
    <cs:defRPr sz="1197" kern="1200"/>
  </cs:valueAxis>
  <cs:wall>
    <cs:lnRef idx="0"/>
    <cs:fillRef idx="0"/>
    <cs:effectRef idx="0"/>
    <cs:fontRef idx="minor">
      <a:schemeClr val="tx2"/>
    </cs:fontRef>
  </cs:wall>
</cs:chartStyle>
</file>

<file path=ppt/diagrams/_rels/data1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svg"/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2" Type="http://schemas.openxmlformats.org/officeDocument/2006/relationships/image" Target="../media/image3.svg"/><Relationship Id="rId1" Type="http://schemas.openxmlformats.org/officeDocument/2006/relationships/image" Target="../media/image2.png"/><Relationship Id="rId6" Type="http://schemas.openxmlformats.org/officeDocument/2006/relationships/image" Target="../media/image7.svg"/><Relationship Id="rId5" Type="http://schemas.openxmlformats.org/officeDocument/2006/relationships/image" Target="../media/image6.png"/><Relationship Id="rId4" Type="http://schemas.openxmlformats.org/officeDocument/2006/relationships/image" Target="../media/image5.svg"/></Relationships>
</file>

<file path=ppt/diagrams/_rels/drawing1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svg"/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2" Type="http://schemas.openxmlformats.org/officeDocument/2006/relationships/image" Target="../media/image3.svg"/><Relationship Id="rId1" Type="http://schemas.openxmlformats.org/officeDocument/2006/relationships/image" Target="../media/image2.png"/><Relationship Id="rId6" Type="http://schemas.openxmlformats.org/officeDocument/2006/relationships/image" Target="../media/image7.svg"/><Relationship Id="rId5" Type="http://schemas.openxmlformats.org/officeDocument/2006/relationships/image" Target="../media/image6.png"/><Relationship Id="rId4" Type="http://schemas.openxmlformats.org/officeDocument/2006/relationships/image" Target="../media/image5.sv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48BD272B-9A22-4929-8341-196905FAE7AF}" type="doc">
      <dgm:prSet loTypeId="urn:microsoft.com/office/officeart/2005/8/layout/vList3#1" loCatId="list" qsTypeId="urn:microsoft.com/office/officeart/2005/8/quickstyle/simple1" qsCatId="simple" csTypeId="urn:microsoft.com/office/officeart/2005/8/colors/colorful5" csCatId="colorful" phldr="1"/>
      <dgm:spPr/>
      <dgm:t>
        <a:bodyPr/>
        <a:lstStyle/>
        <a:p>
          <a:endParaRPr lang="lt-LT"/>
        </a:p>
      </dgm:t>
    </dgm:pt>
    <dgm:pt modelId="{61135BB6-4748-4136-9275-2B66C39D19E4}">
      <dgm:prSet phldrT="[Tekstas]"/>
      <dgm:spPr/>
      <dgm:t>
        <a:bodyPr/>
        <a:lstStyle/>
        <a:p>
          <a:r>
            <a:rPr lang="lt-LT" dirty="0"/>
            <a:t>Minimali mėnesinė alga 642 Eur</a:t>
          </a:r>
        </a:p>
      </dgm:t>
    </dgm:pt>
    <dgm:pt modelId="{6BAF42B2-E2D1-444B-8386-C4D48125EAFD}" type="parTrans" cxnId="{2845E63F-2C22-44F2-82FC-DD78217D89FE}">
      <dgm:prSet/>
      <dgm:spPr/>
      <dgm:t>
        <a:bodyPr/>
        <a:lstStyle/>
        <a:p>
          <a:endParaRPr lang="lt-LT"/>
        </a:p>
      </dgm:t>
    </dgm:pt>
    <dgm:pt modelId="{3F863319-84C0-46EA-B26D-E478C1BDFEC6}" type="sibTrans" cxnId="{2845E63F-2C22-44F2-82FC-DD78217D89FE}">
      <dgm:prSet/>
      <dgm:spPr/>
      <dgm:t>
        <a:bodyPr/>
        <a:lstStyle/>
        <a:p>
          <a:endParaRPr lang="lt-LT"/>
        </a:p>
      </dgm:t>
    </dgm:pt>
    <dgm:pt modelId="{91565C5A-990C-49C3-9C3D-B0FFEE2C6B3B}">
      <dgm:prSet phldrT="[Tekstas]"/>
      <dgm:spPr/>
      <dgm:t>
        <a:bodyPr/>
        <a:lstStyle/>
        <a:p>
          <a:r>
            <a:rPr lang="lt-LT" dirty="0"/>
            <a:t>Vidutinė senatvės pensija 414 Eur</a:t>
          </a:r>
        </a:p>
      </dgm:t>
    </dgm:pt>
    <dgm:pt modelId="{2EB58454-4EAB-44BD-A090-827B2B8A7D60}" type="parTrans" cxnId="{F3B1506D-01A6-4680-B4FB-CAA35722E066}">
      <dgm:prSet/>
      <dgm:spPr/>
      <dgm:t>
        <a:bodyPr/>
        <a:lstStyle/>
        <a:p>
          <a:endParaRPr lang="lt-LT"/>
        </a:p>
      </dgm:t>
    </dgm:pt>
    <dgm:pt modelId="{468F4388-B91F-4459-AE29-0B5DD1F6E8B9}" type="sibTrans" cxnId="{F3B1506D-01A6-4680-B4FB-CAA35722E066}">
      <dgm:prSet/>
      <dgm:spPr/>
      <dgm:t>
        <a:bodyPr/>
        <a:lstStyle/>
        <a:p>
          <a:endParaRPr lang="lt-LT"/>
        </a:p>
      </dgm:t>
    </dgm:pt>
    <dgm:pt modelId="{0BA4D7FB-9C67-4BDB-9257-01E5B7FCDD8E}">
      <dgm:prSet phldrT="[Tekstas]"/>
      <dgm:spPr/>
      <dgm:t>
        <a:bodyPr/>
        <a:lstStyle/>
        <a:p>
          <a:r>
            <a:rPr lang="lt-LT" dirty="0"/>
            <a:t>Vaiko pinigai 70 Eur</a:t>
          </a:r>
        </a:p>
      </dgm:t>
    </dgm:pt>
    <dgm:pt modelId="{4B8FD470-5398-4E38-AAE9-A801D5126806}" type="parTrans" cxnId="{D7D150A6-301B-4C4F-A0D8-B0C5EB3B9DD1}">
      <dgm:prSet/>
      <dgm:spPr/>
      <dgm:t>
        <a:bodyPr/>
        <a:lstStyle/>
        <a:p>
          <a:endParaRPr lang="lt-LT"/>
        </a:p>
      </dgm:t>
    </dgm:pt>
    <dgm:pt modelId="{B6A6322B-7190-43C5-9E83-7A0CD62CACEB}" type="sibTrans" cxnId="{D7D150A6-301B-4C4F-A0D8-B0C5EB3B9DD1}">
      <dgm:prSet/>
      <dgm:spPr/>
      <dgm:t>
        <a:bodyPr/>
        <a:lstStyle/>
        <a:p>
          <a:endParaRPr lang="lt-LT"/>
        </a:p>
      </dgm:t>
    </dgm:pt>
    <dgm:pt modelId="{C5314B29-33D5-4E4F-90AB-F7853A291657}">
      <dgm:prSet phldrT="[Tekstas]"/>
      <dgm:spPr/>
      <dgm:t>
        <a:bodyPr/>
        <a:lstStyle/>
        <a:p>
          <a:r>
            <a:rPr lang="lt-LT" dirty="0"/>
            <a:t>Vidutinė socialinė pašalpa 87,6 Eur</a:t>
          </a:r>
        </a:p>
      </dgm:t>
    </dgm:pt>
    <dgm:pt modelId="{A0E3446B-2D76-4B4D-A4DE-F7D75541D861}" type="parTrans" cxnId="{96BA9FF1-3F52-47A4-8996-4BDE95F1B79D}">
      <dgm:prSet/>
      <dgm:spPr/>
      <dgm:t>
        <a:bodyPr/>
        <a:lstStyle/>
        <a:p>
          <a:endParaRPr lang="lt-LT"/>
        </a:p>
      </dgm:t>
    </dgm:pt>
    <dgm:pt modelId="{FFCF825F-A02E-4A3C-8DEE-A78CA7881CF8}" type="sibTrans" cxnId="{96BA9FF1-3F52-47A4-8996-4BDE95F1B79D}">
      <dgm:prSet/>
      <dgm:spPr/>
      <dgm:t>
        <a:bodyPr/>
        <a:lstStyle/>
        <a:p>
          <a:endParaRPr lang="lt-LT"/>
        </a:p>
      </dgm:t>
    </dgm:pt>
    <dgm:pt modelId="{BDA80BA6-FB3D-4D03-80A8-C40BD2BE9813}" type="pres">
      <dgm:prSet presAssocID="{48BD272B-9A22-4929-8341-196905FAE7AF}" presName="linearFlow" presStyleCnt="0">
        <dgm:presLayoutVars>
          <dgm:dir/>
          <dgm:resizeHandles val="exact"/>
        </dgm:presLayoutVars>
      </dgm:prSet>
      <dgm:spPr/>
    </dgm:pt>
    <dgm:pt modelId="{60AA6E94-E6D3-4A5F-989E-74DFA2CB0481}" type="pres">
      <dgm:prSet presAssocID="{61135BB6-4748-4136-9275-2B66C39D19E4}" presName="composite" presStyleCnt="0"/>
      <dgm:spPr/>
    </dgm:pt>
    <dgm:pt modelId="{00E40BA5-91AC-4591-9D84-24A84F64E404}" type="pres">
      <dgm:prSet presAssocID="{61135BB6-4748-4136-9275-2B66C39D19E4}" presName="imgShp" presStyleLbl="fgImgPlace1" presStyleIdx="0" presStyleCnt="4" custLinFactNeighborX="-52258" custLinFactNeighborY="-1493"/>
      <dgm:spPr>
        <a:blipFill>
          <a:blip xmlns:r="http://schemas.openxmlformats.org/officeDocument/2006/relationships" r:embed="rId1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Euras"/>
        </a:ext>
      </dgm:extLst>
    </dgm:pt>
    <dgm:pt modelId="{E18157F1-4BA2-4658-8AEF-33FD161BD97E}" type="pres">
      <dgm:prSet presAssocID="{61135BB6-4748-4136-9275-2B66C39D19E4}" presName="txShp" presStyleLbl="node1" presStyleIdx="0" presStyleCnt="4">
        <dgm:presLayoutVars>
          <dgm:bulletEnabled val="1"/>
        </dgm:presLayoutVars>
      </dgm:prSet>
      <dgm:spPr/>
    </dgm:pt>
    <dgm:pt modelId="{73F8B8EB-304E-4543-ADE0-0D73BBD35FDD}" type="pres">
      <dgm:prSet presAssocID="{3F863319-84C0-46EA-B26D-E478C1BDFEC6}" presName="spacing" presStyleCnt="0"/>
      <dgm:spPr/>
    </dgm:pt>
    <dgm:pt modelId="{3BA2F5AF-C686-4D3B-820D-08989DD38319}" type="pres">
      <dgm:prSet presAssocID="{91565C5A-990C-49C3-9C3D-B0FFEE2C6B3B}" presName="composite" presStyleCnt="0"/>
      <dgm:spPr/>
    </dgm:pt>
    <dgm:pt modelId="{3EAEC00A-0D4D-4FE1-BF48-1C288C110F40}" type="pres">
      <dgm:prSet presAssocID="{91565C5A-990C-49C3-9C3D-B0FFEE2C6B3B}" presName="imgShp" presStyleLbl="fgImgPlace1" presStyleIdx="1" presStyleCnt="4" custLinFactNeighborX="-52258" custLinFactNeighborY="446"/>
      <dgm:spPr>
        <a:blipFill>
          <a:blip xmlns:r="http://schemas.openxmlformats.org/officeDocument/2006/relationships" r:embed="rId3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Monetos"/>
        </a:ext>
      </dgm:extLst>
    </dgm:pt>
    <dgm:pt modelId="{90394249-AACC-4DAF-81DF-CDDB1842D891}" type="pres">
      <dgm:prSet presAssocID="{91565C5A-990C-49C3-9C3D-B0FFEE2C6B3B}" presName="txShp" presStyleLbl="node1" presStyleIdx="1" presStyleCnt="4">
        <dgm:presLayoutVars>
          <dgm:bulletEnabled val="1"/>
        </dgm:presLayoutVars>
      </dgm:prSet>
      <dgm:spPr/>
    </dgm:pt>
    <dgm:pt modelId="{394C3304-F8DE-4038-B9A7-3710BB9A4CA2}" type="pres">
      <dgm:prSet presAssocID="{468F4388-B91F-4459-AE29-0B5DD1F6E8B9}" presName="spacing" presStyleCnt="0"/>
      <dgm:spPr/>
    </dgm:pt>
    <dgm:pt modelId="{E1FD0598-250B-4806-A1CB-7F3E81918F06}" type="pres">
      <dgm:prSet presAssocID="{0BA4D7FB-9C67-4BDB-9257-01E5B7FCDD8E}" presName="composite" presStyleCnt="0"/>
      <dgm:spPr/>
    </dgm:pt>
    <dgm:pt modelId="{77DFC69F-A853-41A0-8642-5520F3935C75}" type="pres">
      <dgm:prSet presAssocID="{0BA4D7FB-9C67-4BDB-9257-01E5B7FCDD8E}" presName="imgShp" presStyleLbl="fgImgPlace1" presStyleIdx="2" presStyleCnt="4" custLinFactNeighborX="-47780"/>
      <dgm:spPr>
        <a:blipFill>
          <a:blip xmlns:r="http://schemas.openxmlformats.org/officeDocument/2006/relationships" r:embed="rId5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Šeima su berniuku"/>
        </a:ext>
      </dgm:extLst>
    </dgm:pt>
    <dgm:pt modelId="{39C662F7-F959-4A96-9D95-7D452A858C47}" type="pres">
      <dgm:prSet presAssocID="{0BA4D7FB-9C67-4BDB-9257-01E5B7FCDD8E}" presName="txShp" presStyleLbl="node1" presStyleIdx="2" presStyleCnt="4">
        <dgm:presLayoutVars>
          <dgm:bulletEnabled val="1"/>
        </dgm:presLayoutVars>
      </dgm:prSet>
      <dgm:spPr/>
    </dgm:pt>
    <dgm:pt modelId="{9185577D-272A-412D-BA7E-AB6FA946F7AA}" type="pres">
      <dgm:prSet presAssocID="{B6A6322B-7190-43C5-9E83-7A0CD62CACEB}" presName="spacing" presStyleCnt="0"/>
      <dgm:spPr/>
    </dgm:pt>
    <dgm:pt modelId="{AE610687-979F-4E51-9594-9DFE9903BC4A}" type="pres">
      <dgm:prSet presAssocID="{C5314B29-33D5-4E4F-90AB-F7853A291657}" presName="composite" presStyleCnt="0"/>
      <dgm:spPr/>
    </dgm:pt>
    <dgm:pt modelId="{C0CDFAE8-E75D-4F0C-ABAD-3CF7897533F3}" type="pres">
      <dgm:prSet presAssocID="{C5314B29-33D5-4E4F-90AB-F7853A291657}" presName="imgShp" presStyleLbl="fgImgPlace1" presStyleIdx="3" presStyleCnt="4" custLinFactNeighborX="-55245" custLinFactNeighborY="-10452"/>
      <dgm:spPr>
        <a:blipFill>
          <a:blip xmlns:r="http://schemas.openxmlformats.org/officeDocument/2006/relationships" r:embed="rId7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Pinigai"/>
        </a:ext>
      </dgm:extLst>
    </dgm:pt>
    <dgm:pt modelId="{B7347F65-DA7A-49FA-91BE-F6A44FD3E051}" type="pres">
      <dgm:prSet presAssocID="{C5314B29-33D5-4E4F-90AB-F7853A291657}" presName="txShp" presStyleLbl="node1" presStyleIdx="3" presStyleCnt="4">
        <dgm:presLayoutVars>
          <dgm:bulletEnabled val="1"/>
        </dgm:presLayoutVars>
      </dgm:prSet>
      <dgm:spPr/>
    </dgm:pt>
  </dgm:ptLst>
  <dgm:cxnLst>
    <dgm:cxn modelId="{E40E100F-2683-4E56-B149-FC71FA88ADEF}" type="presOf" srcId="{0BA4D7FB-9C67-4BDB-9257-01E5B7FCDD8E}" destId="{39C662F7-F959-4A96-9D95-7D452A858C47}" srcOrd="0" destOrd="0" presId="urn:microsoft.com/office/officeart/2005/8/layout/vList3#1"/>
    <dgm:cxn modelId="{E434560F-9C90-4D82-AF92-E0BDCA6A56C9}" type="presOf" srcId="{48BD272B-9A22-4929-8341-196905FAE7AF}" destId="{BDA80BA6-FB3D-4D03-80A8-C40BD2BE9813}" srcOrd="0" destOrd="0" presId="urn:microsoft.com/office/officeart/2005/8/layout/vList3#1"/>
    <dgm:cxn modelId="{71216A1B-ED1E-490B-81EF-104A66C8DB08}" type="presOf" srcId="{C5314B29-33D5-4E4F-90AB-F7853A291657}" destId="{B7347F65-DA7A-49FA-91BE-F6A44FD3E051}" srcOrd="0" destOrd="0" presId="urn:microsoft.com/office/officeart/2005/8/layout/vList3#1"/>
    <dgm:cxn modelId="{2845E63F-2C22-44F2-82FC-DD78217D89FE}" srcId="{48BD272B-9A22-4929-8341-196905FAE7AF}" destId="{61135BB6-4748-4136-9275-2B66C39D19E4}" srcOrd="0" destOrd="0" parTransId="{6BAF42B2-E2D1-444B-8386-C4D48125EAFD}" sibTransId="{3F863319-84C0-46EA-B26D-E478C1BDFEC6}"/>
    <dgm:cxn modelId="{F3B1506D-01A6-4680-B4FB-CAA35722E066}" srcId="{48BD272B-9A22-4929-8341-196905FAE7AF}" destId="{91565C5A-990C-49C3-9C3D-B0FFEE2C6B3B}" srcOrd="1" destOrd="0" parTransId="{2EB58454-4EAB-44BD-A090-827B2B8A7D60}" sibTransId="{468F4388-B91F-4459-AE29-0B5DD1F6E8B9}"/>
    <dgm:cxn modelId="{5B9E0F95-C992-42F7-8D8A-48953EF8B8FC}" type="presOf" srcId="{91565C5A-990C-49C3-9C3D-B0FFEE2C6B3B}" destId="{90394249-AACC-4DAF-81DF-CDDB1842D891}" srcOrd="0" destOrd="0" presId="urn:microsoft.com/office/officeart/2005/8/layout/vList3#1"/>
    <dgm:cxn modelId="{D7D150A6-301B-4C4F-A0D8-B0C5EB3B9DD1}" srcId="{48BD272B-9A22-4929-8341-196905FAE7AF}" destId="{0BA4D7FB-9C67-4BDB-9257-01E5B7FCDD8E}" srcOrd="2" destOrd="0" parTransId="{4B8FD470-5398-4E38-AAE9-A801D5126806}" sibTransId="{B6A6322B-7190-43C5-9E83-7A0CD62CACEB}"/>
    <dgm:cxn modelId="{3CD543B7-3B35-4602-84F6-FD6A014DC0E6}" type="presOf" srcId="{61135BB6-4748-4136-9275-2B66C39D19E4}" destId="{E18157F1-4BA2-4658-8AEF-33FD161BD97E}" srcOrd="0" destOrd="0" presId="urn:microsoft.com/office/officeart/2005/8/layout/vList3#1"/>
    <dgm:cxn modelId="{96BA9FF1-3F52-47A4-8996-4BDE95F1B79D}" srcId="{48BD272B-9A22-4929-8341-196905FAE7AF}" destId="{C5314B29-33D5-4E4F-90AB-F7853A291657}" srcOrd="3" destOrd="0" parTransId="{A0E3446B-2D76-4B4D-A4DE-F7D75541D861}" sibTransId="{FFCF825F-A02E-4A3C-8DEE-A78CA7881CF8}"/>
    <dgm:cxn modelId="{75DB5AFA-BFBE-4FE9-A1FB-B4479E311E95}" type="presParOf" srcId="{BDA80BA6-FB3D-4D03-80A8-C40BD2BE9813}" destId="{60AA6E94-E6D3-4A5F-989E-74DFA2CB0481}" srcOrd="0" destOrd="0" presId="urn:microsoft.com/office/officeart/2005/8/layout/vList3#1"/>
    <dgm:cxn modelId="{CA59A1CD-8724-4AF4-BCEE-E3BA031CCB8C}" type="presParOf" srcId="{60AA6E94-E6D3-4A5F-989E-74DFA2CB0481}" destId="{00E40BA5-91AC-4591-9D84-24A84F64E404}" srcOrd="0" destOrd="0" presId="urn:microsoft.com/office/officeart/2005/8/layout/vList3#1"/>
    <dgm:cxn modelId="{CB8A1E96-FD15-4334-844F-97C660B90E3D}" type="presParOf" srcId="{60AA6E94-E6D3-4A5F-989E-74DFA2CB0481}" destId="{E18157F1-4BA2-4658-8AEF-33FD161BD97E}" srcOrd="1" destOrd="0" presId="urn:microsoft.com/office/officeart/2005/8/layout/vList3#1"/>
    <dgm:cxn modelId="{F76E9B14-8C73-4FC0-BE25-EA0B6BD3E25E}" type="presParOf" srcId="{BDA80BA6-FB3D-4D03-80A8-C40BD2BE9813}" destId="{73F8B8EB-304E-4543-ADE0-0D73BBD35FDD}" srcOrd="1" destOrd="0" presId="urn:microsoft.com/office/officeart/2005/8/layout/vList3#1"/>
    <dgm:cxn modelId="{079170FA-BE09-45A4-A5D4-ED3E39294490}" type="presParOf" srcId="{BDA80BA6-FB3D-4D03-80A8-C40BD2BE9813}" destId="{3BA2F5AF-C686-4D3B-820D-08989DD38319}" srcOrd="2" destOrd="0" presId="urn:microsoft.com/office/officeart/2005/8/layout/vList3#1"/>
    <dgm:cxn modelId="{F20816C3-2117-4621-B7A0-AC3BB0767B22}" type="presParOf" srcId="{3BA2F5AF-C686-4D3B-820D-08989DD38319}" destId="{3EAEC00A-0D4D-4FE1-BF48-1C288C110F40}" srcOrd="0" destOrd="0" presId="urn:microsoft.com/office/officeart/2005/8/layout/vList3#1"/>
    <dgm:cxn modelId="{E72105BF-396D-4A9B-9066-041E1F5297E3}" type="presParOf" srcId="{3BA2F5AF-C686-4D3B-820D-08989DD38319}" destId="{90394249-AACC-4DAF-81DF-CDDB1842D891}" srcOrd="1" destOrd="0" presId="urn:microsoft.com/office/officeart/2005/8/layout/vList3#1"/>
    <dgm:cxn modelId="{5E45FD3D-CCC0-484B-AFE9-71C4AE240166}" type="presParOf" srcId="{BDA80BA6-FB3D-4D03-80A8-C40BD2BE9813}" destId="{394C3304-F8DE-4038-B9A7-3710BB9A4CA2}" srcOrd="3" destOrd="0" presId="urn:microsoft.com/office/officeart/2005/8/layout/vList3#1"/>
    <dgm:cxn modelId="{4594A664-5FFD-42EE-8F5A-127833D04483}" type="presParOf" srcId="{BDA80BA6-FB3D-4D03-80A8-C40BD2BE9813}" destId="{E1FD0598-250B-4806-A1CB-7F3E81918F06}" srcOrd="4" destOrd="0" presId="urn:microsoft.com/office/officeart/2005/8/layout/vList3#1"/>
    <dgm:cxn modelId="{EF6A49A9-F299-49B1-9BEC-63E5D8D29E31}" type="presParOf" srcId="{E1FD0598-250B-4806-A1CB-7F3E81918F06}" destId="{77DFC69F-A853-41A0-8642-5520F3935C75}" srcOrd="0" destOrd="0" presId="urn:microsoft.com/office/officeart/2005/8/layout/vList3#1"/>
    <dgm:cxn modelId="{5DC8C450-14B8-4344-907E-5C2333ABB49C}" type="presParOf" srcId="{E1FD0598-250B-4806-A1CB-7F3E81918F06}" destId="{39C662F7-F959-4A96-9D95-7D452A858C47}" srcOrd="1" destOrd="0" presId="urn:microsoft.com/office/officeart/2005/8/layout/vList3#1"/>
    <dgm:cxn modelId="{026BB00E-DBA0-4187-B1C2-86C2214A9071}" type="presParOf" srcId="{BDA80BA6-FB3D-4D03-80A8-C40BD2BE9813}" destId="{9185577D-272A-412D-BA7E-AB6FA946F7AA}" srcOrd="5" destOrd="0" presId="urn:microsoft.com/office/officeart/2005/8/layout/vList3#1"/>
    <dgm:cxn modelId="{31CFBBFB-140D-4B61-920F-FE2E5EEFD455}" type="presParOf" srcId="{BDA80BA6-FB3D-4D03-80A8-C40BD2BE9813}" destId="{AE610687-979F-4E51-9594-9DFE9903BC4A}" srcOrd="6" destOrd="0" presId="urn:microsoft.com/office/officeart/2005/8/layout/vList3#1"/>
    <dgm:cxn modelId="{B1FC761C-2B5A-4E21-B2B4-B7B3318C38D7}" type="presParOf" srcId="{AE610687-979F-4E51-9594-9DFE9903BC4A}" destId="{C0CDFAE8-E75D-4F0C-ABAD-3CF7897533F3}" srcOrd="0" destOrd="0" presId="urn:microsoft.com/office/officeart/2005/8/layout/vList3#1"/>
    <dgm:cxn modelId="{1F630944-FC61-4A56-9BC0-E698B82F267B}" type="presParOf" srcId="{AE610687-979F-4E51-9594-9DFE9903BC4A}" destId="{B7347F65-DA7A-49FA-91BE-F6A44FD3E051}" srcOrd="1" destOrd="0" presId="urn:microsoft.com/office/officeart/2005/8/layout/vList3#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  <a:ext uri="{C62137D5-CB1D-491B-B009-E17868A290BF}">
      <dgm14:recolorImg xmlns:dgm14="http://schemas.microsoft.com/office/drawing/2010/diagram" val="1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8174A8DB-89FD-49CD-A83E-C26459802249}" type="doc">
      <dgm:prSet loTypeId="urn:microsoft.com/office/officeart/2005/8/layout/vList2" loCatId="list" qsTypeId="urn:microsoft.com/office/officeart/2005/8/quickstyle/simple1" qsCatId="simple" csTypeId="urn:microsoft.com/office/officeart/2005/8/colors/colorful5" csCatId="colorful" phldr="1"/>
      <dgm:spPr/>
      <dgm:t>
        <a:bodyPr/>
        <a:lstStyle/>
        <a:p>
          <a:endParaRPr lang="en-US"/>
        </a:p>
      </dgm:t>
    </dgm:pt>
    <dgm:pt modelId="{221CF360-FA04-4CD4-99DE-3B42F771A5A9}">
      <dgm:prSet/>
      <dgm:spPr/>
      <dgm:t>
        <a:bodyPr/>
        <a:lstStyle/>
        <a:p>
          <a:r>
            <a:rPr lang="en-US"/>
            <a:t>Per 20</a:t>
          </a:r>
          <a:r>
            <a:rPr lang="lt-LT"/>
            <a:t>21</a:t>
          </a:r>
          <a:r>
            <a:rPr lang="en-US"/>
            <a:t> m. </a:t>
          </a:r>
          <a:r>
            <a:rPr lang="en-US" err="1"/>
            <a:t>įvyko</a:t>
          </a:r>
          <a:r>
            <a:rPr lang="en-US"/>
            <a:t> </a:t>
          </a:r>
          <a:r>
            <a:rPr lang="lt-LT"/>
            <a:t>15 </a:t>
          </a:r>
          <a:r>
            <a:rPr lang="en-US" err="1"/>
            <a:t>komiteto</a:t>
          </a:r>
          <a:r>
            <a:rPr lang="en-US"/>
            <a:t> </a:t>
          </a:r>
          <a:r>
            <a:rPr lang="en-US" err="1"/>
            <a:t>posėdžių</a:t>
          </a:r>
          <a:r>
            <a:rPr lang="en-US"/>
            <a:t>. </a:t>
          </a:r>
        </a:p>
      </dgm:t>
    </dgm:pt>
    <dgm:pt modelId="{0031D1F6-0C65-4A8F-8470-87263274F171}" type="parTrans" cxnId="{1AA00C07-770E-49C4-A802-1014654FFFA7}">
      <dgm:prSet/>
      <dgm:spPr/>
      <dgm:t>
        <a:bodyPr/>
        <a:lstStyle/>
        <a:p>
          <a:endParaRPr lang="en-US"/>
        </a:p>
      </dgm:t>
    </dgm:pt>
    <dgm:pt modelId="{A55C4B85-BDED-48BC-9ED9-5439DB4A9830}" type="sibTrans" cxnId="{1AA00C07-770E-49C4-A802-1014654FFFA7}">
      <dgm:prSet/>
      <dgm:spPr/>
      <dgm:t>
        <a:bodyPr/>
        <a:lstStyle/>
        <a:p>
          <a:endParaRPr lang="en-US"/>
        </a:p>
      </dgm:t>
    </dgm:pt>
    <dgm:pt modelId="{0B719808-F012-4CF0-81F3-A04E476939D7}">
      <dgm:prSet/>
      <dgm:spPr/>
      <dgm:t>
        <a:bodyPr/>
        <a:lstStyle/>
        <a:p>
          <a:r>
            <a:rPr lang="en-US" err="1"/>
            <a:t>Apsvarstyti</a:t>
          </a:r>
          <a:r>
            <a:rPr lang="lt-LT"/>
            <a:t> 22</a:t>
          </a:r>
          <a:r>
            <a:rPr lang="en-US"/>
            <a:t> </a:t>
          </a:r>
          <a:r>
            <a:rPr lang="en-US" err="1"/>
            <a:t>sprendimo</a:t>
          </a:r>
          <a:r>
            <a:rPr lang="en-US"/>
            <a:t> </a:t>
          </a:r>
          <a:r>
            <a:rPr lang="en-US" err="1"/>
            <a:t>projektai</a:t>
          </a:r>
          <a:r>
            <a:rPr lang="en-US"/>
            <a:t>, </a:t>
          </a:r>
          <a:r>
            <a:rPr lang="en-US" err="1"/>
            <a:t>išklausyt</a:t>
          </a:r>
          <a:r>
            <a:rPr lang="lt-LT" err="1"/>
            <a:t>os</a:t>
          </a:r>
          <a:r>
            <a:rPr lang="en-US"/>
            <a:t> </a:t>
          </a:r>
          <a:r>
            <a:rPr lang="lt-LT"/>
            <a:t>3  </a:t>
          </a:r>
          <a:r>
            <a:rPr lang="en-US" err="1"/>
            <a:t>informacij</a:t>
          </a:r>
          <a:r>
            <a:rPr lang="lt-LT" err="1"/>
            <a:t>os</a:t>
          </a:r>
          <a:r>
            <a:rPr lang="lt-LT"/>
            <a:t>.</a:t>
          </a:r>
          <a:r>
            <a:rPr lang="en-US"/>
            <a:t> </a:t>
          </a:r>
        </a:p>
      </dgm:t>
    </dgm:pt>
    <dgm:pt modelId="{E6E0292F-FE4B-419A-AFF9-5D8D5CF7E6BC}" type="parTrans" cxnId="{57691C9C-2BAF-4883-8B81-FE57ED5D1AAC}">
      <dgm:prSet/>
      <dgm:spPr/>
      <dgm:t>
        <a:bodyPr/>
        <a:lstStyle/>
        <a:p>
          <a:endParaRPr lang="en-US"/>
        </a:p>
      </dgm:t>
    </dgm:pt>
    <dgm:pt modelId="{55739CE8-8546-434B-9758-AE345C417222}" type="sibTrans" cxnId="{57691C9C-2BAF-4883-8B81-FE57ED5D1AAC}">
      <dgm:prSet/>
      <dgm:spPr/>
      <dgm:t>
        <a:bodyPr/>
        <a:lstStyle/>
        <a:p>
          <a:endParaRPr lang="en-US"/>
        </a:p>
      </dgm:t>
    </dgm:pt>
    <dgm:pt modelId="{5E76219B-0572-4979-B7B7-DE3B64F1F542}" type="pres">
      <dgm:prSet presAssocID="{8174A8DB-89FD-49CD-A83E-C26459802249}" presName="linear" presStyleCnt="0">
        <dgm:presLayoutVars>
          <dgm:animLvl val="lvl"/>
          <dgm:resizeHandles val="exact"/>
        </dgm:presLayoutVars>
      </dgm:prSet>
      <dgm:spPr/>
    </dgm:pt>
    <dgm:pt modelId="{3C975D9E-7C85-449D-BE98-346632F4945D}" type="pres">
      <dgm:prSet presAssocID="{221CF360-FA04-4CD4-99DE-3B42F771A5A9}" presName="parentText" presStyleLbl="node1" presStyleIdx="0" presStyleCnt="2">
        <dgm:presLayoutVars>
          <dgm:chMax val="0"/>
          <dgm:bulletEnabled val="1"/>
        </dgm:presLayoutVars>
      </dgm:prSet>
      <dgm:spPr/>
    </dgm:pt>
    <dgm:pt modelId="{7B57CF1B-0DA1-452F-8D1E-64285F7AF802}" type="pres">
      <dgm:prSet presAssocID="{A55C4B85-BDED-48BC-9ED9-5439DB4A9830}" presName="spacer" presStyleCnt="0"/>
      <dgm:spPr/>
    </dgm:pt>
    <dgm:pt modelId="{BC0CEF93-01EE-4A71-B4AC-A0D5125FDC16}" type="pres">
      <dgm:prSet presAssocID="{0B719808-F012-4CF0-81F3-A04E476939D7}" presName="parentText" presStyleLbl="node1" presStyleIdx="1" presStyleCnt="2">
        <dgm:presLayoutVars>
          <dgm:chMax val="0"/>
          <dgm:bulletEnabled val="1"/>
        </dgm:presLayoutVars>
      </dgm:prSet>
      <dgm:spPr/>
    </dgm:pt>
  </dgm:ptLst>
  <dgm:cxnLst>
    <dgm:cxn modelId="{1AA00C07-770E-49C4-A802-1014654FFFA7}" srcId="{8174A8DB-89FD-49CD-A83E-C26459802249}" destId="{221CF360-FA04-4CD4-99DE-3B42F771A5A9}" srcOrd="0" destOrd="0" parTransId="{0031D1F6-0C65-4A8F-8470-87263274F171}" sibTransId="{A55C4B85-BDED-48BC-9ED9-5439DB4A9830}"/>
    <dgm:cxn modelId="{75A51A87-7EEF-49A8-82F9-13E6E5FAE64D}" type="presOf" srcId="{221CF360-FA04-4CD4-99DE-3B42F771A5A9}" destId="{3C975D9E-7C85-449D-BE98-346632F4945D}" srcOrd="0" destOrd="0" presId="urn:microsoft.com/office/officeart/2005/8/layout/vList2"/>
    <dgm:cxn modelId="{392E8B95-0154-4CD1-B3E1-0DA45EC39F8C}" type="presOf" srcId="{0B719808-F012-4CF0-81F3-A04E476939D7}" destId="{BC0CEF93-01EE-4A71-B4AC-A0D5125FDC16}" srcOrd="0" destOrd="0" presId="urn:microsoft.com/office/officeart/2005/8/layout/vList2"/>
    <dgm:cxn modelId="{57691C9C-2BAF-4883-8B81-FE57ED5D1AAC}" srcId="{8174A8DB-89FD-49CD-A83E-C26459802249}" destId="{0B719808-F012-4CF0-81F3-A04E476939D7}" srcOrd="1" destOrd="0" parTransId="{E6E0292F-FE4B-419A-AFF9-5D8D5CF7E6BC}" sibTransId="{55739CE8-8546-434B-9758-AE345C417222}"/>
    <dgm:cxn modelId="{8D294EB0-0ECB-4454-A0DE-A2A567994581}" type="presOf" srcId="{8174A8DB-89FD-49CD-A83E-C26459802249}" destId="{5E76219B-0572-4979-B7B7-DE3B64F1F542}" srcOrd="0" destOrd="0" presId="urn:microsoft.com/office/officeart/2005/8/layout/vList2"/>
    <dgm:cxn modelId="{20B2F7D1-75B9-4536-B06F-9265DF9B4699}" type="presParOf" srcId="{5E76219B-0572-4979-B7B7-DE3B64F1F542}" destId="{3C975D9E-7C85-449D-BE98-346632F4945D}" srcOrd="0" destOrd="0" presId="urn:microsoft.com/office/officeart/2005/8/layout/vList2"/>
    <dgm:cxn modelId="{ED74B5FB-BBA2-4EC6-B695-34FAC215A00D}" type="presParOf" srcId="{5E76219B-0572-4979-B7B7-DE3B64F1F542}" destId="{7B57CF1B-0DA1-452F-8D1E-64285F7AF802}" srcOrd="1" destOrd="0" presId="urn:microsoft.com/office/officeart/2005/8/layout/vList2"/>
    <dgm:cxn modelId="{1F422C43-F898-4FF7-9AFC-8D208FDA0D74}" type="presParOf" srcId="{5E76219B-0572-4979-B7B7-DE3B64F1F542}" destId="{BC0CEF93-01EE-4A71-B4AC-A0D5125FDC16}" srcOrd="2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2240D493-75DE-4630-8E56-0BA4830E4A66}" type="doc">
      <dgm:prSet loTypeId="urn:microsoft.com/office/officeart/2005/8/layout/vList2" loCatId="list" qsTypeId="urn:microsoft.com/office/officeart/2005/8/quickstyle/simple1" qsCatId="simple" csTypeId="urn:microsoft.com/office/officeart/2005/8/colors/colorful5" csCatId="colorful" phldr="1"/>
      <dgm:spPr/>
      <dgm:t>
        <a:bodyPr/>
        <a:lstStyle/>
        <a:p>
          <a:endParaRPr lang="en-US"/>
        </a:p>
      </dgm:t>
    </dgm:pt>
    <dgm:pt modelId="{8DEE757C-8A1B-47BE-9D86-D5ED99626123}">
      <dgm:prSet/>
      <dgm:spPr/>
      <dgm:t>
        <a:bodyPr/>
        <a:lstStyle/>
        <a:p>
          <a:r>
            <a:rPr lang="lt-LT"/>
            <a:t>Per 2021 m. įvyko 14 komiteto posėdžių.</a:t>
          </a:r>
          <a:endParaRPr lang="en-US"/>
        </a:p>
      </dgm:t>
    </dgm:pt>
    <dgm:pt modelId="{B6066680-4891-40C0-AD70-35EFCC9E03C9}" type="parTrans" cxnId="{23AE67EE-E730-4C24-A3D5-97FE4187372B}">
      <dgm:prSet/>
      <dgm:spPr/>
      <dgm:t>
        <a:bodyPr/>
        <a:lstStyle/>
        <a:p>
          <a:endParaRPr lang="en-US"/>
        </a:p>
      </dgm:t>
    </dgm:pt>
    <dgm:pt modelId="{54917DFA-38FE-4873-912B-4DC03EDC12CD}" type="sibTrans" cxnId="{23AE67EE-E730-4C24-A3D5-97FE4187372B}">
      <dgm:prSet/>
      <dgm:spPr/>
      <dgm:t>
        <a:bodyPr/>
        <a:lstStyle/>
        <a:p>
          <a:endParaRPr lang="en-US"/>
        </a:p>
      </dgm:t>
    </dgm:pt>
    <dgm:pt modelId="{C3AB4F50-57E9-4327-9799-B0AF10C904E1}">
      <dgm:prSet/>
      <dgm:spPr/>
      <dgm:t>
        <a:bodyPr/>
        <a:lstStyle/>
        <a:p>
          <a:r>
            <a:rPr lang="lt-LT" dirty="0"/>
            <a:t>Apsvarstyti 230 sprendimo projektų, išklausytos 3 informacijos. </a:t>
          </a:r>
          <a:endParaRPr lang="en-US" dirty="0"/>
        </a:p>
      </dgm:t>
    </dgm:pt>
    <dgm:pt modelId="{781CFA0C-D14C-4387-A609-B38EA012FBF5}" type="parTrans" cxnId="{B4246A6A-163D-435D-8C0E-EE31BF6FFD7B}">
      <dgm:prSet/>
      <dgm:spPr/>
      <dgm:t>
        <a:bodyPr/>
        <a:lstStyle/>
        <a:p>
          <a:endParaRPr lang="en-US"/>
        </a:p>
      </dgm:t>
    </dgm:pt>
    <dgm:pt modelId="{4A5890DF-4ACD-44A9-BD88-DC58D1CD22BE}" type="sibTrans" cxnId="{B4246A6A-163D-435D-8C0E-EE31BF6FFD7B}">
      <dgm:prSet/>
      <dgm:spPr/>
      <dgm:t>
        <a:bodyPr/>
        <a:lstStyle/>
        <a:p>
          <a:endParaRPr lang="en-US"/>
        </a:p>
      </dgm:t>
    </dgm:pt>
    <dgm:pt modelId="{4ABBCC1E-EB2D-42AF-87FA-2A81BC0BCC58}">
      <dgm:prSet/>
      <dgm:spPr/>
      <dgm:t>
        <a:bodyPr/>
        <a:lstStyle/>
        <a:p>
          <a:r>
            <a:rPr lang="lt-LT"/>
            <a:t>Įvyko 1 išvažiuojamasis posėdis į Šilutės atvirą jaunimo centrą</a:t>
          </a:r>
          <a:endParaRPr lang="en-US"/>
        </a:p>
      </dgm:t>
    </dgm:pt>
    <dgm:pt modelId="{DED2CB86-C031-45DF-A489-DBDBA90EF551}" type="parTrans" cxnId="{182A4933-F025-401B-B666-0C8C7393709E}">
      <dgm:prSet/>
      <dgm:spPr/>
      <dgm:t>
        <a:bodyPr/>
        <a:lstStyle/>
        <a:p>
          <a:endParaRPr lang="en-US"/>
        </a:p>
      </dgm:t>
    </dgm:pt>
    <dgm:pt modelId="{11101673-AE28-4B3E-87F4-CCA68DD261FB}" type="sibTrans" cxnId="{182A4933-F025-401B-B666-0C8C7393709E}">
      <dgm:prSet/>
      <dgm:spPr/>
      <dgm:t>
        <a:bodyPr/>
        <a:lstStyle/>
        <a:p>
          <a:endParaRPr lang="en-US"/>
        </a:p>
      </dgm:t>
    </dgm:pt>
    <dgm:pt modelId="{0D967150-B57E-4E6C-A93B-4AEDE19C271A}" type="pres">
      <dgm:prSet presAssocID="{2240D493-75DE-4630-8E56-0BA4830E4A66}" presName="linear" presStyleCnt="0">
        <dgm:presLayoutVars>
          <dgm:animLvl val="lvl"/>
          <dgm:resizeHandles val="exact"/>
        </dgm:presLayoutVars>
      </dgm:prSet>
      <dgm:spPr/>
    </dgm:pt>
    <dgm:pt modelId="{D7426610-5704-47E1-9A79-C6E2BB1F9AB2}" type="pres">
      <dgm:prSet presAssocID="{8DEE757C-8A1B-47BE-9D86-D5ED99626123}" presName="parentText" presStyleLbl="node1" presStyleIdx="0" presStyleCnt="3">
        <dgm:presLayoutVars>
          <dgm:chMax val="0"/>
          <dgm:bulletEnabled val="1"/>
        </dgm:presLayoutVars>
      </dgm:prSet>
      <dgm:spPr/>
    </dgm:pt>
    <dgm:pt modelId="{2A79A863-C5D0-4F7E-BC3A-A1EC6FF62600}" type="pres">
      <dgm:prSet presAssocID="{54917DFA-38FE-4873-912B-4DC03EDC12CD}" presName="spacer" presStyleCnt="0"/>
      <dgm:spPr/>
    </dgm:pt>
    <dgm:pt modelId="{5CD0EF96-6C03-4A4A-825D-E33099EB1B1C}" type="pres">
      <dgm:prSet presAssocID="{C3AB4F50-57E9-4327-9799-B0AF10C904E1}" presName="parentText" presStyleLbl="node1" presStyleIdx="1" presStyleCnt="3">
        <dgm:presLayoutVars>
          <dgm:chMax val="0"/>
          <dgm:bulletEnabled val="1"/>
        </dgm:presLayoutVars>
      </dgm:prSet>
      <dgm:spPr/>
    </dgm:pt>
    <dgm:pt modelId="{07319F44-7C7A-426B-AB39-41E487EA1A1C}" type="pres">
      <dgm:prSet presAssocID="{4A5890DF-4ACD-44A9-BD88-DC58D1CD22BE}" presName="spacer" presStyleCnt="0"/>
      <dgm:spPr/>
    </dgm:pt>
    <dgm:pt modelId="{BF776581-BE46-495A-99DC-BF3784974206}" type="pres">
      <dgm:prSet presAssocID="{4ABBCC1E-EB2D-42AF-87FA-2A81BC0BCC58}" presName="parentText" presStyleLbl="node1" presStyleIdx="2" presStyleCnt="3">
        <dgm:presLayoutVars>
          <dgm:chMax val="0"/>
          <dgm:bulletEnabled val="1"/>
        </dgm:presLayoutVars>
      </dgm:prSet>
      <dgm:spPr/>
    </dgm:pt>
  </dgm:ptLst>
  <dgm:cxnLst>
    <dgm:cxn modelId="{069D870D-CF0A-43C1-8F01-DFD4A1118898}" type="presOf" srcId="{2240D493-75DE-4630-8E56-0BA4830E4A66}" destId="{0D967150-B57E-4E6C-A93B-4AEDE19C271A}" srcOrd="0" destOrd="0" presId="urn:microsoft.com/office/officeart/2005/8/layout/vList2"/>
    <dgm:cxn modelId="{3A78142A-5B67-4B57-AD0B-D5B809E8AD0B}" type="presOf" srcId="{C3AB4F50-57E9-4327-9799-B0AF10C904E1}" destId="{5CD0EF96-6C03-4A4A-825D-E33099EB1B1C}" srcOrd="0" destOrd="0" presId="urn:microsoft.com/office/officeart/2005/8/layout/vList2"/>
    <dgm:cxn modelId="{182A4933-F025-401B-B666-0C8C7393709E}" srcId="{2240D493-75DE-4630-8E56-0BA4830E4A66}" destId="{4ABBCC1E-EB2D-42AF-87FA-2A81BC0BCC58}" srcOrd="2" destOrd="0" parTransId="{DED2CB86-C031-45DF-A489-DBDBA90EF551}" sibTransId="{11101673-AE28-4B3E-87F4-CCA68DD261FB}"/>
    <dgm:cxn modelId="{B4246A6A-163D-435D-8C0E-EE31BF6FFD7B}" srcId="{2240D493-75DE-4630-8E56-0BA4830E4A66}" destId="{C3AB4F50-57E9-4327-9799-B0AF10C904E1}" srcOrd="1" destOrd="0" parTransId="{781CFA0C-D14C-4387-A609-B38EA012FBF5}" sibTransId="{4A5890DF-4ACD-44A9-BD88-DC58D1CD22BE}"/>
    <dgm:cxn modelId="{9576EC80-86A8-47A7-BD61-5BC2A3F527D9}" type="presOf" srcId="{4ABBCC1E-EB2D-42AF-87FA-2A81BC0BCC58}" destId="{BF776581-BE46-495A-99DC-BF3784974206}" srcOrd="0" destOrd="0" presId="urn:microsoft.com/office/officeart/2005/8/layout/vList2"/>
    <dgm:cxn modelId="{6BE734DD-CD49-4470-A1AB-0E974E084192}" type="presOf" srcId="{8DEE757C-8A1B-47BE-9D86-D5ED99626123}" destId="{D7426610-5704-47E1-9A79-C6E2BB1F9AB2}" srcOrd="0" destOrd="0" presId="urn:microsoft.com/office/officeart/2005/8/layout/vList2"/>
    <dgm:cxn modelId="{23AE67EE-E730-4C24-A3D5-97FE4187372B}" srcId="{2240D493-75DE-4630-8E56-0BA4830E4A66}" destId="{8DEE757C-8A1B-47BE-9D86-D5ED99626123}" srcOrd="0" destOrd="0" parTransId="{B6066680-4891-40C0-AD70-35EFCC9E03C9}" sibTransId="{54917DFA-38FE-4873-912B-4DC03EDC12CD}"/>
    <dgm:cxn modelId="{17568AAB-1D22-471D-8227-22EE0DCB61E1}" type="presParOf" srcId="{0D967150-B57E-4E6C-A93B-4AEDE19C271A}" destId="{D7426610-5704-47E1-9A79-C6E2BB1F9AB2}" srcOrd="0" destOrd="0" presId="urn:microsoft.com/office/officeart/2005/8/layout/vList2"/>
    <dgm:cxn modelId="{261DD0B2-F352-4363-B087-61AD6171A09F}" type="presParOf" srcId="{0D967150-B57E-4E6C-A93B-4AEDE19C271A}" destId="{2A79A863-C5D0-4F7E-BC3A-A1EC6FF62600}" srcOrd="1" destOrd="0" presId="urn:microsoft.com/office/officeart/2005/8/layout/vList2"/>
    <dgm:cxn modelId="{76B14B37-F6FA-49C6-877B-DA55DA570452}" type="presParOf" srcId="{0D967150-B57E-4E6C-A93B-4AEDE19C271A}" destId="{5CD0EF96-6C03-4A4A-825D-E33099EB1B1C}" srcOrd="2" destOrd="0" presId="urn:microsoft.com/office/officeart/2005/8/layout/vList2"/>
    <dgm:cxn modelId="{523BB1D8-AF7F-4D5B-9034-ED22993C146E}" type="presParOf" srcId="{0D967150-B57E-4E6C-A93B-4AEDE19C271A}" destId="{07319F44-7C7A-426B-AB39-41E487EA1A1C}" srcOrd="3" destOrd="0" presId="urn:microsoft.com/office/officeart/2005/8/layout/vList2"/>
    <dgm:cxn modelId="{2827EB31-3AF0-4156-B297-3134AA8F31B5}" type="presParOf" srcId="{0D967150-B57E-4E6C-A93B-4AEDE19C271A}" destId="{BF776581-BE46-495A-99DC-BF3784974206}" srcOrd="4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05DC4A14-79D4-4631-B4ED-D6DC3A3C7134}" type="doc">
      <dgm:prSet loTypeId="urn:microsoft.com/office/officeart/2005/8/layout/default" loCatId="list" qsTypeId="urn:microsoft.com/office/officeart/2005/8/quickstyle/simple1" qsCatId="simple" csTypeId="urn:microsoft.com/office/officeart/2005/8/colors/colorful5" csCatId="colorful" phldr="1"/>
      <dgm:spPr/>
      <dgm:t>
        <a:bodyPr/>
        <a:lstStyle/>
        <a:p>
          <a:endParaRPr lang="en-US"/>
        </a:p>
      </dgm:t>
    </dgm:pt>
    <dgm:pt modelId="{EC0B916D-2067-47DB-935D-0B4357749B24}">
      <dgm:prSet/>
      <dgm:spPr/>
      <dgm:t>
        <a:bodyPr/>
        <a:lstStyle/>
        <a:p>
          <a:r>
            <a:rPr lang="en-US"/>
            <a:t>Per 20</a:t>
          </a:r>
          <a:r>
            <a:rPr lang="lt-LT"/>
            <a:t>21</a:t>
          </a:r>
          <a:r>
            <a:rPr lang="en-US"/>
            <a:t> </a:t>
          </a:r>
          <a:r>
            <a:rPr lang="en-US" err="1"/>
            <a:t>metus</a:t>
          </a:r>
          <a:r>
            <a:rPr lang="en-US"/>
            <a:t> </a:t>
          </a:r>
          <a:r>
            <a:rPr lang="en-US" err="1"/>
            <a:t>įvyko</a:t>
          </a:r>
          <a:r>
            <a:rPr lang="en-US"/>
            <a:t> </a:t>
          </a:r>
          <a:r>
            <a:rPr lang="lt-LT"/>
            <a:t>12</a:t>
          </a:r>
          <a:r>
            <a:rPr lang="en-US"/>
            <a:t> </a:t>
          </a:r>
          <a:r>
            <a:rPr lang="en-US" err="1"/>
            <a:t>komiteto</a:t>
          </a:r>
          <a:r>
            <a:rPr lang="en-US"/>
            <a:t> </a:t>
          </a:r>
          <a:r>
            <a:rPr lang="en-US" err="1"/>
            <a:t>posėdžių</a:t>
          </a:r>
          <a:r>
            <a:rPr lang="en-US"/>
            <a:t>.</a:t>
          </a:r>
        </a:p>
      </dgm:t>
    </dgm:pt>
    <dgm:pt modelId="{F75F8C58-1C68-4F7C-B997-76E3B36C77BE}" type="parTrans" cxnId="{5CAEA333-F0AF-44FC-944D-95420E87B3DB}">
      <dgm:prSet/>
      <dgm:spPr/>
      <dgm:t>
        <a:bodyPr/>
        <a:lstStyle/>
        <a:p>
          <a:endParaRPr lang="en-US"/>
        </a:p>
      </dgm:t>
    </dgm:pt>
    <dgm:pt modelId="{3BCF16F2-C8EC-4CCC-8D62-6E21EEA3ACDA}" type="sibTrans" cxnId="{5CAEA333-F0AF-44FC-944D-95420E87B3DB}">
      <dgm:prSet/>
      <dgm:spPr/>
      <dgm:t>
        <a:bodyPr/>
        <a:lstStyle/>
        <a:p>
          <a:endParaRPr lang="en-US"/>
        </a:p>
      </dgm:t>
    </dgm:pt>
    <dgm:pt modelId="{7130C2EE-3419-493B-B429-B80002F48228}">
      <dgm:prSet/>
      <dgm:spPr/>
      <dgm:t>
        <a:bodyPr/>
        <a:lstStyle/>
        <a:p>
          <a:r>
            <a:rPr lang="en-US" err="1"/>
            <a:t>Apsvarstyti</a:t>
          </a:r>
          <a:r>
            <a:rPr lang="en-US"/>
            <a:t> </a:t>
          </a:r>
          <a:r>
            <a:rPr lang="lt-LT"/>
            <a:t>213</a:t>
          </a:r>
          <a:r>
            <a:rPr lang="en-US"/>
            <a:t> </a:t>
          </a:r>
          <a:r>
            <a:rPr lang="en-US" err="1"/>
            <a:t>sprendimo</a:t>
          </a:r>
          <a:r>
            <a:rPr lang="en-US"/>
            <a:t> </a:t>
          </a:r>
          <a:r>
            <a:rPr lang="en-US" err="1"/>
            <a:t>projekt</a:t>
          </a:r>
          <a:r>
            <a:rPr lang="lt-LT"/>
            <a:t>ų</a:t>
          </a:r>
          <a:r>
            <a:rPr lang="en-US"/>
            <a:t>, </a:t>
          </a:r>
          <a:r>
            <a:rPr lang="en-US" err="1"/>
            <a:t>išklausyt</a:t>
          </a:r>
          <a:r>
            <a:rPr lang="lt-LT" err="1"/>
            <a:t>os</a:t>
          </a:r>
          <a:r>
            <a:rPr lang="lt-LT"/>
            <a:t> 2</a:t>
          </a:r>
          <a:r>
            <a:rPr lang="en-US"/>
            <a:t> </a:t>
          </a:r>
          <a:r>
            <a:rPr lang="en-US" err="1"/>
            <a:t>informacij</a:t>
          </a:r>
          <a:r>
            <a:rPr lang="lt-LT" err="1"/>
            <a:t>os</a:t>
          </a:r>
          <a:r>
            <a:rPr lang="en-US"/>
            <a:t>.</a:t>
          </a:r>
        </a:p>
      </dgm:t>
    </dgm:pt>
    <dgm:pt modelId="{8F077D52-2A31-4F28-8988-137080A2E472}" type="parTrans" cxnId="{541827D0-4443-4574-8165-62725E129C92}">
      <dgm:prSet/>
      <dgm:spPr/>
      <dgm:t>
        <a:bodyPr/>
        <a:lstStyle/>
        <a:p>
          <a:endParaRPr lang="en-US"/>
        </a:p>
      </dgm:t>
    </dgm:pt>
    <dgm:pt modelId="{619D98D3-0163-40CF-95F5-CF25658A84BF}" type="sibTrans" cxnId="{541827D0-4443-4574-8165-62725E129C92}">
      <dgm:prSet/>
      <dgm:spPr/>
      <dgm:t>
        <a:bodyPr/>
        <a:lstStyle/>
        <a:p>
          <a:endParaRPr lang="en-US"/>
        </a:p>
      </dgm:t>
    </dgm:pt>
    <dgm:pt modelId="{3B42616E-AE21-4CC7-B79D-57DCDBEC8F63}" type="pres">
      <dgm:prSet presAssocID="{05DC4A14-79D4-4631-B4ED-D6DC3A3C7134}" presName="diagram" presStyleCnt="0">
        <dgm:presLayoutVars>
          <dgm:dir/>
          <dgm:resizeHandles val="exact"/>
        </dgm:presLayoutVars>
      </dgm:prSet>
      <dgm:spPr/>
    </dgm:pt>
    <dgm:pt modelId="{45A3A9C5-467A-4F63-8F47-3F23E475B166}" type="pres">
      <dgm:prSet presAssocID="{EC0B916D-2067-47DB-935D-0B4357749B24}" presName="node" presStyleLbl="node1" presStyleIdx="0" presStyleCnt="2">
        <dgm:presLayoutVars>
          <dgm:bulletEnabled val="1"/>
        </dgm:presLayoutVars>
      </dgm:prSet>
      <dgm:spPr/>
    </dgm:pt>
    <dgm:pt modelId="{D8D7DA97-2799-4D44-9BF5-EB015E937DB2}" type="pres">
      <dgm:prSet presAssocID="{3BCF16F2-C8EC-4CCC-8D62-6E21EEA3ACDA}" presName="sibTrans" presStyleCnt="0"/>
      <dgm:spPr/>
    </dgm:pt>
    <dgm:pt modelId="{3BC33EE4-09C1-43FB-A978-55260FB13136}" type="pres">
      <dgm:prSet presAssocID="{7130C2EE-3419-493B-B429-B80002F48228}" presName="node" presStyleLbl="node1" presStyleIdx="1" presStyleCnt="2">
        <dgm:presLayoutVars>
          <dgm:bulletEnabled val="1"/>
        </dgm:presLayoutVars>
      </dgm:prSet>
      <dgm:spPr/>
    </dgm:pt>
  </dgm:ptLst>
  <dgm:cxnLst>
    <dgm:cxn modelId="{5CAEA333-F0AF-44FC-944D-95420E87B3DB}" srcId="{05DC4A14-79D4-4631-B4ED-D6DC3A3C7134}" destId="{EC0B916D-2067-47DB-935D-0B4357749B24}" srcOrd="0" destOrd="0" parTransId="{F75F8C58-1C68-4F7C-B997-76E3B36C77BE}" sibTransId="{3BCF16F2-C8EC-4CCC-8D62-6E21EEA3ACDA}"/>
    <dgm:cxn modelId="{9524FB79-5924-4C11-B1E1-73AEC703E4B0}" type="presOf" srcId="{EC0B916D-2067-47DB-935D-0B4357749B24}" destId="{45A3A9C5-467A-4F63-8F47-3F23E475B166}" srcOrd="0" destOrd="0" presId="urn:microsoft.com/office/officeart/2005/8/layout/default"/>
    <dgm:cxn modelId="{013B3CAA-9358-48F7-BA53-1D11DDA16907}" type="presOf" srcId="{7130C2EE-3419-493B-B429-B80002F48228}" destId="{3BC33EE4-09C1-43FB-A978-55260FB13136}" srcOrd="0" destOrd="0" presId="urn:microsoft.com/office/officeart/2005/8/layout/default"/>
    <dgm:cxn modelId="{FE0366BF-8D85-4926-898F-3F6C7D2D69D1}" type="presOf" srcId="{05DC4A14-79D4-4631-B4ED-D6DC3A3C7134}" destId="{3B42616E-AE21-4CC7-B79D-57DCDBEC8F63}" srcOrd="0" destOrd="0" presId="urn:microsoft.com/office/officeart/2005/8/layout/default"/>
    <dgm:cxn modelId="{541827D0-4443-4574-8165-62725E129C92}" srcId="{05DC4A14-79D4-4631-B4ED-D6DC3A3C7134}" destId="{7130C2EE-3419-493B-B429-B80002F48228}" srcOrd="1" destOrd="0" parTransId="{8F077D52-2A31-4F28-8988-137080A2E472}" sibTransId="{619D98D3-0163-40CF-95F5-CF25658A84BF}"/>
    <dgm:cxn modelId="{596F70E4-9F73-49F8-8B13-3BF532D72984}" type="presParOf" srcId="{3B42616E-AE21-4CC7-B79D-57DCDBEC8F63}" destId="{45A3A9C5-467A-4F63-8F47-3F23E475B166}" srcOrd="0" destOrd="0" presId="urn:microsoft.com/office/officeart/2005/8/layout/default"/>
    <dgm:cxn modelId="{705277F7-7A7C-4BD9-8B5F-722CEE56D10B}" type="presParOf" srcId="{3B42616E-AE21-4CC7-B79D-57DCDBEC8F63}" destId="{D8D7DA97-2799-4D44-9BF5-EB015E937DB2}" srcOrd="1" destOrd="0" presId="urn:microsoft.com/office/officeart/2005/8/layout/default"/>
    <dgm:cxn modelId="{B6339E8F-33BC-4800-B71F-869C1523E9DC}" type="presParOf" srcId="{3B42616E-AE21-4CC7-B79D-57DCDBEC8F63}" destId="{3BC33EE4-09C1-43FB-A978-55260FB13136}" srcOrd="2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18157F1-4BA2-4658-8AEF-33FD161BD97E}">
      <dsp:nvSpPr>
        <dsp:cNvPr id="0" name=""/>
        <dsp:cNvSpPr/>
      </dsp:nvSpPr>
      <dsp:spPr>
        <a:xfrm rot="10800000">
          <a:off x="1983253" y="3129"/>
          <a:ext cx="6992874" cy="887561"/>
        </a:xfrm>
        <a:prstGeom prst="homePlate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91390" tIns="129540" rIns="241808" bIns="129540" numCol="1" spcCol="1270" anchor="ctr" anchorCtr="0">
          <a:noAutofit/>
        </a:bodyPr>
        <a:lstStyle/>
        <a:p>
          <a:pPr marL="0" lvl="0" indent="0" algn="ctr" defTabSz="1511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lt-LT" sz="3400" kern="1200" dirty="0"/>
            <a:t>Minimali mėnesinė alga 642 Eur</a:t>
          </a:r>
        </a:p>
      </dsp:txBody>
      <dsp:txXfrm rot="10800000">
        <a:off x="2205143" y="3129"/>
        <a:ext cx="6770984" cy="887561"/>
      </dsp:txXfrm>
    </dsp:sp>
    <dsp:sp modelId="{00E40BA5-91AC-4591-9D84-24A84F64E404}">
      <dsp:nvSpPr>
        <dsp:cNvPr id="0" name=""/>
        <dsp:cNvSpPr/>
      </dsp:nvSpPr>
      <dsp:spPr>
        <a:xfrm>
          <a:off x="1075650" y="0"/>
          <a:ext cx="887561" cy="887561"/>
        </a:xfrm>
        <a:prstGeom prst="ellipse">
          <a:avLst/>
        </a:prstGeom>
        <a:blipFill>
          <a:blip xmlns:r="http://schemas.openxmlformats.org/officeDocument/2006/relationships" r:embed="rId1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0394249-AACC-4DAF-81DF-CDDB1842D891}">
      <dsp:nvSpPr>
        <dsp:cNvPr id="0" name=""/>
        <dsp:cNvSpPr/>
      </dsp:nvSpPr>
      <dsp:spPr>
        <a:xfrm rot="10800000">
          <a:off x="1983253" y="1155635"/>
          <a:ext cx="6992874" cy="887561"/>
        </a:xfrm>
        <a:prstGeom prst="homePlate">
          <a:avLst/>
        </a:prstGeom>
        <a:solidFill>
          <a:schemeClr val="accent5">
            <a:hueOff val="-2252848"/>
            <a:satOff val="-5806"/>
            <a:lumOff val="-3922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91390" tIns="129540" rIns="241808" bIns="129540" numCol="1" spcCol="1270" anchor="ctr" anchorCtr="0">
          <a:noAutofit/>
        </a:bodyPr>
        <a:lstStyle/>
        <a:p>
          <a:pPr marL="0" lvl="0" indent="0" algn="ctr" defTabSz="1511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lt-LT" sz="3400" kern="1200" dirty="0"/>
            <a:t>Vidutinė senatvės pensija 414 Eur</a:t>
          </a:r>
        </a:p>
      </dsp:txBody>
      <dsp:txXfrm rot="10800000">
        <a:off x="2205143" y="1155635"/>
        <a:ext cx="6770984" cy="887561"/>
      </dsp:txXfrm>
    </dsp:sp>
    <dsp:sp modelId="{3EAEC00A-0D4D-4FE1-BF48-1C288C110F40}">
      <dsp:nvSpPr>
        <dsp:cNvPr id="0" name=""/>
        <dsp:cNvSpPr/>
      </dsp:nvSpPr>
      <dsp:spPr>
        <a:xfrm>
          <a:off x="1075650" y="1159593"/>
          <a:ext cx="887561" cy="887561"/>
        </a:xfrm>
        <a:prstGeom prst="ellipse">
          <a:avLst/>
        </a:prstGeom>
        <a:blipFill>
          <a:blip xmlns:r="http://schemas.openxmlformats.org/officeDocument/2006/relationships" r:embed="rId3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9C662F7-F959-4A96-9D95-7D452A858C47}">
      <dsp:nvSpPr>
        <dsp:cNvPr id="0" name=""/>
        <dsp:cNvSpPr/>
      </dsp:nvSpPr>
      <dsp:spPr>
        <a:xfrm rot="10800000">
          <a:off x="1983253" y="2308140"/>
          <a:ext cx="6992874" cy="887561"/>
        </a:xfrm>
        <a:prstGeom prst="homePlate">
          <a:avLst/>
        </a:prstGeom>
        <a:solidFill>
          <a:schemeClr val="accent5">
            <a:hueOff val="-4505695"/>
            <a:satOff val="-11613"/>
            <a:lumOff val="-7843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91390" tIns="129540" rIns="241808" bIns="129540" numCol="1" spcCol="1270" anchor="ctr" anchorCtr="0">
          <a:noAutofit/>
        </a:bodyPr>
        <a:lstStyle/>
        <a:p>
          <a:pPr marL="0" lvl="0" indent="0" algn="ctr" defTabSz="1511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lt-LT" sz="3400" kern="1200" dirty="0"/>
            <a:t>Vaiko pinigai 70 Eur</a:t>
          </a:r>
        </a:p>
      </dsp:txBody>
      <dsp:txXfrm rot="10800000">
        <a:off x="2205143" y="2308140"/>
        <a:ext cx="6770984" cy="887561"/>
      </dsp:txXfrm>
    </dsp:sp>
    <dsp:sp modelId="{77DFC69F-A853-41A0-8642-5520F3935C75}">
      <dsp:nvSpPr>
        <dsp:cNvPr id="0" name=""/>
        <dsp:cNvSpPr/>
      </dsp:nvSpPr>
      <dsp:spPr>
        <a:xfrm>
          <a:off x="1115395" y="2308140"/>
          <a:ext cx="887561" cy="887561"/>
        </a:xfrm>
        <a:prstGeom prst="ellipse">
          <a:avLst/>
        </a:prstGeom>
        <a:blipFill>
          <a:blip xmlns:r="http://schemas.openxmlformats.org/officeDocument/2006/relationships" r:embed="rId5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7347F65-DA7A-49FA-91BE-F6A44FD3E051}">
      <dsp:nvSpPr>
        <dsp:cNvPr id="0" name=""/>
        <dsp:cNvSpPr/>
      </dsp:nvSpPr>
      <dsp:spPr>
        <a:xfrm rot="10800000">
          <a:off x="1983253" y="3460646"/>
          <a:ext cx="6992874" cy="887561"/>
        </a:xfrm>
        <a:prstGeom prst="homePlate">
          <a:avLst/>
        </a:prstGeom>
        <a:solidFill>
          <a:schemeClr val="accent5">
            <a:hueOff val="-6758543"/>
            <a:satOff val="-17419"/>
            <a:lumOff val="-11765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91390" tIns="129540" rIns="241808" bIns="129540" numCol="1" spcCol="1270" anchor="ctr" anchorCtr="0">
          <a:noAutofit/>
        </a:bodyPr>
        <a:lstStyle/>
        <a:p>
          <a:pPr marL="0" lvl="0" indent="0" algn="ctr" defTabSz="1511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lt-LT" sz="3400" kern="1200" dirty="0"/>
            <a:t>Vidutinė socialinė pašalpa 87,6 Eur</a:t>
          </a:r>
        </a:p>
      </dsp:txBody>
      <dsp:txXfrm rot="10800000">
        <a:off x="2205143" y="3460646"/>
        <a:ext cx="6770984" cy="887561"/>
      </dsp:txXfrm>
    </dsp:sp>
    <dsp:sp modelId="{C0CDFAE8-E75D-4F0C-ABAD-3CF7897533F3}">
      <dsp:nvSpPr>
        <dsp:cNvPr id="0" name=""/>
        <dsp:cNvSpPr/>
      </dsp:nvSpPr>
      <dsp:spPr>
        <a:xfrm>
          <a:off x="1049139" y="3367878"/>
          <a:ext cx="887561" cy="887561"/>
        </a:xfrm>
        <a:prstGeom prst="ellipse">
          <a:avLst/>
        </a:prstGeom>
        <a:blipFill>
          <a:blip xmlns:r="http://schemas.openxmlformats.org/officeDocument/2006/relationships" r:embed="rId7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C975D9E-7C85-449D-BE98-346632F4945D}">
      <dsp:nvSpPr>
        <dsp:cNvPr id="0" name=""/>
        <dsp:cNvSpPr/>
      </dsp:nvSpPr>
      <dsp:spPr>
        <a:xfrm>
          <a:off x="0" y="71181"/>
          <a:ext cx="6900512" cy="2629209"/>
        </a:xfrm>
        <a:prstGeom prst="round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9070" tIns="179070" rIns="179070" bIns="179070" numCol="1" spcCol="1270" anchor="ctr" anchorCtr="0">
          <a:noAutofit/>
        </a:bodyPr>
        <a:lstStyle/>
        <a:p>
          <a:pPr marL="0" lvl="0" indent="0" algn="l" defTabSz="2089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4700" kern="1200"/>
            <a:t>Per 20</a:t>
          </a:r>
          <a:r>
            <a:rPr lang="lt-LT" sz="4700" kern="1200"/>
            <a:t>21</a:t>
          </a:r>
          <a:r>
            <a:rPr lang="en-US" sz="4700" kern="1200"/>
            <a:t> m. </a:t>
          </a:r>
          <a:r>
            <a:rPr lang="en-US" sz="4700" kern="1200" err="1"/>
            <a:t>įvyko</a:t>
          </a:r>
          <a:r>
            <a:rPr lang="en-US" sz="4700" kern="1200"/>
            <a:t> </a:t>
          </a:r>
          <a:r>
            <a:rPr lang="lt-LT" sz="4700" kern="1200"/>
            <a:t>15 </a:t>
          </a:r>
          <a:r>
            <a:rPr lang="en-US" sz="4700" kern="1200" err="1"/>
            <a:t>komiteto</a:t>
          </a:r>
          <a:r>
            <a:rPr lang="en-US" sz="4700" kern="1200"/>
            <a:t> </a:t>
          </a:r>
          <a:r>
            <a:rPr lang="en-US" sz="4700" kern="1200" err="1"/>
            <a:t>posėdžių</a:t>
          </a:r>
          <a:r>
            <a:rPr lang="en-US" sz="4700" kern="1200"/>
            <a:t>. </a:t>
          </a:r>
        </a:p>
      </dsp:txBody>
      <dsp:txXfrm>
        <a:off x="128347" y="199528"/>
        <a:ext cx="6643818" cy="2372515"/>
      </dsp:txXfrm>
    </dsp:sp>
    <dsp:sp modelId="{BC0CEF93-01EE-4A71-B4AC-A0D5125FDC16}">
      <dsp:nvSpPr>
        <dsp:cNvPr id="0" name=""/>
        <dsp:cNvSpPr/>
      </dsp:nvSpPr>
      <dsp:spPr>
        <a:xfrm>
          <a:off x="0" y="2835750"/>
          <a:ext cx="6900512" cy="2629209"/>
        </a:xfrm>
        <a:prstGeom prst="roundRect">
          <a:avLst/>
        </a:prstGeom>
        <a:solidFill>
          <a:schemeClr val="accent5">
            <a:hueOff val="-6758543"/>
            <a:satOff val="-17419"/>
            <a:lumOff val="-11765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9070" tIns="179070" rIns="179070" bIns="179070" numCol="1" spcCol="1270" anchor="ctr" anchorCtr="0">
          <a:noAutofit/>
        </a:bodyPr>
        <a:lstStyle/>
        <a:p>
          <a:pPr marL="0" lvl="0" indent="0" algn="l" defTabSz="2089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4700" kern="1200" err="1"/>
            <a:t>Apsvarstyti</a:t>
          </a:r>
          <a:r>
            <a:rPr lang="lt-LT" sz="4700" kern="1200"/>
            <a:t> 22</a:t>
          </a:r>
          <a:r>
            <a:rPr lang="en-US" sz="4700" kern="1200"/>
            <a:t> </a:t>
          </a:r>
          <a:r>
            <a:rPr lang="en-US" sz="4700" kern="1200" err="1"/>
            <a:t>sprendimo</a:t>
          </a:r>
          <a:r>
            <a:rPr lang="en-US" sz="4700" kern="1200"/>
            <a:t> </a:t>
          </a:r>
          <a:r>
            <a:rPr lang="en-US" sz="4700" kern="1200" err="1"/>
            <a:t>projektai</a:t>
          </a:r>
          <a:r>
            <a:rPr lang="en-US" sz="4700" kern="1200"/>
            <a:t>, </a:t>
          </a:r>
          <a:r>
            <a:rPr lang="en-US" sz="4700" kern="1200" err="1"/>
            <a:t>išklausyt</a:t>
          </a:r>
          <a:r>
            <a:rPr lang="lt-LT" sz="4700" kern="1200" err="1"/>
            <a:t>os</a:t>
          </a:r>
          <a:r>
            <a:rPr lang="en-US" sz="4700" kern="1200"/>
            <a:t> </a:t>
          </a:r>
          <a:r>
            <a:rPr lang="lt-LT" sz="4700" kern="1200"/>
            <a:t>3  </a:t>
          </a:r>
          <a:r>
            <a:rPr lang="en-US" sz="4700" kern="1200" err="1"/>
            <a:t>informacij</a:t>
          </a:r>
          <a:r>
            <a:rPr lang="lt-LT" sz="4700" kern="1200" err="1"/>
            <a:t>os</a:t>
          </a:r>
          <a:r>
            <a:rPr lang="lt-LT" sz="4700" kern="1200"/>
            <a:t>.</a:t>
          </a:r>
          <a:r>
            <a:rPr lang="en-US" sz="4700" kern="1200"/>
            <a:t> </a:t>
          </a:r>
        </a:p>
      </dsp:txBody>
      <dsp:txXfrm>
        <a:off x="128347" y="2964097"/>
        <a:ext cx="6643818" cy="2372515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7426610-5704-47E1-9A79-C6E2BB1F9AB2}">
      <dsp:nvSpPr>
        <dsp:cNvPr id="0" name=""/>
        <dsp:cNvSpPr/>
      </dsp:nvSpPr>
      <dsp:spPr>
        <a:xfrm>
          <a:off x="0" y="78332"/>
          <a:ext cx="6367912" cy="2013862"/>
        </a:xfrm>
        <a:prstGeom prst="round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7160" tIns="137160" rIns="137160" bIns="137160" numCol="1" spcCol="1270" anchor="ctr" anchorCtr="0">
          <a:noAutofit/>
        </a:bodyPr>
        <a:lstStyle/>
        <a:p>
          <a:pPr marL="0" lvl="0" indent="0" algn="l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lt-LT" sz="3600" kern="1200"/>
            <a:t>Per 2021 m. įvyko 14 komiteto posėdžių.</a:t>
          </a:r>
          <a:endParaRPr lang="en-US" sz="3600" kern="1200"/>
        </a:p>
      </dsp:txBody>
      <dsp:txXfrm>
        <a:off x="98309" y="176641"/>
        <a:ext cx="6171294" cy="1817244"/>
      </dsp:txXfrm>
    </dsp:sp>
    <dsp:sp modelId="{5CD0EF96-6C03-4A4A-825D-E33099EB1B1C}">
      <dsp:nvSpPr>
        <dsp:cNvPr id="0" name=""/>
        <dsp:cNvSpPr/>
      </dsp:nvSpPr>
      <dsp:spPr>
        <a:xfrm>
          <a:off x="0" y="2195875"/>
          <a:ext cx="6367912" cy="2013862"/>
        </a:xfrm>
        <a:prstGeom prst="roundRect">
          <a:avLst/>
        </a:prstGeom>
        <a:solidFill>
          <a:schemeClr val="accent5">
            <a:hueOff val="-3379271"/>
            <a:satOff val="-8710"/>
            <a:lumOff val="-5883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7160" tIns="137160" rIns="137160" bIns="137160" numCol="1" spcCol="1270" anchor="ctr" anchorCtr="0">
          <a:noAutofit/>
        </a:bodyPr>
        <a:lstStyle/>
        <a:p>
          <a:pPr marL="0" lvl="0" indent="0" algn="l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lt-LT" sz="3600" kern="1200" dirty="0"/>
            <a:t>Apsvarstyti 230 sprendimo projektų, išklausytos 3 informacijos. </a:t>
          </a:r>
          <a:endParaRPr lang="en-US" sz="3600" kern="1200" dirty="0"/>
        </a:p>
      </dsp:txBody>
      <dsp:txXfrm>
        <a:off x="98309" y="2294184"/>
        <a:ext cx="6171294" cy="1817244"/>
      </dsp:txXfrm>
    </dsp:sp>
    <dsp:sp modelId="{BF776581-BE46-495A-99DC-BF3784974206}">
      <dsp:nvSpPr>
        <dsp:cNvPr id="0" name=""/>
        <dsp:cNvSpPr/>
      </dsp:nvSpPr>
      <dsp:spPr>
        <a:xfrm>
          <a:off x="0" y="4313417"/>
          <a:ext cx="6367912" cy="2013862"/>
        </a:xfrm>
        <a:prstGeom prst="roundRect">
          <a:avLst/>
        </a:prstGeom>
        <a:solidFill>
          <a:schemeClr val="accent5">
            <a:hueOff val="-6758543"/>
            <a:satOff val="-17419"/>
            <a:lumOff val="-11765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7160" tIns="137160" rIns="137160" bIns="137160" numCol="1" spcCol="1270" anchor="ctr" anchorCtr="0">
          <a:noAutofit/>
        </a:bodyPr>
        <a:lstStyle/>
        <a:p>
          <a:pPr marL="0" lvl="0" indent="0" algn="l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lt-LT" sz="3600" kern="1200"/>
            <a:t>Įvyko 1 išvažiuojamasis posėdis į Šilutės atvirą jaunimo centrą</a:t>
          </a:r>
          <a:endParaRPr lang="en-US" sz="3600" kern="1200"/>
        </a:p>
      </dsp:txBody>
      <dsp:txXfrm>
        <a:off x="98309" y="4411726"/>
        <a:ext cx="6171294" cy="1817244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5A3A9C5-467A-4F63-8F47-3F23E475B166}">
      <dsp:nvSpPr>
        <dsp:cNvPr id="0" name=""/>
        <dsp:cNvSpPr/>
      </dsp:nvSpPr>
      <dsp:spPr>
        <a:xfrm>
          <a:off x="1283" y="472576"/>
          <a:ext cx="5006206" cy="3003723"/>
        </a:xfrm>
        <a:prstGeom prst="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67640" tIns="167640" rIns="167640" bIns="167640" numCol="1" spcCol="1270" anchor="ctr" anchorCtr="0">
          <a:noAutofit/>
        </a:bodyPr>
        <a:lstStyle/>
        <a:p>
          <a:pPr marL="0" lvl="0" indent="0" algn="ctr" defTabSz="1955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4400" kern="1200"/>
            <a:t>Per 20</a:t>
          </a:r>
          <a:r>
            <a:rPr lang="lt-LT" sz="4400" kern="1200"/>
            <a:t>21</a:t>
          </a:r>
          <a:r>
            <a:rPr lang="en-US" sz="4400" kern="1200"/>
            <a:t> </a:t>
          </a:r>
          <a:r>
            <a:rPr lang="en-US" sz="4400" kern="1200" err="1"/>
            <a:t>metus</a:t>
          </a:r>
          <a:r>
            <a:rPr lang="en-US" sz="4400" kern="1200"/>
            <a:t> </a:t>
          </a:r>
          <a:r>
            <a:rPr lang="en-US" sz="4400" kern="1200" err="1"/>
            <a:t>įvyko</a:t>
          </a:r>
          <a:r>
            <a:rPr lang="en-US" sz="4400" kern="1200"/>
            <a:t> </a:t>
          </a:r>
          <a:r>
            <a:rPr lang="lt-LT" sz="4400" kern="1200"/>
            <a:t>12</a:t>
          </a:r>
          <a:r>
            <a:rPr lang="en-US" sz="4400" kern="1200"/>
            <a:t> </a:t>
          </a:r>
          <a:r>
            <a:rPr lang="en-US" sz="4400" kern="1200" err="1"/>
            <a:t>komiteto</a:t>
          </a:r>
          <a:r>
            <a:rPr lang="en-US" sz="4400" kern="1200"/>
            <a:t> </a:t>
          </a:r>
          <a:r>
            <a:rPr lang="en-US" sz="4400" kern="1200" err="1"/>
            <a:t>posėdžių</a:t>
          </a:r>
          <a:r>
            <a:rPr lang="en-US" sz="4400" kern="1200"/>
            <a:t>.</a:t>
          </a:r>
        </a:p>
      </dsp:txBody>
      <dsp:txXfrm>
        <a:off x="1283" y="472576"/>
        <a:ext cx="5006206" cy="3003723"/>
      </dsp:txXfrm>
    </dsp:sp>
    <dsp:sp modelId="{3BC33EE4-09C1-43FB-A978-55260FB13136}">
      <dsp:nvSpPr>
        <dsp:cNvPr id="0" name=""/>
        <dsp:cNvSpPr/>
      </dsp:nvSpPr>
      <dsp:spPr>
        <a:xfrm>
          <a:off x="5508110" y="472576"/>
          <a:ext cx="5006206" cy="3003723"/>
        </a:xfrm>
        <a:prstGeom prst="rect">
          <a:avLst/>
        </a:prstGeom>
        <a:solidFill>
          <a:schemeClr val="accent5">
            <a:hueOff val="-6758543"/>
            <a:satOff val="-17419"/>
            <a:lumOff val="-11765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67640" tIns="167640" rIns="167640" bIns="167640" numCol="1" spcCol="1270" anchor="ctr" anchorCtr="0">
          <a:noAutofit/>
        </a:bodyPr>
        <a:lstStyle/>
        <a:p>
          <a:pPr marL="0" lvl="0" indent="0" algn="ctr" defTabSz="1955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4400" kern="1200" err="1"/>
            <a:t>Apsvarstyti</a:t>
          </a:r>
          <a:r>
            <a:rPr lang="en-US" sz="4400" kern="1200"/>
            <a:t> </a:t>
          </a:r>
          <a:r>
            <a:rPr lang="lt-LT" sz="4400" kern="1200"/>
            <a:t>213</a:t>
          </a:r>
          <a:r>
            <a:rPr lang="en-US" sz="4400" kern="1200"/>
            <a:t> </a:t>
          </a:r>
          <a:r>
            <a:rPr lang="en-US" sz="4400" kern="1200" err="1"/>
            <a:t>sprendimo</a:t>
          </a:r>
          <a:r>
            <a:rPr lang="en-US" sz="4400" kern="1200"/>
            <a:t> </a:t>
          </a:r>
          <a:r>
            <a:rPr lang="en-US" sz="4400" kern="1200" err="1"/>
            <a:t>projekt</a:t>
          </a:r>
          <a:r>
            <a:rPr lang="lt-LT" sz="4400" kern="1200"/>
            <a:t>ų</a:t>
          </a:r>
          <a:r>
            <a:rPr lang="en-US" sz="4400" kern="1200"/>
            <a:t>, </a:t>
          </a:r>
          <a:r>
            <a:rPr lang="en-US" sz="4400" kern="1200" err="1"/>
            <a:t>išklausyt</a:t>
          </a:r>
          <a:r>
            <a:rPr lang="lt-LT" sz="4400" kern="1200" err="1"/>
            <a:t>os</a:t>
          </a:r>
          <a:r>
            <a:rPr lang="lt-LT" sz="4400" kern="1200"/>
            <a:t> 2</a:t>
          </a:r>
          <a:r>
            <a:rPr lang="en-US" sz="4400" kern="1200"/>
            <a:t> </a:t>
          </a:r>
          <a:r>
            <a:rPr lang="en-US" sz="4400" kern="1200" err="1"/>
            <a:t>informacij</a:t>
          </a:r>
          <a:r>
            <a:rPr lang="lt-LT" sz="4400" kern="1200" err="1"/>
            <a:t>os</a:t>
          </a:r>
          <a:r>
            <a:rPr lang="en-US" sz="4400" kern="1200"/>
            <a:t>.</a:t>
          </a:r>
        </a:p>
      </dsp:txBody>
      <dsp:txXfrm>
        <a:off x="5508110" y="472576"/>
        <a:ext cx="5006206" cy="3003723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3#1">
  <dgm:title val=""/>
  <dgm:desc val=""/>
  <dgm:catLst>
    <dgm:cat type="list" pri="14000"/>
    <dgm:cat type="convert" pri="3000"/>
    <dgm:cat type="picture" pri="27000"/>
    <dgm:cat type="pictureconvert" pri="27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dir/>
      <dgm:resizeHandles val="exact"/>
    </dgm:varLst>
    <dgm:alg type="lin">
      <dgm:param type="linDir" val="fromT"/>
      <dgm:param type="vertAlign" val="mid"/>
      <dgm:param type="horzAlign" val="ctr"/>
    </dgm:alg>
    <dgm:shape xmlns:r="http://schemas.openxmlformats.org/officeDocument/2006/relationships" r:blip="">
      <dgm:adjLst/>
    </dgm:shape>
    <dgm:presOf/>
    <dgm:constrLst>
      <dgm:constr type="w" for="ch" forName="composite" refType="w"/>
      <dgm:constr type="h" for="ch" forName="composite" refType="h"/>
      <dgm:constr type="h" for="ch" forName="spacing" refType="h" refFor="ch" refForName="composite" fact="0.25"/>
      <dgm:constr type="h" for="ch" forName="spacing" refType="w" op="lte" fact="0.1"/>
      <dgm:constr type="primFontSz" for="des" ptType="node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l" for="ch" forName="imgShp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l" for="ch" forName="txShp" refType="w" refFor="ch" refForName="imgShp" fact="0.5"/>
              <dgm:constr type="lMarg" for="ch" forName="txShp" refType="w" refFor="ch" refForName="imgShp" fact="1.25"/>
            </dgm:constrLst>
          </dgm:if>
          <dgm:else name="Name3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r" for="ch" forName="imgShp" refType="w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r" for="ch" forName="txShp" refType="ctrX" refFor="ch" refForName="imgShp"/>
              <dgm:constr type="rMarg" for="ch" forName="txShp" refType="w" refFor="ch" refForName="imgShp" fact="1.25"/>
            </dgm:constrLst>
          </dgm:else>
        </dgm:choose>
        <dgm:ruleLst/>
        <dgm:layoutNode name="imgShp" styleLbl="fgImgPlace1">
          <dgm:alg type="sp"/>
          <dgm:shape xmlns:r="http://schemas.openxmlformats.org/officeDocument/2006/relationships" type="ellipse" r:blip="" blipPhldr="1">
            <dgm:adjLst/>
          </dgm:shape>
          <dgm:presOf/>
          <dgm:constrLst/>
          <dgm:ruleLst/>
        </dgm:layoutNode>
        <dgm:layoutNode name="txShp">
          <dgm:varLst>
            <dgm:bulletEnabled val="1"/>
          </dgm:varLst>
          <dgm:alg type="tx"/>
          <dgm:choose name="Name4">
            <dgm:if name="Name5" func="var" arg="dir" op="equ" val="norm">
              <dgm:shape xmlns:r="http://schemas.openxmlformats.org/officeDocument/2006/relationships" rot="180" type="homePlate" r:blip="" zOrderOff="-1">
                <dgm:adjLst/>
              </dgm:shape>
            </dgm:if>
            <dgm:else name="Name6">
              <dgm:shape xmlns:r="http://schemas.openxmlformats.org/officeDocument/2006/relationships" type="homePlate" r:blip="" zOrderOff="-1">
                <dgm:adjLst/>
              </dgm:shape>
            </dgm:else>
          </dgm:choose>
          <dgm:presOf axis="desOrSelf" ptType="node"/>
          <dgm:constrLst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forEach name="Name7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ntraštės vietos rezervavimo ženklas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lt-LT"/>
          </a:p>
        </p:txBody>
      </p:sp>
      <p:sp>
        <p:nvSpPr>
          <p:cNvPr id="3" name="Datos vietos rezervavimo ženklas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4BB7790-859E-43CA-9FF6-0E874875EE29}" type="datetimeFigureOut">
              <a:rPr lang="lt-LT" smtClean="0"/>
              <a:t>2022-02-18</a:t>
            </a:fld>
            <a:endParaRPr lang="lt-LT"/>
          </a:p>
        </p:txBody>
      </p:sp>
      <p:sp>
        <p:nvSpPr>
          <p:cNvPr id="4" name="Skaidrės vaizdo vietos rezervavimo ženklas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lt-LT"/>
          </a:p>
        </p:txBody>
      </p:sp>
      <p:sp>
        <p:nvSpPr>
          <p:cNvPr id="5" name="Pastabų vietos rezervavimo ženkla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lt-LT"/>
              <a:t>Spustelėkite, kad galėtumėte redaguoti šablono teksto stilius</a:t>
            </a:r>
          </a:p>
          <a:p>
            <a:pPr lvl="1"/>
            <a:r>
              <a:rPr lang="lt-LT"/>
              <a:t>Antras lygis</a:t>
            </a:r>
          </a:p>
          <a:p>
            <a:pPr lvl="2"/>
            <a:r>
              <a:rPr lang="lt-LT"/>
              <a:t>Trečias lygis</a:t>
            </a:r>
          </a:p>
          <a:p>
            <a:pPr lvl="3"/>
            <a:r>
              <a:rPr lang="lt-LT"/>
              <a:t>Ketvirtas lygis</a:t>
            </a:r>
          </a:p>
          <a:p>
            <a:pPr lvl="4"/>
            <a:r>
              <a:rPr lang="lt-LT"/>
              <a:t>Penktas lygis</a:t>
            </a:r>
          </a:p>
        </p:txBody>
      </p:sp>
      <p:sp>
        <p:nvSpPr>
          <p:cNvPr id="6" name="Poraštės vietos rezervavimo ženklas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lt-LT"/>
          </a:p>
        </p:txBody>
      </p:sp>
      <p:sp>
        <p:nvSpPr>
          <p:cNvPr id="7" name="Skaidrės numerio vietos rezervavimo ženklas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E649DBD-465A-4D7D-9087-BF065559207D}" type="slidenum">
              <a:rPr lang="lt-LT" smtClean="0"/>
              <a:t>‹#›</a:t>
            </a:fld>
            <a:endParaRPr lang="lt-LT"/>
          </a:p>
        </p:txBody>
      </p:sp>
    </p:spTree>
    <p:extLst>
      <p:ext uri="{BB962C8B-B14F-4D97-AF65-F5344CB8AC3E}">
        <p14:creationId xmlns:p14="http://schemas.microsoft.com/office/powerpoint/2010/main" val="281647095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kaidrės vaizdo vietos rezervavimo ženkla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astabų vietos rezervavimo ženkl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lt-LT" dirty="0"/>
          </a:p>
        </p:txBody>
      </p:sp>
      <p:sp>
        <p:nvSpPr>
          <p:cNvPr id="4" name="Skaidrės numerio vietos rezervavimo ženklas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36209E5-EC4B-4054-BAB5-85F9C25F7F09}" type="slidenum">
              <a:rPr lang="lt-LT" smtClean="0"/>
              <a:pPr/>
              <a:t>46</a:t>
            </a:fld>
            <a:endParaRPr lang="lt-LT"/>
          </a:p>
        </p:txBody>
      </p:sp>
    </p:spTree>
    <p:extLst>
      <p:ext uri="{BB962C8B-B14F-4D97-AF65-F5344CB8AC3E}">
        <p14:creationId xmlns:p14="http://schemas.microsoft.com/office/powerpoint/2010/main" val="49895267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Pavadinimo skaidr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avadinimas 1">
            <a:extLst>
              <a:ext uri="{FF2B5EF4-FFF2-40B4-BE49-F238E27FC236}">
                <a16:creationId xmlns:a16="http://schemas.microsoft.com/office/drawing/2014/main" id="{BF7E5EF2-9FD4-4BDF-BB7E-D18F73AE64A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lt-LT"/>
              <a:t>Spustelėję redaguokite stilių</a:t>
            </a:r>
          </a:p>
        </p:txBody>
      </p:sp>
      <p:sp>
        <p:nvSpPr>
          <p:cNvPr id="3" name="Antrinis pavadinimas 2">
            <a:extLst>
              <a:ext uri="{FF2B5EF4-FFF2-40B4-BE49-F238E27FC236}">
                <a16:creationId xmlns:a16="http://schemas.microsoft.com/office/drawing/2014/main" id="{D3E24EA6-E5E1-4818-9206-14BF2C4CD9C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lt-LT"/>
              <a:t>Spustelėkite norėdami redaguoti šablono paantraštės stilių</a:t>
            </a:r>
          </a:p>
        </p:txBody>
      </p:sp>
      <p:sp>
        <p:nvSpPr>
          <p:cNvPr id="4" name="Datos vietos rezervavimo ženklas 3">
            <a:extLst>
              <a:ext uri="{FF2B5EF4-FFF2-40B4-BE49-F238E27FC236}">
                <a16:creationId xmlns:a16="http://schemas.microsoft.com/office/drawing/2014/main" id="{8502BD21-C6C0-4516-B5DB-1761BABC34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245DBA-1EA0-47C1-9358-FCEB39003F2E}" type="datetimeFigureOut">
              <a:rPr lang="lt-LT" smtClean="0"/>
              <a:pPr/>
              <a:t>2022-02-18</a:t>
            </a:fld>
            <a:endParaRPr lang="lt-LT"/>
          </a:p>
        </p:txBody>
      </p:sp>
      <p:sp>
        <p:nvSpPr>
          <p:cNvPr id="5" name="Poraštės vietos rezervavimo ženklas 4">
            <a:extLst>
              <a:ext uri="{FF2B5EF4-FFF2-40B4-BE49-F238E27FC236}">
                <a16:creationId xmlns:a16="http://schemas.microsoft.com/office/drawing/2014/main" id="{90485CDD-B7AA-4446-9588-1E634252F5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t-LT"/>
          </a:p>
        </p:txBody>
      </p:sp>
      <p:sp>
        <p:nvSpPr>
          <p:cNvPr id="6" name="Skaidrės numerio vietos rezervavimo ženklas 5">
            <a:extLst>
              <a:ext uri="{FF2B5EF4-FFF2-40B4-BE49-F238E27FC236}">
                <a16:creationId xmlns:a16="http://schemas.microsoft.com/office/drawing/2014/main" id="{B66E98A1-5CB2-4414-BB3E-6357B72B54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048783-6095-4C70-985C-E704C4D0F3FF}" type="slidenum">
              <a:rPr lang="lt-LT" smtClean="0"/>
              <a:pPr/>
              <a:t>‹#›</a:t>
            </a:fld>
            <a:endParaRPr lang="lt-LT"/>
          </a:p>
        </p:txBody>
      </p:sp>
    </p:spTree>
    <p:extLst>
      <p:ext uri="{BB962C8B-B14F-4D97-AF65-F5344CB8AC3E}">
        <p14:creationId xmlns:p14="http://schemas.microsoft.com/office/powerpoint/2010/main" val="366607150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Pavadinimas ir vertikalus teksta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avadinimas 1">
            <a:extLst>
              <a:ext uri="{FF2B5EF4-FFF2-40B4-BE49-F238E27FC236}">
                <a16:creationId xmlns:a16="http://schemas.microsoft.com/office/drawing/2014/main" id="{01B20659-7F5A-49B6-8BE1-8228D084FA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lt-LT"/>
              <a:t>Spustelėję redaguokite stilių</a:t>
            </a:r>
          </a:p>
        </p:txBody>
      </p:sp>
      <p:sp>
        <p:nvSpPr>
          <p:cNvPr id="3" name="Vertikalaus teksto vietos rezervavimo ženklas 2">
            <a:extLst>
              <a:ext uri="{FF2B5EF4-FFF2-40B4-BE49-F238E27FC236}">
                <a16:creationId xmlns:a16="http://schemas.microsoft.com/office/drawing/2014/main" id="{476900A3-7156-475E-BD69-97A8215C1D9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lt-LT"/>
              <a:t>Spustelėkite, kad galėtumėte redaguoti šablono teksto stilius</a:t>
            </a:r>
          </a:p>
          <a:p>
            <a:pPr lvl="1"/>
            <a:r>
              <a:rPr lang="lt-LT"/>
              <a:t>Antras lygis</a:t>
            </a:r>
          </a:p>
          <a:p>
            <a:pPr lvl="2"/>
            <a:r>
              <a:rPr lang="lt-LT"/>
              <a:t>Trečias lygis</a:t>
            </a:r>
          </a:p>
          <a:p>
            <a:pPr lvl="3"/>
            <a:r>
              <a:rPr lang="lt-LT"/>
              <a:t>Ketvirtas lygis</a:t>
            </a:r>
          </a:p>
          <a:p>
            <a:pPr lvl="4"/>
            <a:r>
              <a:rPr lang="lt-LT"/>
              <a:t>Penktas lygis</a:t>
            </a:r>
          </a:p>
        </p:txBody>
      </p:sp>
      <p:sp>
        <p:nvSpPr>
          <p:cNvPr id="4" name="Datos vietos rezervavimo ženklas 3">
            <a:extLst>
              <a:ext uri="{FF2B5EF4-FFF2-40B4-BE49-F238E27FC236}">
                <a16:creationId xmlns:a16="http://schemas.microsoft.com/office/drawing/2014/main" id="{DEB0C4FC-BF27-4D57-875D-BFC6DF0D3B9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245DBA-1EA0-47C1-9358-FCEB39003F2E}" type="datetimeFigureOut">
              <a:rPr lang="lt-LT" smtClean="0"/>
              <a:pPr/>
              <a:t>2022-02-18</a:t>
            </a:fld>
            <a:endParaRPr lang="lt-LT"/>
          </a:p>
        </p:txBody>
      </p:sp>
      <p:sp>
        <p:nvSpPr>
          <p:cNvPr id="5" name="Poraštės vietos rezervavimo ženklas 4">
            <a:extLst>
              <a:ext uri="{FF2B5EF4-FFF2-40B4-BE49-F238E27FC236}">
                <a16:creationId xmlns:a16="http://schemas.microsoft.com/office/drawing/2014/main" id="{5087EFA8-AB20-4E2B-944A-05E748AE6A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t-LT"/>
          </a:p>
        </p:txBody>
      </p:sp>
      <p:sp>
        <p:nvSpPr>
          <p:cNvPr id="6" name="Skaidrės numerio vietos rezervavimo ženklas 5">
            <a:extLst>
              <a:ext uri="{FF2B5EF4-FFF2-40B4-BE49-F238E27FC236}">
                <a16:creationId xmlns:a16="http://schemas.microsoft.com/office/drawing/2014/main" id="{7CDCA883-0C5E-46C1-A619-2D91B63CA2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048783-6095-4C70-985C-E704C4D0F3FF}" type="slidenum">
              <a:rPr lang="lt-LT" smtClean="0"/>
              <a:pPr/>
              <a:t>‹#›</a:t>
            </a:fld>
            <a:endParaRPr lang="lt-LT"/>
          </a:p>
        </p:txBody>
      </p:sp>
    </p:spTree>
    <p:extLst>
      <p:ext uri="{BB962C8B-B14F-4D97-AF65-F5344CB8AC3E}">
        <p14:creationId xmlns:p14="http://schemas.microsoft.com/office/powerpoint/2010/main" val="316264302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us pavadinimas ir teksta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us pavadinimas 1">
            <a:extLst>
              <a:ext uri="{FF2B5EF4-FFF2-40B4-BE49-F238E27FC236}">
                <a16:creationId xmlns:a16="http://schemas.microsoft.com/office/drawing/2014/main" id="{95ECC7B0-234A-4856-88DC-874FB4CF5B9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lt-LT"/>
              <a:t>Spustelėję redaguokite stilių</a:t>
            </a:r>
          </a:p>
        </p:txBody>
      </p:sp>
      <p:sp>
        <p:nvSpPr>
          <p:cNvPr id="3" name="Vertikalaus teksto vietos rezervavimo ženklas 2">
            <a:extLst>
              <a:ext uri="{FF2B5EF4-FFF2-40B4-BE49-F238E27FC236}">
                <a16:creationId xmlns:a16="http://schemas.microsoft.com/office/drawing/2014/main" id="{92300A95-1C08-4080-A28D-EA3482A9B4A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lt-LT"/>
              <a:t>Spustelėkite, kad galėtumėte redaguoti šablono teksto stilius</a:t>
            </a:r>
          </a:p>
          <a:p>
            <a:pPr lvl="1"/>
            <a:r>
              <a:rPr lang="lt-LT"/>
              <a:t>Antras lygis</a:t>
            </a:r>
          </a:p>
          <a:p>
            <a:pPr lvl="2"/>
            <a:r>
              <a:rPr lang="lt-LT"/>
              <a:t>Trečias lygis</a:t>
            </a:r>
          </a:p>
          <a:p>
            <a:pPr lvl="3"/>
            <a:r>
              <a:rPr lang="lt-LT"/>
              <a:t>Ketvirtas lygis</a:t>
            </a:r>
          </a:p>
          <a:p>
            <a:pPr lvl="4"/>
            <a:r>
              <a:rPr lang="lt-LT"/>
              <a:t>Penktas lygis</a:t>
            </a:r>
          </a:p>
        </p:txBody>
      </p:sp>
      <p:sp>
        <p:nvSpPr>
          <p:cNvPr id="4" name="Datos vietos rezervavimo ženklas 3">
            <a:extLst>
              <a:ext uri="{FF2B5EF4-FFF2-40B4-BE49-F238E27FC236}">
                <a16:creationId xmlns:a16="http://schemas.microsoft.com/office/drawing/2014/main" id="{BB0C6BA5-554D-4932-8572-E3655DBFFB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245DBA-1EA0-47C1-9358-FCEB39003F2E}" type="datetimeFigureOut">
              <a:rPr lang="lt-LT" smtClean="0"/>
              <a:pPr/>
              <a:t>2022-02-18</a:t>
            </a:fld>
            <a:endParaRPr lang="lt-LT"/>
          </a:p>
        </p:txBody>
      </p:sp>
      <p:sp>
        <p:nvSpPr>
          <p:cNvPr id="5" name="Poraštės vietos rezervavimo ženklas 4">
            <a:extLst>
              <a:ext uri="{FF2B5EF4-FFF2-40B4-BE49-F238E27FC236}">
                <a16:creationId xmlns:a16="http://schemas.microsoft.com/office/drawing/2014/main" id="{C86D15F4-4674-4F0D-A051-8B16327654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t-LT"/>
          </a:p>
        </p:txBody>
      </p:sp>
      <p:sp>
        <p:nvSpPr>
          <p:cNvPr id="6" name="Skaidrės numerio vietos rezervavimo ženklas 5">
            <a:extLst>
              <a:ext uri="{FF2B5EF4-FFF2-40B4-BE49-F238E27FC236}">
                <a16:creationId xmlns:a16="http://schemas.microsoft.com/office/drawing/2014/main" id="{5D3526BA-B02B-4994-856F-C38425DCD0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048783-6095-4C70-985C-E704C4D0F3FF}" type="slidenum">
              <a:rPr lang="lt-LT" smtClean="0"/>
              <a:pPr/>
              <a:t>‹#›</a:t>
            </a:fld>
            <a:endParaRPr lang="lt-LT"/>
          </a:p>
        </p:txBody>
      </p:sp>
    </p:spTree>
    <p:extLst>
      <p:ext uri="{BB962C8B-B14F-4D97-AF65-F5344CB8AC3E}">
        <p14:creationId xmlns:p14="http://schemas.microsoft.com/office/powerpoint/2010/main" val="106210769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Pavadinimas ir turiny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avadinimas 1">
            <a:extLst>
              <a:ext uri="{FF2B5EF4-FFF2-40B4-BE49-F238E27FC236}">
                <a16:creationId xmlns:a16="http://schemas.microsoft.com/office/drawing/2014/main" id="{8BFFC75B-D25E-45CA-A881-3A948E7DBF9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lt-LT"/>
              <a:t>Spustelėję redaguokite stilių</a:t>
            </a:r>
          </a:p>
        </p:txBody>
      </p:sp>
      <p:sp>
        <p:nvSpPr>
          <p:cNvPr id="3" name="Turinio vietos rezervavimo ženklas 2">
            <a:extLst>
              <a:ext uri="{FF2B5EF4-FFF2-40B4-BE49-F238E27FC236}">
                <a16:creationId xmlns:a16="http://schemas.microsoft.com/office/drawing/2014/main" id="{0032A3D1-F93F-49BF-AFAE-5FF2E8DE473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lt-LT"/>
              <a:t>Spustelėkite, kad galėtumėte redaguoti šablono teksto stilius</a:t>
            </a:r>
          </a:p>
          <a:p>
            <a:pPr lvl="1"/>
            <a:r>
              <a:rPr lang="lt-LT"/>
              <a:t>Antras lygis</a:t>
            </a:r>
          </a:p>
          <a:p>
            <a:pPr lvl="2"/>
            <a:r>
              <a:rPr lang="lt-LT"/>
              <a:t>Trečias lygis</a:t>
            </a:r>
          </a:p>
          <a:p>
            <a:pPr lvl="3"/>
            <a:r>
              <a:rPr lang="lt-LT"/>
              <a:t>Ketvirtas lygis</a:t>
            </a:r>
          </a:p>
          <a:p>
            <a:pPr lvl="4"/>
            <a:r>
              <a:rPr lang="lt-LT"/>
              <a:t>Penktas lygis</a:t>
            </a:r>
          </a:p>
        </p:txBody>
      </p:sp>
      <p:sp>
        <p:nvSpPr>
          <p:cNvPr id="4" name="Datos vietos rezervavimo ženklas 3">
            <a:extLst>
              <a:ext uri="{FF2B5EF4-FFF2-40B4-BE49-F238E27FC236}">
                <a16:creationId xmlns:a16="http://schemas.microsoft.com/office/drawing/2014/main" id="{F5B7684B-C7F1-4B31-A496-C8B6EC84B8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245DBA-1EA0-47C1-9358-FCEB39003F2E}" type="datetimeFigureOut">
              <a:rPr lang="lt-LT" smtClean="0"/>
              <a:pPr/>
              <a:t>2022-02-18</a:t>
            </a:fld>
            <a:endParaRPr lang="lt-LT"/>
          </a:p>
        </p:txBody>
      </p:sp>
      <p:sp>
        <p:nvSpPr>
          <p:cNvPr id="5" name="Poraštės vietos rezervavimo ženklas 4">
            <a:extLst>
              <a:ext uri="{FF2B5EF4-FFF2-40B4-BE49-F238E27FC236}">
                <a16:creationId xmlns:a16="http://schemas.microsoft.com/office/drawing/2014/main" id="{FA1FBDE5-3AAB-441C-A1A5-128F59A547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t-LT"/>
          </a:p>
        </p:txBody>
      </p:sp>
      <p:sp>
        <p:nvSpPr>
          <p:cNvPr id="6" name="Skaidrės numerio vietos rezervavimo ženklas 5">
            <a:extLst>
              <a:ext uri="{FF2B5EF4-FFF2-40B4-BE49-F238E27FC236}">
                <a16:creationId xmlns:a16="http://schemas.microsoft.com/office/drawing/2014/main" id="{525D89B4-E201-4C0D-8103-3E2BEB0F45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048783-6095-4C70-985C-E704C4D0F3FF}" type="slidenum">
              <a:rPr lang="lt-LT" smtClean="0"/>
              <a:pPr/>
              <a:t>‹#›</a:t>
            </a:fld>
            <a:endParaRPr lang="lt-LT"/>
          </a:p>
        </p:txBody>
      </p:sp>
    </p:spTree>
    <p:extLst>
      <p:ext uri="{BB962C8B-B14F-4D97-AF65-F5344CB8AC3E}">
        <p14:creationId xmlns:p14="http://schemas.microsoft.com/office/powerpoint/2010/main" val="316004134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kcijos antrašt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avadinimas 1">
            <a:extLst>
              <a:ext uri="{FF2B5EF4-FFF2-40B4-BE49-F238E27FC236}">
                <a16:creationId xmlns:a16="http://schemas.microsoft.com/office/drawing/2014/main" id="{4A506273-2027-49EF-87B1-32B0AA96E5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lt-LT"/>
              <a:t>Spustelėję redaguokite stilių</a:t>
            </a:r>
          </a:p>
        </p:txBody>
      </p:sp>
      <p:sp>
        <p:nvSpPr>
          <p:cNvPr id="3" name="Teksto vietos rezervavimo ženklas 2">
            <a:extLst>
              <a:ext uri="{FF2B5EF4-FFF2-40B4-BE49-F238E27FC236}">
                <a16:creationId xmlns:a16="http://schemas.microsoft.com/office/drawing/2014/main" id="{0336CA9E-F9BE-464A-A03E-55CC318B5DF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lt-LT"/>
              <a:t>Spustelėkite, kad galėtumėte redaguoti šablono teksto stilius</a:t>
            </a:r>
          </a:p>
        </p:txBody>
      </p:sp>
      <p:sp>
        <p:nvSpPr>
          <p:cNvPr id="4" name="Datos vietos rezervavimo ženklas 3">
            <a:extLst>
              <a:ext uri="{FF2B5EF4-FFF2-40B4-BE49-F238E27FC236}">
                <a16:creationId xmlns:a16="http://schemas.microsoft.com/office/drawing/2014/main" id="{CA52FC20-0BCF-4ED2-81EC-E28CACDEA9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245DBA-1EA0-47C1-9358-FCEB39003F2E}" type="datetimeFigureOut">
              <a:rPr lang="lt-LT" smtClean="0"/>
              <a:pPr/>
              <a:t>2022-02-18</a:t>
            </a:fld>
            <a:endParaRPr lang="lt-LT"/>
          </a:p>
        </p:txBody>
      </p:sp>
      <p:sp>
        <p:nvSpPr>
          <p:cNvPr id="5" name="Poraštės vietos rezervavimo ženklas 4">
            <a:extLst>
              <a:ext uri="{FF2B5EF4-FFF2-40B4-BE49-F238E27FC236}">
                <a16:creationId xmlns:a16="http://schemas.microsoft.com/office/drawing/2014/main" id="{58089D1F-652B-4C8A-BF9F-5D34CBFF5E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t-LT"/>
          </a:p>
        </p:txBody>
      </p:sp>
      <p:sp>
        <p:nvSpPr>
          <p:cNvPr id="6" name="Skaidrės numerio vietos rezervavimo ženklas 5">
            <a:extLst>
              <a:ext uri="{FF2B5EF4-FFF2-40B4-BE49-F238E27FC236}">
                <a16:creationId xmlns:a16="http://schemas.microsoft.com/office/drawing/2014/main" id="{CB1E9723-4E7E-4494-8594-3AA7675749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048783-6095-4C70-985C-E704C4D0F3FF}" type="slidenum">
              <a:rPr lang="lt-LT" smtClean="0"/>
              <a:pPr/>
              <a:t>‹#›</a:t>
            </a:fld>
            <a:endParaRPr lang="lt-LT"/>
          </a:p>
        </p:txBody>
      </p:sp>
    </p:spTree>
    <p:extLst>
      <p:ext uri="{BB962C8B-B14F-4D97-AF65-F5344CB8AC3E}">
        <p14:creationId xmlns:p14="http://schemas.microsoft.com/office/powerpoint/2010/main" val="396809160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 turinia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avadinimas 1">
            <a:extLst>
              <a:ext uri="{FF2B5EF4-FFF2-40B4-BE49-F238E27FC236}">
                <a16:creationId xmlns:a16="http://schemas.microsoft.com/office/drawing/2014/main" id="{EE063299-96AF-436A-A873-47EB0A3FC0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lt-LT"/>
              <a:t>Spustelėję redaguokite stilių</a:t>
            </a:r>
          </a:p>
        </p:txBody>
      </p:sp>
      <p:sp>
        <p:nvSpPr>
          <p:cNvPr id="3" name="Turinio vietos rezervavimo ženklas 2">
            <a:extLst>
              <a:ext uri="{FF2B5EF4-FFF2-40B4-BE49-F238E27FC236}">
                <a16:creationId xmlns:a16="http://schemas.microsoft.com/office/drawing/2014/main" id="{BA35DEAF-3684-4C60-B596-07CFD67DF5E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lt-LT"/>
              <a:t>Spustelėkite, kad galėtumėte redaguoti šablono teksto stilius</a:t>
            </a:r>
          </a:p>
          <a:p>
            <a:pPr lvl="1"/>
            <a:r>
              <a:rPr lang="lt-LT"/>
              <a:t>Antras lygis</a:t>
            </a:r>
          </a:p>
          <a:p>
            <a:pPr lvl="2"/>
            <a:r>
              <a:rPr lang="lt-LT"/>
              <a:t>Trečias lygis</a:t>
            </a:r>
          </a:p>
          <a:p>
            <a:pPr lvl="3"/>
            <a:r>
              <a:rPr lang="lt-LT"/>
              <a:t>Ketvirtas lygis</a:t>
            </a:r>
          </a:p>
          <a:p>
            <a:pPr lvl="4"/>
            <a:r>
              <a:rPr lang="lt-LT"/>
              <a:t>Penktas lygis</a:t>
            </a:r>
          </a:p>
        </p:txBody>
      </p:sp>
      <p:sp>
        <p:nvSpPr>
          <p:cNvPr id="4" name="Turinio vietos rezervavimo ženklas 3">
            <a:extLst>
              <a:ext uri="{FF2B5EF4-FFF2-40B4-BE49-F238E27FC236}">
                <a16:creationId xmlns:a16="http://schemas.microsoft.com/office/drawing/2014/main" id="{B5A343C6-1506-4574-A258-D295E5A3FC9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lt-LT"/>
              <a:t>Spustelėkite, kad galėtumėte redaguoti šablono teksto stilius</a:t>
            </a:r>
          </a:p>
          <a:p>
            <a:pPr lvl="1"/>
            <a:r>
              <a:rPr lang="lt-LT"/>
              <a:t>Antras lygis</a:t>
            </a:r>
          </a:p>
          <a:p>
            <a:pPr lvl="2"/>
            <a:r>
              <a:rPr lang="lt-LT"/>
              <a:t>Trečias lygis</a:t>
            </a:r>
          </a:p>
          <a:p>
            <a:pPr lvl="3"/>
            <a:r>
              <a:rPr lang="lt-LT"/>
              <a:t>Ketvirtas lygis</a:t>
            </a:r>
          </a:p>
          <a:p>
            <a:pPr lvl="4"/>
            <a:r>
              <a:rPr lang="lt-LT"/>
              <a:t>Penktas lygis</a:t>
            </a:r>
          </a:p>
        </p:txBody>
      </p:sp>
      <p:sp>
        <p:nvSpPr>
          <p:cNvPr id="5" name="Datos vietos rezervavimo ženklas 4">
            <a:extLst>
              <a:ext uri="{FF2B5EF4-FFF2-40B4-BE49-F238E27FC236}">
                <a16:creationId xmlns:a16="http://schemas.microsoft.com/office/drawing/2014/main" id="{798379C0-D20D-4842-982D-47D6C68B8F9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245DBA-1EA0-47C1-9358-FCEB39003F2E}" type="datetimeFigureOut">
              <a:rPr lang="lt-LT" smtClean="0"/>
              <a:pPr/>
              <a:t>2022-02-18</a:t>
            </a:fld>
            <a:endParaRPr lang="lt-LT"/>
          </a:p>
        </p:txBody>
      </p:sp>
      <p:sp>
        <p:nvSpPr>
          <p:cNvPr id="6" name="Poraštės vietos rezervavimo ženklas 5">
            <a:extLst>
              <a:ext uri="{FF2B5EF4-FFF2-40B4-BE49-F238E27FC236}">
                <a16:creationId xmlns:a16="http://schemas.microsoft.com/office/drawing/2014/main" id="{DC6DBAC9-3B92-45DA-BF72-FC67C66FB2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t-LT"/>
          </a:p>
        </p:txBody>
      </p:sp>
      <p:sp>
        <p:nvSpPr>
          <p:cNvPr id="7" name="Skaidrės numerio vietos rezervavimo ženklas 6">
            <a:extLst>
              <a:ext uri="{FF2B5EF4-FFF2-40B4-BE49-F238E27FC236}">
                <a16:creationId xmlns:a16="http://schemas.microsoft.com/office/drawing/2014/main" id="{B206017F-3F45-4391-956B-E8402319B9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048783-6095-4C70-985C-E704C4D0F3FF}" type="slidenum">
              <a:rPr lang="lt-LT" smtClean="0"/>
              <a:pPr/>
              <a:t>‹#›</a:t>
            </a:fld>
            <a:endParaRPr lang="lt-LT"/>
          </a:p>
        </p:txBody>
      </p:sp>
    </p:spTree>
    <p:extLst>
      <p:ext uri="{BB962C8B-B14F-4D97-AF65-F5344CB8AC3E}">
        <p14:creationId xmlns:p14="http://schemas.microsoft.com/office/powerpoint/2010/main" val="49506348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Lyginima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avadinimas 1">
            <a:extLst>
              <a:ext uri="{FF2B5EF4-FFF2-40B4-BE49-F238E27FC236}">
                <a16:creationId xmlns:a16="http://schemas.microsoft.com/office/drawing/2014/main" id="{C16CA0A1-8AF3-48B1-805E-0943F74C5F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lt-LT"/>
              <a:t>Spustelėję redaguokite stilių</a:t>
            </a:r>
          </a:p>
        </p:txBody>
      </p:sp>
      <p:sp>
        <p:nvSpPr>
          <p:cNvPr id="3" name="Teksto vietos rezervavimo ženklas 2">
            <a:extLst>
              <a:ext uri="{FF2B5EF4-FFF2-40B4-BE49-F238E27FC236}">
                <a16:creationId xmlns:a16="http://schemas.microsoft.com/office/drawing/2014/main" id="{702EAF54-D91E-4FDE-8068-6FD87AF3379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lt-LT"/>
              <a:t>Spustelėkite, kad galėtumėte redaguoti šablono teksto stilius</a:t>
            </a:r>
          </a:p>
        </p:txBody>
      </p:sp>
      <p:sp>
        <p:nvSpPr>
          <p:cNvPr id="4" name="Turinio vietos rezervavimo ženklas 3">
            <a:extLst>
              <a:ext uri="{FF2B5EF4-FFF2-40B4-BE49-F238E27FC236}">
                <a16:creationId xmlns:a16="http://schemas.microsoft.com/office/drawing/2014/main" id="{FB2B8463-1FCB-483C-AC49-BD51670B905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lt-LT"/>
              <a:t>Spustelėkite, kad galėtumėte redaguoti šablono teksto stilius</a:t>
            </a:r>
          </a:p>
          <a:p>
            <a:pPr lvl="1"/>
            <a:r>
              <a:rPr lang="lt-LT"/>
              <a:t>Antras lygis</a:t>
            </a:r>
          </a:p>
          <a:p>
            <a:pPr lvl="2"/>
            <a:r>
              <a:rPr lang="lt-LT"/>
              <a:t>Trečias lygis</a:t>
            </a:r>
          </a:p>
          <a:p>
            <a:pPr lvl="3"/>
            <a:r>
              <a:rPr lang="lt-LT"/>
              <a:t>Ketvirtas lygis</a:t>
            </a:r>
          </a:p>
          <a:p>
            <a:pPr lvl="4"/>
            <a:r>
              <a:rPr lang="lt-LT"/>
              <a:t>Penktas lygis</a:t>
            </a:r>
          </a:p>
        </p:txBody>
      </p:sp>
      <p:sp>
        <p:nvSpPr>
          <p:cNvPr id="5" name="Teksto vietos rezervavimo ženklas 4">
            <a:extLst>
              <a:ext uri="{FF2B5EF4-FFF2-40B4-BE49-F238E27FC236}">
                <a16:creationId xmlns:a16="http://schemas.microsoft.com/office/drawing/2014/main" id="{C6496A17-B45F-4D4F-869A-39F30932B10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lt-LT"/>
              <a:t>Spustelėkite, kad galėtumėte redaguoti šablono teksto stilius</a:t>
            </a:r>
          </a:p>
        </p:txBody>
      </p:sp>
      <p:sp>
        <p:nvSpPr>
          <p:cNvPr id="6" name="Turinio vietos rezervavimo ženklas 5">
            <a:extLst>
              <a:ext uri="{FF2B5EF4-FFF2-40B4-BE49-F238E27FC236}">
                <a16:creationId xmlns:a16="http://schemas.microsoft.com/office/drawing/2014/main" id="{0C7BAA12-56FF-4A69-9AEB-F31D5041A2D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lt-LT"/>
              <a:t>Spustelėkite, kad galėtumėte redaguoti šablono teksto stilius</a:t>
            </a:r>
          </a:p>
          <a:p>
            <a:pPr lvl="1"/>
            <a:r>
              <a:rPr lang="lt-LT"/>
              <a:t>Antras lygis</a:t>
            </a:r>
          </a:p>
          <a:p>
            <a:pPr lvl="2"/>
            <a:r>
              <a:rPr lang="lt-LT"/>
              <a:t>Trečias lygis</a:t>
            </a:r>
          </a:p>
          <a:p>
            <a:pPr lvl="3"/>
            <a:r>
              <a:rPr lang="lt-LT"/>
              <a:t>Ketvirtas lygis</a:t>
            </a:r>
          </a:p>
          <a:p>
            <a:pPr lvl="4"/>
            <a:r>
              <a:rPr lang="lt-LT"/>
              <a:t>Penktas lygis</a:t>
            </a:r>
          </a:p>
        </p:txBody>
      </p:sp>
      <p:sp>
        <p:nvSpPr>
          <p:cNvPr id="7" name="Datos vietos rezervavimo ženklas 6">
            <a:extLst>
              <a:ext uri="{FF2B5EF4-FFF2-40B4-BE49-F238E27FC236}">
                <a16:creationId xmlns:a16="http://schemas.microsoft.com/office/drawing/2014/main" id="{1D0AF8D3-5811-4421-ABF5-99A7CEFCE7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245DBA-1EA0-47C1-9358-FCEB39003F2E}" type="datetimeFigureOut">
              <a:rPr lang="lt-LT" smtClean="0"/>
              <a:pPr/>
              <a:t>2022-02-18</a:t>
            </a:fld>
            <a:endParaRPr lang="lt-LT"/>
          </a:p>
        </p:txBody>
      </p:sp>
      <p:sp>
        <p:nvSpPr>
          <p:cNvPr id="8" name="Poraštės vietos rezervavimo ženklas 7">
            <a:extLst>
              <a:ext uri="{FF2B5EF4-FFF2-40B4-BE49-F238E27FC236}">
                <a16:creationId xmlns:a16="http://schemas.microsoft.com/office/drawing/2014/main" id="{9750FE58-76D7-49E8-8FB2-BEDEAAB068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t-LT"/>
          </a:p>
        </p:txBody>
      </p:sp>
      <p:sp>
        <p:nvSpPr>
          <p:cNvPr id="9" name="Skaidrės numerio vietos rezervavimo ženklas 8">
            <a:extLst>
              <a:ext uri="{FF2B5EF4-FFF2-40B4-BE49-F238E27FC236}">
                <a16:creationId xmlns:a16="http://schemas.microsoft.com/office/drawing/2014/main" id="{656C8075-8C0D-4FBE-9D33-A5ED294A2B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048783-6095-4C70-985C-E704C4D0F3FF}" type="slidenum">
              <a:rPr lang="lt-LT" smtClean="0"/>
              <a:pPr/>
              <a:t>‹#›</a:t>
            </a:fld>
            <a:endParaRPr lang="lt-LT"/>
          </a:p>
        </p:txBody>
      </p:sp>
    </p:spTree>
    <p:extLst>
      <p:ext uri="{BB962C8B-B14F-4D97-AF65-F5344CB8AC3E}">
        <p14:creationId xmlns:p14="http://schemas.microsoft.com/office/powerpoint/2010/main" val="6325112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k pavadinima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avadinimas 1">
            <a:extLst>
              <a:ext uri="{FF2B5EF4-FFF2-40B4-BE49-F238E27FC236}">
                <a16:creationId xmlns:a16="http://schemas.microsoft.com/office/drawing/2014/main" id="{999F0193-9178-4703-9228-2F2E0661D09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lt-LT"/>
              <a:t>Spustelėję redaguokite stilių</a:t>
            </a:r>
          </a:p>
        </p:txBody>
      </p:sp>
      <p:sp>
        <p:nvSpPr>
          <p:cNvPr id="3" name="Datos vietos rezervavimo ženklas 2">
            <a:extLst>
              <a:ext uri="{FF2B5EF4-FFF2-40B4-BE49-F238E27FC236}">
                <a16:creationId xmlns:a16="http://schemas.microsoft.com/office/drawing/2014/main" id="{5DCC4501-9957-4E23-BD50-7158019C5FE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245DBA-1EA0-47C1-9358-FCEB39003F2E}" type="datetimeFigureOut">
              <a:rPr lang="lt-LT" smtClean="0"/>
              <a:pPr/>
              <a:t>2022-02-18</a:t>
            </a:fld>
            <a:endParaRPr lang="lt-LT"/>
          </a:p>
        </p:txBody>
      </p:sp>
      <p:sp>
        <p:nvSpPr>
          <p:cNvPr id="4" name="Poraštės vietos rezervavimo ženklas 3">
            <a:extLst>
              <a:ext uri="{FF2B5EF4-FFF2-40B4-BE49-F238E27FC236}">
                <a16:creationId xmlns:a16="http://schemas.microsoft.com/office/drawing/2014/main" id="{938D3E69-549E-4E7A-9DB1-AC2A111236C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t-LT"/>
          </a:p>
        </p:txBody>
      </p:sp>
      <p:sp>
        <p:nvSpPr>
          <p:cNvPr id="5" name="Skaidrės numerio vietos rezervavimo ženklas 4">
            <a:extLst>
              <a:ext uri="{FF2B5EF4-FFF2-40B4-BE49-F238E27FC236}">
                <a16:creationId xmlns:a16="http://schemas.microsoft.com/office/drawing/2014/main" id="{99252BCB-2FAC-4A66-A521-5B67E9B7FB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048783-6095-4C70-985C-E704C4D0F3FF}" type="slidenum">
              <a:rPr lang="lt-LT" smtClean="0"/>
              <a:pPr/>
              <a:t>‹#›</a:t>
            </a:fld>
            <a:endParaRPr lang="lt-LT"/>
          </a:p>
        </p:txBody>
      </p:sp>
    </p:spTree>
    <p:extLst>
      <p:ext uri="{BB962C8B-B14F-4D97-AF65-F5344CB8AC3E}">
        <p14:creationId xmlns:p14="http://schemas.microsoft.com/office/powerpoint/2010/main" val="97774798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ušč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os vietos rezervavimo ženklas 1">
            <a:extLst>
              <a:ext uri="{FF2B5EF4-FFF2-40B4-BE49-F238E27FC236}">
                <a16:creationId xmlns:a16="http://schemas.microsoft.com/office/drawing/2014/main" id="{EB0C2EBA-5B22-4DA3-84C9-FBCB438833A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245DBA-1EA0-47C1-9358-FCEB39003F2E}" type="datetimeFigureOut">
              <a:rPr lang="lt-LT" smtClean="0"/>
              <a:pPr/>
              <a:t>2022-02-18</a:t>
            </a:fld>
            <a:endParaRPr lang="lt-LT"/>
          </a:p>
        </p:txBody>
      </p:sp>
      <p:sp>
        <p:nvSpPr>
          <p:cNvPr id="3" name="Poraštės vietos rezervavimo ženklas 2">
            <a:extLst>
              <a:ext uri="{FF2B5EF4-FFF2-40B4-BE49-F238E27FC236}">
                <a16:creationId xmlns:a16="http://schemas.microsoft.com/office/drawing/2014/main" id="{11F749DB-F9D3-4F41-9A97-C4B3219456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t-LT"/>
          </a:p>
        </p:txBody>
      </p:sp>
      <p:sp>
        <p:nvSpPr>
          <p:cNvPr id="4" name="Skaidrės numerio vietos rezervavimo ženklas 3">
            <a:extLst>
              <a:ext uri="{FF2B5EF4-FFF2-40B4-BE49-F238E27FC236}">
                <a16:creationId xmlns:a16="http://schemas.microsoft.com/office/drawing/2014/main" id="{111EE336-C660-489A-8862-6C420D4655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048783-6095-4C70-985C-E704C4D0F3FF}" type="slidenum">
              <a:rPr lang="lt-LT" smtClean="0"/>
              <a:pPr/>
              <a:t>‹#›</a:t>
            </a:fld>
            <a:endParaRPr lang="lt-LT"/>
          </a:p>
        </p:txBody>
      </p:sp>
    </p:spTree>
    <p:extLst>
      <p:ext uri="{BB962C8B-B14F-4D97-AF65-F5344CB8AC3E}">
        <p14:creationId xmlns:p14="http://schemas.microsoft.com/office/powerpoint/2010/main" val="44470104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Turinys ir antrašt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avadinimas 1">
            <a:extLst>
              <a:ext uri="{FF2B5EF4-FFF2-40B4-BE49-F238E27FC236}">
                <a16:creationId xmlns:a16="http://schemas.microsoft.com/office/drawing/2014/main" id="{5EDCFDB0-8F37-4AB0-8172-307C599F42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lt-LT"/>
              <a:t>Spustelėję redaguokite stilių</a:t>
            </a:r>
          </a:p>
        </p:txBody>
      </p:sp>
      <p:sp>
        <p:nvSpPr>
          <p:cNvPr id="3" name="Turinio vietos rezervavimo ženklas 2">
            <a:extLst>
              <a:ext uri="{FF2B5EF4-FFF2-40B4-BE49-F238E27FC236}">
                <a16:creationId xmlns:a16="http://schemas.microsoft.com/office/drawing/2014/main" id="{D264A729-7B2D-4B0E-A785-FD51785B0C5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lt-LT"/>
              <a:t>Spustelėkite, kad galėtumėte redaguoti šablono teksto stilius</a:t>
            </a:r>
          </a:p>
          <a:p>
            <a:pPr lvl="1"/>
            <a:r>
              <a:rPr lang="lt-LT"/>
              <a:t>Antras lygis</a:t>
            </a:r>
          </a:p>
          <a:p>
            <a:pPr lvl="2"/>
            <a:r>
              <a:rPr lang="lt-LT"/>
              <a:t>Trečias lygis</a:t>
            </a:r>
          </a:p>
          <a:p>
            <a:pPr lvl="3"/>
            <a:r>
              <a:rPr lang="lt-LT"/>
              <a:t>Ketvirtas lygis</a:t>
            </a:r>
          </a:p>
          <a:p>
            <a:pPr lvl="4"/>
            <a:r>
              <a:rPr lang="lt-LT"/>
              <a:t>Penktas lygis</a:t>
            </a:r>
          </a:p>
        </p:txBody>
      </p:sp>
      <p:sp>
        <p:nvSpPr>
          <p:cNvPr id="4" name="Teksto vietos rezervavimo ženklas 3">
            <a:extLst>
              <a:ext uri="{FF2B5EF4-FFF2-40B4-BE49-F238E27FC236}">
                <a16:creationId xmlns:a16="http://schemas.microsoft.com/office/drawing/2014/main" id="{05CE62C9-A304-471E-8EE1-F9B2E4CCA24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lt-LT"/>
              <a:t>Spustelėkite, kad galėtumėte redaguoti šablono teksto stilius</a:t>
            </a:r>
          </a:p>
        </p:txBody>
      </p:sp>
      <p:sp>
        <p:nvSpPr>
          <p:cNvPr id="5" name="Datos vietos rezervavimo ženklas 4">
            <a:extLst>
              <a:ext uri="{FF2B5EF4-FFF2-40B4-BE49-F238E27FC236}">
                <a16:creationId xmlns:a16="http://schemas.microsoft.com/office/drawing/2014/main" id="{E878B835-9B00-4BF5-9645-3FCF63F41C6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245DBA-1EA0-47C1-9358-FCEB39003F2E}" type="datetimeFigureOut">
              <a:rPr lang="lt-LT" smtClean="0"/>
              <a:pPr/>
              <a:t>2022-02-18</a:t>
            </a:fld>
            <a:endParaRPr lang="lt-LT"/>
          </a:p>
        </p:txBody>
      </p:sp>
      <p:sp>
        <p:nvSpPr>
          <p:cNvPr id="6" name="Poraštės vietos rezervavimo ženklas 5">
            <a:extLst>
              <a:ext uri="{FF2B5EF4-FFF2-40B4-BE49-F238E27FC236}">
                <a16:creationId xmlns:a16="http://schemas.microsoft.com/office/drawing/2014/main" id="{1814A291-A758-41AC-AB50-57FB3BC0B4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t-LT"/>
          </a:p>
        </p:txBody>
      </p:sp>
      <p:sp>
        <p:nvSpPr>
          <p:cNvPr id="7" name="Skaidrės numerio vietos rezervavimo ženklas 6">
            <a:extLst>
              <a:ext uri="{FF2B5EF4-FFF2-40B4-BE49-F238E27FC236}">
                <a16:creationId xmlns:a16="http://schemas.microsoft.com/office/drawing/2014/main" id="{121543F4-9A78-4B22-8C80-DBBC6ACC7A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048783-6095-4C70-985C-E704C4D0F3FF}" type="slidenum">
              <a:rPr lang="lt-LT" smtClean="0"/>
              <a:pPr/>
              <a:t>‹#›</a:t>
            </a:fld>
            <a:endParaRPr lang="lt-LT"/>
          </a:p>
        </p:txBody>
      </p:sp>
    </p:spTree>
    <p:extLst>
      <p:ext uri="{BB962C8B-B14F-4D97-AF65-F5344CB8AC3E}">
        <p14:creationId xmlns:p14="http://schemas.microsoft.com/office/powerpoint/2010/main" val="206208828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aveikslėlis ir antrašt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avadinimas 1">
            <a:extLst>
              <a:ext uri="{FF2B5EF4-FFF2-40B4-BE49-F238E27FC236}">
                <a16:creationId xmlns:a16="http://schemas.microsoft.com/office/drawing/2014/main" id="{B4A504EA-0BE5-4B27-ABB3-CEFD19D506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lt-LT"/>
              <a:t>Spustelėję redaguokite stilių</a:t>
            </a:r>
          </a:p>
        </p:txBody>
      </p:sp>
      <p:sp>
        <p:nvSpPr>
          <p:cNvPr id="3" name="Paveikslėlio vietos rezervavimo ženklas 2">
            <a:extLst>
              <a:ext uri="{FF2B5EF4-FFF2-40B4-BE49-F238E27FC236}">
                <a16:creationId xmlns:a16="http://schemas.microsoft.com/office/drawing/2014/main" id="{A682814E-5F01-41DD-8641-0A6557DF539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lt-LT"/>
          </a:p>
        </p:txBody>
      </p:sp>
      <p:sp>
        <p:nvSpPr>
          <p:cNvPr id="4" name="Teksto vietos rezervavimo ženklas 3">
            <a:extLst>
              <a:ext uri="{FF2B5EF4-FFF2-40B4-BE49-F238E27FC236}">
                <a16:creationId xmlns:a16="http://schemas.microsoft.com/office/drawing/2014/main" id="{0B147381-C08A-4C3D-96C3-175DFB6C10E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lt-LT"/>
              <a:t>Spustelėkite, kad galėtumėte redaguoti šablono teksto stilius</a:t>
            </a:r>
          </a:p>
        </p:txBody>
      </p:sp>
      <p:sp>
        <p:nvSpPr>
          <p:cNvPr id="5" name="Datos vietos rezervavimo ženklas 4">
            <a:extLst>
              <a:ext uri="{FF2B5EF4-FFF2-40B4-BE49-F238E27FC236}">
                <a16:creationId xmlns:a16="http://schemas.microsoft.com/office/drawing/2014/main" id="{8D2DEDCB-F435-4B3B-AB6D-EE0390BAB5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245DBA-1EA0-47C1-9358-FCEB39003F2E}" type="datetimeFigureOut">
              <a:rPr lang="lt-LT" smtClean="0"/>
              <a:pPr/>
              <a:t>2022-02-18</a:t>
            </a:fld>
            <a:endParaRPr lang="lt-LT"/>
          </a:p>
        </p:txBody>
      </p:sp>
      <p:sp>
        <p:nvSpPr>
          <p:cNvPr id="6" name="Poraštės vietos rezervavimo ženklas 5">
            <a:extLst>
              <a:ext uri="{FF2B5EF4-FFF2-40B4-BE49-F238E27FC236}">
                <a16:creationId xmlns:a16="http://schemas.microsoft.com/office/drawing/2014/main" id="{8B26EB45-38E2-4D64-A53A-09D3F348C3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t-LT"/>
          </a:p>
        </p:txBody>
      </p:sp>
      <p:sp>
        <p:nvSpPr>
          <p:cNvPr id="7" name="Skaidrės numerio vietos rezervavimo ženklas 6">
            <a:extLst>
              <a:ext uri="{FF2B5EF4-FFF2-40B4-BE49-F238E27FC236}">
                <a16:creationId xmlns:a16="http://schemas.microsoft.com/office/drawing/2014/main" id="{179DC225-2077-45A8-942B-E1B34C3FEE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048783-6095-4C70-985C-E704C4D0F3FF}" type="slidenum">
              <a:rPr lang="lt-LT" smtClean="0"/>
              <a:pPr/>
              <a:t>‹#›</a:t>
            </a:fld>
            <a:endParaRPr lang="lt-LT"/>
          </a:p>
        </p:txBody>
      </p:sp>
    </p:spTree>
    <p:extLst>
      <p:ext uri="{BB962C8B-B14F-4D97-AF65-F5344CB8AC3E}">
        <p14:creationId xmlns:p14="http://schemas.microsoft.com/office/powerpoint/2010/main" val="216617765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lumMod val="20000"/>
            <a:lumOff val="80000"/>
            <a:alpha val="44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avadinimo vietos rezervavimo ženklas 1">
            <a:extLst>
              <a:ext uri="{FF2B5EF4-FFF2-40B4-BE49-F238E27FC236}">
                <a16:creationId xmlns:a16="http://schemas.microsoft.com/office/drawing/2014/main" id="{D60AA126-42AF-4A43-ABC2-1273D7F509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lt-LT"/>
              <a:t>Spustelėję redaguokite stilių</a:t>
            </a:r>
          </a:p>
        </p:txBody>
      </p:sp>
      <p:sp>
        <p:nvSpPr>
          <p:cNvPr id="3" name="Teksto vietos rezervavimo ženklas 2">
            <a:extLst>
              <a:ext uri="{FF2B5EF4-FFF2-40B4-BE49-F238E27FC236}">
                <a16:creationId xmlns:a16="http://schemas.microsoft.com/office/drawing/2014/main" id="{2D24DA4D-2CAC-4AB0-9528-96F96F3A1D9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lt-LT"/>
              <a:t>Spustelėkite, kad galėtumėte redaguoti šablono teksto stilius</a:t>
            </a:r>
          </a:p>
          <a:p>
            <a:pPr lvl="1"/>
            <a:r>
              <a:rPr lang="lt-LT"/>
              <a:t>Antras lygis</a:t>
            </a:r>
          </a:p>
          <a:p>
            <a:pPr lvl="2"/>
            <a:r>
              <a:rPr lang="lt-LT"/>
              <a:t>Trečias lygis</a:t>
            </a:r>
          </a:p>
          <a:p>
            <a:pPr lvl="3"/>
            <a:r>
              <a:rPr lang="lt-LT"/>
              <a:t>Ketvirtas lygis</a:t>
            </a:r>
          </a:p>
          <a:p>
            <a:pPr lvl="4"/>
            <a:r>
              <a:rPr lang="lt-LT"/>
              <a:t>Penktas lygis</a:t>
            </a:r>
          </a:p>
        </p:txBody>
      </p:sp>
      <p:sp>
        <p:nvSpPr>
          <p:cNvPr id="4" name="Datos vietos rezervavimo ženklas 3">
            <a:extLst>
              <a:ext uri="{FF2B5EF4-FFF2-40B4-BE49-F238E27FC236}">
                <a16:creationId xmlns:a16="http://schemas.microsoft.com/office/drawing/2014/main" id="{665A8495-C58B-4CC4-A9A8-988A6EE2A98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7245DBA-1EA0-47C1-9358-FCEB39003F2E}" type="datetimeFigureOut">
              <a:rPr lang="lt-LT" smtClean="0"/>
              <a:pPr/>
              <a:t>2022-02-18</a:t>
            </a:fld>
            <a:endParaRPr lang="lt-LT"/>
          </a:p>
        </p:txBody>
      </p:sp>
      <p:sp>
        <p:nvSpPr>
          <p:cNvPr id="5" name="Poraštės vietos rezervavimo ženklas 4">
            <a:extLst>
              <a:ext uri="{FF2B5EF4-FFF2-40B4-BE49-F238E27FC236}">
                <a16:creationId xmlns:a16="http://schemas.microsoft.com/office/drawing/2014/main" id="{C8ACEB87-71F3-4388-9CF6-E7B41FDB461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lt-LT"/>
          </a:p>
        </p:txBody>
      </p:sp>
      <p:sp>
        <p:nvSpPr>
          <p:cNvPr id="6" name="Skaidrės numerio vietos rezervavimo ženklas 5">
            <a:extLst>
              <a:ext uri="{FF2B5EF4-FFF2-40B4-BE49-F238E27FC236}">
                <a16:creationId xmlns:a16="http://schemas.microsoft.com/office/drawing/2014/main" id="{D768289A-A180-40F7-9707-ED72059CFF2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5048783-6095-4C70-985C-E704C4D0F3FF}" type="slidenum">
              <a:rPr lang="lt-LT" smtClean="0"/>
              <a:pPr/>
              <a:t>‹#›</a:t>
            </a:fld>
            <a:endParaRPr lang="lt-LT"/>
          </a:p>
        </p:txBody>
      </p:sp>
    </p:spTree>
    <p:extLst>
      <p:ext uri="{BB962C8B-B14F-4D97-AF65-F5344CB8AC3E}">
        <p14:creationId xmlns:p14="http://schemas.microsoft.com/office/powerpoint/2010/main" val="140695725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lt-L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chart" Target="../charts/chart8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4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4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chart" Target="../charts/chart9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4.xml"/><Relationship Id="rId2" Type="http://schemas.openxmlformats.org/officeDocument/2006/relationships/diagramData" Target="../diagrams/data4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4.xml"/><Relationship Id="rId5" Type="http://schemas.openxmlformats.org/officeDocument/2006/relationships/diagramColors" Target="../diagrams/colors4.xml"/><Relationship Id="rId4" Type="http://schemas.openxmlformats.org/officeDocument/2006/relationships/diagramQuickStyle" Target="../diagrams/quickStyle4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4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4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4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4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0.xml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1.xml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2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chart" Target="../charts/chart3.xml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4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4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4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chart" Target="../charts/chart4.xml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4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4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4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4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4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4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4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4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4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chart" Target="../charts/chart5.xml"/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4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4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G"/><Relationship Id="rId1" Type="http://schemas.openxmlformats.org/officeDocument/2006/relationships/slideLayout" Target="../slideLayouts/slideLayout4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4.xml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4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4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4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4.xml"/></Relationships>
</file>

<file path=ppt/slides/_rels/slide7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chart" Target="../charts/chart6.xml"/><Relationship Id="rId1" Type="http://schemas.openxmlformats.org/officeDocument/2006/relationships/slideLayout" Target="../slideLayouts/slideLayout2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4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4.xml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4.xml"/></Relationships>
</file>

<file path=ppt/slides/_rels/slide8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8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4.xml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4.xml"/></Relationships>
</file>

<file path=ppt/slides/_rels/slide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4.xml"/></Relationships>
</file>

<file path=ppt/slides/_rels/slide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4.xml"/></Relationships>
</file>

<file path=ppt/slides/_rels/slide8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chart" Target="../charts/chart7.xml"/><Relationship Id="rId1" Type="http://schemas.openxmlformats.org/officeDocument/2006/relationships/slideLayout" Target="../slideLayouts/slideLayout2.xml"/></Relationships>
</file>

<file path=ppt/slides/_rels/slide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G"/><Relationship Id="rId1" Type="http://schemas.openxmlformats.org/officeDocument/2006/relationships/slideLayout" Target="../slideLayouts/slideLayout4.xml"/></Relationships>
</file>

<file path=ppt/slides/_rels/slide9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4.xml"/></Relationships>
</file>

<file path=ppt/slides/_rels/slide9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4.xml"/></Relationships>
</file>

<file path=ppt/slides/_rels/slide9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aveikslėlis 6" descr="Paveikslėlis, kuriame yra medis, dangus, laukas, žolė&#10;&#10;Automatiškai sugeneruotas aprašymas">
            <a:extLst>
              <a:ext uri="{FF2B5EF4-FFF2-40B4-BE49-F238E27FC236}">
                <a16:creationId xmlns:a16="http://schemas.microsoft.com/office/drawing/2014/main" id="{FD6BE025-8D35-4680-96F0-8D5442DD062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0" name="Rectangle 19">
            <a:extLst>
              <a:ext uri="{FF2B5EF4-FFF2-40B4-BE49-F238E27FC236}">
                <a16:creationId xmlns:a16="http://schemas.microsoft.com/office/drawing/2014/main" id="{37C89E4B-3C9F-44B9-8B86-D9E3D112D8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5320142"/>
            <a:ext cx="12192000" cy="736551"/>
          </a:xfrm>
          <a:prstGeom prst="rect">
            <a:avLst/>
          </a:prstGeom>
          <a:solidFill>
            <a:schemeClr val="bg1">
              <a:alpha val="9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Pavadinimas 5">
            <a:extLst>
              <a:ext uri="{FF2B5EF4-FFF2-40B4-BE49-F238E27FC236}">
                <a16:creationId xmlns:a16="http://schemas.microsoft.com/office/drawing/2014/main" id="{F802F58B-CDD9-4B98-9C99-FBD9722D303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23875" y="5317240"/>
            <a:ext cx="11210925" cy="744836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2500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ŠILUTĖS RAJONO SAVIVALDYBĖS</a:t>
            </a:r>
            <a:r>
              <a:rPr lang="lt-LT" sz="2500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2021 METŲ</a:t>
            </a:r>
            <a:r>
              <a:rPr lang="en-US" sz="2500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VEIKLOS ATASKAITA</a:t>
            </a:r>
          </a:p>
        </p:txBody>
      </p: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AA2EAA10-076F-46BD-8F0F-B9A2FB77A85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5241983"/>
            <a:ext cx="12192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D891E407-403B-4764-86C9-33A56D3BCAA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6134852"/>
            <a:ext cx="12192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886224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7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EF5B8CD-9948-AF44-90C0-D23A442464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70204" y="606564"/>
            <a:ext cx="10451592" cy="1325563"/>
          </a:xfrm>
        </p:spPr>
        <p:txBody>
          <a:bodyPr anchor="ctr">
            <a:normAutofit/>
          </a:bodyPr>
          <a:lstStyle/>
          <a:p>
            <a:r>
              <a:rPr lang="lt-LT" b="1" dirty="0">
                <a:cs typeface="Times New Roman" panose="02020603050405020304" pitchFamily="18" charset="0"/>
              </a:rPr>
              <a:t>TURISTŲ SKAIČIUS APGYVENDINIMO ĮSTAIGOSE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A5711A0E-A428-4ED1-96CB-33D69FD842E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00874" y="2043803"/>
            <a:ext cx="10190252" cy="80683"/>
          </a:xfrm>
          <a:prstGeom prst="rect">
            <a:avLst/>
          </a:prstGeom>
          <a:solidFill>
            <a:schemeClr val="tx1">
              <a:lumMod val="50000"/>
              <a:lumOff val="50000"/>
              <a:alpha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aphicFrame>
        <p:nvGraphicFramePr>
          <p:cNvPr id="6" name="Content Placeholder 5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843093076"/>
              </p:ext>
            </p:extLst>
          </p:nvPr>
        </p:nvGraphicFramePr>
        <p:xfrm>
          <a:off x="1000874" y="2385390"/>
          <a:ext cx="10190252" cy="361784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105989981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6" name="Rectangle 25">
            <a:extLst>
              <a:ext uri="{FF2B5EF4-FFF2-40B4-BE49-F238E27FC236}">
                <a16:creationId xmlns:a16="http://schemas.microsoft.com/office/drawing/2014/main" id="{100EDD19-6802-4EC3-95CE-CFFAB042CF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Pavadinimas 1">
            <a:extLst>
              <a:ext uri="{FF2B5EF4-FFF2-40B4-BE49-F238E27FC236}">
                <a16:creationId xmlns:a16="http://schemas.microsoft.com/office/drawing/2014/main" id="{71382E72-800A-48F4-BE8E-62DC98128E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>
            <a:normAutofit/>
          </a:bodyPr>
          <a:lstStyle/>
          <a:p>
            <a:r>
              <a:rPr lang="lt-LT" sz="4600" b="1"/>
              <a:t>MERO IR TARYBOS NARIŲ ATSTOVAVIMAS</a:t>
            </a:r>
          </a:p>
        </p:txBody>
      </p:sp>
      <p:sp>
        <p:nvSpPr>
          <p:cNvPr id="28" name="sketch line">
            <a:extLst>
              <a:ext uri="{FF2B5EF4-FFF2-40B4-BE49-F238E27FC236}">
                <a16:creationId xmlns:a16="http://schemas.microsoft.com/office/drawing/2014/main" id="{DB17E863-922E-4C26-BD64-E8FD41D2866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69036" y="1677373"/>
            <a:ext cx="10853928" cy="18288"/>
          </a:xfrm>
          <a:custGeom>
            <a:avLst/>
            <a:gdLst>
              <a:gd name="connsiteX0" fmla="*/ 0 w 10853928"/>
              <a:gd name="connsiteY0" fmla="*/ 0 h 18288"/>
              <a:gd name="connsiteX1" fmla="*/ 461292 w 10853928"/>
              <a:gd name="connsiteY1" fmla="*/ 0 h 18288"/>
              <a:gd name="connsiteX2" fmla="*/ 1139662 w 10853928"/>
              <a:gd name="connsiteY2" fmla="*/ 0 h 18288"/>
              <a:gd name="connsiteX3" fmla="*/ 1926572 w 10853928"/>
              <a:gd name="connsiteY3" fmla="*/ 0 h 18288"/>
              <a:gd name="connsiteX4" fmla="*/ 2279325 w 10853928"/>
              <a:gd name="connsiteY4" fmla="*/ 0 h 18288"/>
              <a:gd name="connsiteX5" fmla="*/ 2632078 w 10853928"/>
              <a:gd name="connsiteY5" fmla="*/ 0 h 18288"/>
              <a:gd name="connsiteX6" fmla="*/ 3527527 w 10853928"/>
              <a:gd name="connsiteY6" fmla="*/ 0 h 18288"/>
              <a:gd name="connsiteX7" fmla="*/ 4205897 w 10853928"/>
              <a:gd name="connsiteY7" fmla="*/ 0 h 18288"/>
              <a:gd name="connsiteX8" fmla="*/ 4558650 w 10853928"/>
              <a:gd name="connsiteY8" fmla="*/ 0 h 18288"/>
              <a:gd name="connsiteX9" fmla="*/ 5237020 w 10853928"/>
              <a:gd name="connsiteY9" fmla="*/ 0 h 18288"/>
              <a:gd name="connsiteX10" fmla="*/ 6132469 w 10853928"/>
              <a:gd name="connsiteY10" fmla="*/ 0 h 18288"/>
              <a:gd name="connsiteX11" fmla="*/ 6702301 w 10853928"/>
              <a:gd name="connsiteY11" fmla="*/ 0 h 18288"/>
              <a:gd name="connsiteX12" fmla="*/ 7272132 w 10853928"/>
              <a:gd name="connsiteY12" fmla="*/ 0 h 18288"/>
              <a:gd name="connsiteX13" fmla="*/ 7950502 w 10853928"/>
              <a:gd name="connsiteY13" fmla="*/ 0 h 18288"/>
              <a:gd name="connsiteX14" fmla="*/ 8737412 w 10853928"/>
              <a:gd name="connsiteY14" fmla="*/ 0 h 18288"/>
              <a:gd name="connsiteX15" fmla="*/ 9524322 w 10853928"/>
              <a:gd name="connsiteY15" fmla="*/ 0 h 18288"/>
              <a:gd name="connsiteX16" fmla="*/ 10853928 w 10853928"/>
              <a:gd name="connsiteY16" fmla="*/ 0 h 18288"/>
              <a:gd name="connsiteX17" fmla="*/ 10853928 w 10853928"/>
              <a:gd name="connsiteY17" fmla="*/ 18288 h 18288"/>
              <a:gd name="connsiteX18" fmla="*/ 10392636 w 10853928"/>
              <a:gd name="connsiteY18" fmla="*/ 18288 h 18288"/>
              <a:gd name="connsiteX19" fmla="*/ 9497187 w 10853928"/>
              <a:gd name="connsiteY19" fmla="*/ 18288 h 18288"/>
              <a:gd name="connsiteX20" fmla="*/ 8818817 w 10853928"/>
              <a:gd name="connsiteY20" fmla="*/ 18288 h 18288"/>
              <a:gd name="connsiteX21" fmla="*/ 8466064 w 10853928"/>
              <a:gd name="connsiteY21" fmla="*/ 18288 h 18288"/>
              <a:gd name="connsiteX22" fmla="*/ 7787693 w 10853928"/>
              <a:gd name="connsiteY22" fmla="*/ 18288 h 18288"/>
              <a:gd name="connsiteX23" fmla="*/ 7217862 w 10853928"/>
              <a:gd name="connsiteY23" fmla="*/ 18288 h 18288"/>
              <a:gd name="connsiteX24" fmla="*/ 6648031 w 10853928"/>
              <a:gd name="connsiteY24" fmla="*/ 18288 h 18288"/>
              <a:gd name="connsiteX25" fmla="*/ 6078200 w 10853928"/>
              <a:gd name="connsiteY25" fmla="*/ 18288 h 18288"/>
              <a:gd name="connsiteX26" fmla="*/ 5508368 w 10853928"/>
              <a:gd name="connsiteY26" fmla="*/ 18288 h 18288"/>
              <a:gd name="connsiteX27" fmla="*/ 4721459 w 10853928"/>
              <a:gd name="connsiteY27" fmla="*/ 18288 h 18288"/>
              <a:gd name="connsiteX28" fmla="*/ 4043088 w 10853928"/>
              <a:gd name="connsiteY28" fmla="*/ 18288 h 18288"/>
              <a:gd name="connsiteX29" fmla="*/ 3690336 w 10853928"/>
              <a:gd name="connsiteY29" fmla="*/ 18288 h 18288"/>
              <a:gd name="connsiteX30" fmla="*/ 3120504 w 10853928"/>
              <a:gd name="connsiteY30" fmla="*/ 18288 h 18288"/>
              <a:gd name="connsiteX31" fmla="*/ 2333595 w 10853928"/>
              <a:gd name="connsiteY31" fmla="*/ 18288 h 18288"/>
              <a:gd name="connsiteX32" fmla="*/ 1872303 w 10853928"/>
              <a:gd name="connsiteY32" fmla="*/ 18288 h 18288"/>
              <a:gd name="connsiteX33" fmla="*/ 976854 w 10853928"/>
              <a:gd name="connsiteY33" fmla="*/ 18288 h 18288"/>
              <a:gd name="connsiteX34" fmla="*/ 0 w 10853928"/>
              <a:gd name="connsiteY34" fmla="*/ 18288 h 18288"/>
              <a:gd name="connsiteX35" fmla="*/ 0 w 10853928"/>
              <a:gd name="connsiteY35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10853928" h="18288" fill="none" extrusionOk="0">
                <a:moveTo>
                  <a:pt x="0" y="0"/>
                </a:moveTo>
                <a:cubicBezTo>
                  <a:pt x="146993" y="-19076"/>
                  <a:pt x="347684" y="-4790"/>
                  <a:pt x="461292" y="0"/>
                </a:cubicBezTo>
                <a:cubicBezTo>
                  <a:pt x="574900" y="4790"/>
                  <a:pt x="808367" y="19821"/>
                  <a:pt x="1139662" y="0"/>
                </a:cubicBezTo>
                <a:cubicBezTo>
                  <a:pt x="1470957" y="-19821"/>
                  <a:pt x="1627405" y="5721"/>
                  <a:pt x="1926572" y="0"/>
                </a:cubicBezTo>
                <a:cubicBezTo>
                  <a:pt x="2225739" y="-5721"/>
                  <a:pt x="2137730" y="-3235"/>
                  <a:pt x="2279325" y="0"/>
                </a:cubicBezTo>
                <a:cubicBezTo>
                  <a:pt x="2420920" y="3235"/>
                  <a:pt x="2456518" y="9685"/>
                  <a:pt x="2632078" y="0"/>
                </a:cubicBezTo>
                <a:cubicBezTo>
                  <a:pt x="2807638" y="-9685"/>
                  <a:pt x="3211516" y="-43007"/>
                  <a:pt x="3527527" y="0"/>
                </a:cubicBezTo>
                <a:cubicBezTo>
                  <a:pt x="3843538" y="43007"/>
                  <a:pt x="4058833" y="22042"/>
                  <a:pt x="4205897" y="0"/>
                </a:cubicBezTo>
                <a:cubicBezTo>
                  <a:pt x="4352961" y="-22042"/>
                  <a:pt x="4474805" y="-11846"/>
                  <a:pt x="4558650" y="0"/>
                </a:cubicBezTo>
                <a:cubicBezTo>
                  <a:pt x="4642495" y="11846"/>
                  <a:pt x="5041928" y="-6069"/>
                  <a:pt x="5237020" y="0"/>
                </a:cubicBezTo>
                <a:cubicBezTo>
                  <a:pt x="5432112" y="6069"/>
                  <a:pt x="5943266" y="-17479"/>
                  <a:pt x="6132469" y="0"/>
                </a:cubicBezTo>
                <a:cubicBezTo>
                  <a:pt x="6321672" y="17479"/>
                  <a:pt x="6483872" y="26234"/>
                  <a:pt x="6702301" y="0"/>
                </a:cubicBezTo>
                <a:cubicBezTo>
                  <a:pt x="6920730" y="-26234"/>
                  <a:pt x="6991194" y="-15156"/>
                  <a:pt x="7272132" y="0"/>
                </a:cubicBezTo>
                <a:cubicBezTo>
                  <a:pt x="7553070" y="15156"/>
                  <a:pt x="7684444" y="-32961"/>
                  <a:pt x="7950502" y="0"/>
                </a:cubicBezTo>
                <a:cubicBezTo>
                  <a:pt x="8216560" y="32961"/>
                  <a:pt x="8493290" y="-10491"/>
                  <a:pt x="8737412" y="0"/>
                </a:cubicBezTo>
                <a:cubicBezTo>
                  <a:pt x="8981534" y="10491"/>
                  <a:pt x="9191586" y="-13899"/>
                  <a:pt x="9524322" y="0"/>
                </a:cubicBezTo>
                <a:cubicBezTo>
                  <a:pt x="9857058" y="13899"/>
                  <a:pt x="10297509" y="7485"/>
                  <a:pt x="10853928" y="0"/>
                </a:cubicBezTo>
                <a:cubicBezTo>
                  <a:pt x="10854574" y="4451"/>
                  <a:pt x="10854418" y="9226"/>
                  <a:pt x="10853928" y="18288"/>
                </a:cubicBezTo>
                <a:cubicBezTo>
                  <a:pt x="10691638" y="28522"/>
                  <a:pt x="10574319" y="29578"/>
                  <a:pt x="10392636" y="18288"/>
                </a:cubicBezTo>
                <a:cubicBezTo>
                  <a:pt x="10210953" y="6998"/>
                  <a:pt x="9836277" y="-16742"/>
                  <a:pt x="9497187" y="18288"/>
                </a:cubicBezTo>
                <a:cubicBezTo>
                  <a:pt x="9158097" y="53318"/>
                  <a:pt x="9119479" y="30714"/>
                  <a:pt x="8818817" y="18288"/>
                </a:cubicBezTo>
                <a:cubicBezTo>
                  <a:pt x="8518155" y="5863"/>
                  <a:pt x="8640037" y="6483"/>
                  <a:pt x="8466064" y="18288"/>
                </a:cubicBezTo>
                <a:cubicBezTo>
                  <a:pt x="8292091" y="30093"/>
                  <a:pt x="7997656" y="18914"/>
                  <a:pt x="7787693" y="18288"/>
                </a:cubicBezTo>
                <a:cubicBezTo>
                  <a:pt x="7577730" y="17662"/>
                  <a:pt x="7412468" y="21416"/>
                  <a:pt x="7217862" y="18288"/>
                </a:cubicBezTo>
                <a:cubicBezTo>
                  <a:pt x="7023256" y="15160"/>
                  <a:pt x="6898018" y="14824"/>
                  <a:pt x="6648031" y="18288"/>
                </a:cubicBezTo>
                <a:cubicBezTo>
                  <a:pt x="6398044" y="21752"/>
                  <a:pt x="6254402" y="38625"/>
                  <a:pt x="6078200" y="18288"/>
                </a:cubicBezTo>
                <a:cubicBezTo>
                  <a:pt x="5901998" y="-2049"/>
                  <a:pt x="5622886" y="3213"/>
                  <a:pt x="5508368" y="18288"/>
                </a:cubicBezTo>
                <a:cubicBezTo>
                  <a:pt x="5393850" y="33363"/>
                  <a:pt x="5036260" y="26830"/>
                  <a:pt x="4721459" y="18288"/>
                </a:cubicBezTo>
                <a:cubicBezTo>
                  <a:pt x="4406658" y="9746"/>
                  <a:pt x="4239221" y="41551"/>
                  <a:pt x="4043088" y="18288"/>
                </a:cubicBezTo>
                <a:cubicBezTo>
                  <a:pt x="3846955" y="-4975"/>
                  <a:pt x="3818802" y="34658"/>
                  <a:pt x="3690336" y="18288"/>
                </a:cubicBezTo>
                <a:cubicBezTo>
                  <a:pt x="3561870" y="1918"/>
                  <a:pt x="3265491" y="42194"/>
                  <a:pt x="3120504" y="18288"/>
                </a:cubicBezTo>
                <a:cubicBezTo>
                  <a:pt x="2975517" y="-5618"/>
                  <a:pt x="2720254" y="36673"/>
                  <a:pt x="2333595" y="18288"/>
                </a:cubicBezTo>
                <a:cubicBezTo>
                  <a:pt x="1946936" y="-97"/>
                  <a:pt x="2097241" y="5776"/>
                  <a:pt x="1872303" y="18288"/>
                </a:cubicBezTo>
                <a:cubicBezTo>
                  <a:pt x="1647365" y="30800"/>
                  <a:pt x="1282708" y="45380"/>
                  <a:pt x="976854" y="18288"/>
                </a:cubicBezTo>
                <a:cubicBezTo>
                  <a:pt x="671000" y="-8804"/>
                  <a:pt x="408401" y="-12775"/>
                  <a:pt x="0" y="18288"/>
                </a:cubicBezTo>
                <a:cubicBezTo>
                  <a:pt x="-213" y="9468"/>
                  <a:pt x="187" y="4459"/>
                  <a:pt x="0" y="0"/>
                </a:cubicBezTo>
                <a:close/>
              </a:path>
              <a:path w="10853928" h="18288" stroke="0" extrusionOk="0">
                <a:moveTo>
                  <a:pt x="0" y="0"/>
                </a:moveTo>
                <a:cubicBezTo>
                  <a:pt x="267322" y="15284"/>
                  <a:pt x="415388" y="-21048"/>
                  <a:pt x="569831" y="0"/>
                </a:cubicBezTo>
                <a:cubicBezTo>
                  <a:pt x="724274" y="21048"/>
                  <a:pt x="769333" y="-2353"/>
                  <a:pt x="922584" y="0"/>
                </a:cubicBezTo>
                <a:cubicBezTo>
                  <a:pt x="1075835" y="2353"/>
                  <a:pt x="1399490" y="-145"/>
                  <a:pt x="1818033" y="0"/>
                </a:cubicBezTo>
                <a:cubicBezTo>
                  <a:pt x="2236576" y="145"/>
                  <a:pt x="2145330" y="5482"/>
                  <a:pt x="2387864" y="0"/>
                </a:cubicBezTo>
                <a:cubicBezTo>
                  <a:pt x="2630398" y="-5482"/>
                  <a:pt x="2793207" y="18487"/>
                  <a:pt x="2957695" y="0"/>
                </a:cubicBezTo>
                <a:cubicBezTo>
                  <a:pt x="3122183" y="-18487"/>
                  <a:pt x="3579141" y="19003"/>
                  <a:pt x="3853144" y="0"/>
                </a:cubicBezTo>
                <a:cubicBezTo>
                  <a:pt x="4127147" y="-19003"/>
                  <a:pt x="4209857" y="12211"/>
                  <a:pt x="4314436" y="0"/>
                </a:cubicBezTo>
                <a:cubicBezTo>
                  <a:pt x="4419015" y="-12211"/>
                  <a:pt x="4762459" y="-17220"/>
                  <a:pt x="5209885" y="0"/>
                </a:cubicBezTo>
                <a:cubicBezTo>
                  <a:pt x="5657311" y="17220"/>
                  <a:pt x="5692663" y="-3290"/>
                  <a:pt x="6105335" y="0"/>
                </a:cubicBezTo>
                <a:cubicBezTo>
                  <a:pt x="6518007" y="3290"/>
                  <a:pt x="6455516" y="-5124"/>
                  <a:pt x="6783705" y="0"/>
                </a:cubicBezTo>
                <a:cubicBezTo>
                  <a:pt x="7111894" y="5124"/>
                  <a:pt x="7441941" y="-17829"/>
                  <a:pt x="7679154" y="0"/>
                </a:cubicBezTo>
                <a:cubicBezTo>
                  <a:pt x="7916367" y="17829"/>
                  <a:pt x="8102967" y="-24363"/>
                  <a:pt x="8248985" y="0"/>
                </a:cubicBezTo>
                <a:cubicBezTo>
                  <a:pt x="8395003" y="24363"/>
                  <a:pt x="8552393" y="25505"/>
                  <a:pt x="8818817" y="0"/>
                </a:cubicBezTo>
                <a:cubicBezTo>
                  <a:pt x="9085241" y="-25505"/>
                  <a:pt x="9411308" y="38000"/>
                  <a:pt x="9605726" y="0"/>
                </a:cubicBezTo>
                <a:cubicBezTo>
                  <a:pt x="9800144" y="-38000"/>
                  <a:pt x="10006468" y="-25741"/>
                  <a:pt x="10175558" y="0"/>
                </a:cubicBezTo>
                <a:cubicBezTo>
                  <a:pt x="10344648" y="25741"/>
                  <a:pt x="10696282" y="695"/>
                  <a:pt x="10853928" y="0"/>
                </a:cubicBezTo>
                <a:cubicBezTo>
                  <a:pt x="10853521" y="8690"/>
                  <a:pt x="10853774" y="14141"/>
                  <a:pt x="10853928" y="18288"/>
                </a:cubicBezTo>
                <a:cubicBezTo>
                  <a:pt x="10608124" y="24255"/>
                  <a:pt x="10343415" y="22307"/>
                  <a:pt x="10067018" y="18288"/>
                </a:cubicBezTo>
                <a:cubicBezTo>
                  <a:pt x="9790621" y="14270"/>
                  <a:pt x="9843266" y="3564"/>
                  <a:pt x="9714266" y="18288"/>
                </a:cubicBezTo>
                <a:cubicBezTo>
                  <a:pt x="9585266" y="33012"/>
                  <a:pt x="9379484" y="1875"/>
                  <a:pt x="9252974" y="18288"/>
                </a:cubicBezTo>
                <a:cubicBezTo>
                  <a:pt x="9126464" y="34701"/>
                  <a:pt x="8580678" y="-4904"/>
                  <a:pt x="8357525" y="18288"/>
                </a:cubicBezTo>
                <a:cubicBezTo>
                  <a:pt x="8134372" y="41480"/>
                  <a:pt x="7903199" y="26458"/>
                  <a:pt x="7679154" y="18288"/>
                </a:cubicBezTo>
                <a:cubicBezTo>
                  <a:pt x="7455109" y="10118"/>
                  <a:pt x="7435944" y="27109"/>
                  <a:pt x="7217862" y="18288"/>
                </a:cubicBezTo>
                <a:cubicBezTo>
                  <a:pt x="6999780" y="9467"/>
                  <a:pt x="6680409" y="18985"/>
                  <a:pt x="6539492" y="18288"/>
                </a:cubicBezTo>
                <a:cubicBezTo>
                  <a:pt x="6398575" y="17592"/>
                  <a:pt x="6312077" y="33018"/>
                  <a:pt x="6186739" y="18288"/>
                </a:cubicBezTo>
                <a:cubicBezTo>
                  <a:pt x="6061401" y="3558"/>
                  <a:pt x="5947033" y="12075"/>
                  <a:pt x="5833986" y="18288"/>
                </a:cubicBezTo>
                <a:cubicBezTo>
                  <a:pt x="5720939" y="24501"/>
                  <a:pt x="5482226" y="8586"/>
                  <a:pt x="5155616" y="18288"/>
                </a:cubicBezTo>
                <a:cubicBezTo>
                  <a:pt x="4829006" y="27991"/>
                  <a:pt x="4841274" y="29316"/>
                  <a:pt x="4694324" y="18288"/>
                </a:cubicBezTo>
                <a:cubicBezTo>
                  <a:pt x="4547374" y="7260"/>
                  <a:pt x="4077675" y="7013"/>
                  <a:pt x="3907414" y="18288"/>
                </a:cubicBezTo>
                <a:cubicBezTo>
                  <a:pt x="3737153" y="29564"/>
                  <a:pt x="3538393" y="21630"/>
                  <a:pt x="3446122" y="18288"/>
                </a:cubicBezTo>
                <a:cubicBezTo>
                  <a:pt x="3353851" y="14946"/>
                  <a:pt x="2990320" y="-8091"/>
                  <a:pt x="2659212" y="18288"/>
                </a:cubicBezTo>
                <a:cubicBezTo>
                  <a:pt x="2328104" y="44667"/>
                  <a:pt x="2427653" y="9607"/>
                  <a:pt x="2306460" y="18288"/>
                </a:cubicBezTo>
                <a:cubicBezTo>
                  <a:pt x="2185267" y="26969"/>
                  <a:pt x="1719763" y="3717"/>
                  <a:pt x="1519550" y="18288"/>
                </a:cubicBezTo>
                <a:cubicBezTo>
                  <a:pt x="1319337" y="32860"/>
                  <a:pt x="1167371" y="17040"/>
                  <a:pt x="1058258" y="18288"/>
                </a:cubicBezTo>
                <a:cubicBezTo>
                  <a:pt x="949145" y="19536"/>
                  <a:pt x="780234" y="31447"/>
                  <a:pt x="705505" y="18288"/>
                </a:cubicBezTo>
                <a:cubicBezTo>
                  <a:pt x="630776" y="5129"/>
                  <a:pt x="215796" y="30056"/>
                  <a:pt x="0" y="18288"/>
                </a:cubicBezTo>
                <a:cubicBezTo>
                  <a:pt x="-53" y="11301"/>
                  <a:pt x="-649" y="7756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1275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urinio vietos rezervavimo ženklas 2">
            <a:extLst>
              <a:ext uri="{FF2B5EF4-FFF2-40B4-BE49-F238E27FC236}">
                <a16:creationId xmlns:a16="http://schemas.microsoft.com/office/drawing/2014/main" id="{0460C0B1-BEE1-4B1F-8A08-224EADD5098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929384"/>
            <a:ext cx="10515600" cy="4251960"/>
          </a:xfrm>
        </p:spPr>
        <p:txBody>
          <a:bodyPr numCol="2">
            <a:normAutofit/>
          </a:bodyPr>
          <a:lstStyle/>
          <a:p>
            <a:r>
              <a:rPr lang="lt-LT" sz="2200" b="1"/>
              <a:t>Klaipėdos Regiono plėtros taryba</a:t>
            </a:r>
          </a:p>
          <a:p>
            <a:pPr marL="0" indent="0">
              <a:buNone/>
            </a:pPr>
            <a:r>
              <a:rPr lang="lt-LT" sz="2200"/>
              <a:t>     Meras Vytautas Laurinaitis</a:t>
            </a:r>
          </a:p>
          <a:p>
            <a:pPr marL="0" indent="0">
              <a:buNone/>
            </a:pPr>
            <a:r>
              <a:rPr lang="lt-LT" sz="2200"/>
              <a:t>     Tarybos narys Vladas Kainovaitis  </a:t>
            </a:r>
          </a:p>
          <a:p>
            <a:r>
              <a:rPr lang="lt-LT" sz="2200" b="1"/>
              <a:t>Lietuvos savivaldybių asociacijos valdyba  </a:t>
            </a:r>
          </a:p>
          <a:p>
            <a:pPr marL="0" indent="0">
              <a:buNone/>
            </a:pPr>
            <a:r>
              <a:rPr lang="lt-LT" sz="2200"/>
              <a:t>      Meras Vytautas Laurinaitis   </a:t>
            </a:r>
          </a:p>
          <a:p>
            <a:r>
              <a:rPr lang="lt-LT" sz="2200" b="1"/>
              <a:t>LSA Švietimo ir kultūros komitetas</a:t>
            </a:r>
          </a:p>
          <a:p>
            <a:pPr marL="0" indent="0">
              <a:buNone/>
            </a:pPr>
            <a:r>
              <a:rPr lang="lt-LT" sz="2200"/>
              <a:t>     Meras Vytautas Laurinaitis </a:t>
            </a:r>
            <a:r>
              <a:rPr lang="lt-LT" sz="2200" b="1"/>
              <a:t>- pirmininkas</a:t>
            </a:r>
          </a:p>
          <a:p>
            <a:r>
              <a:rPr lang="lt-LT" sz="2200" b="1"/>
              <a:t>Lietuvos švietimo taryba </a:t>
            </a:r>
          </a:p>
          <a:p>
            <a:pPr marL="0" indent="0">
              <a:buNone/>
            </a:pPr>
            <a:r>
              <a:rPr lang="lt-LT" sz="2200"/>
              <a:t>     Meras Vytautas Laurinaitis</a:t>
            </a:r>
            <a:endParaRPr lang="lt-LT" sz="2200" b="1"/>
          </a:p>
          <a:p>
            <a:r>
              <a:rPr lang="lt-LT" sz="2200" b="1"/>
              <a:t>Asociacija „Klaipėdos regionas“</a:t>
            </a:r>
          </a:p>
          <a:p>
            <a:pPr marL="0" indent="0">
              <a:buNone/>
            </a:pPr>
            <a:r>
              <a:rPr lang="lt-LT" sz="2200"/>
              <a:t>     Meras Vytautas Laurinaitis</a:t>
            </a:r>
          </a:p>
          <a:p>
            <a:r>
              <a:rPr lang="lt-LT" sz="2200" b="1"/>
              <a:t>LSA narių atstovų suvažiavimas</a:t>
            </a:r>
          </a:p>
          <a:p>
            <a:pPr marL="0" indent="0">
              <a:buNone/>
            </a:pPr>
            <a:r>
              <a:rPr lang="lt-LT" sz="2200"/>
              <a:t>      Meras Vytautas Laurinaitis</a:t>
            </a:r>
          </a:p>
          <a:p>
            <a:pPr marL="0" indent="0">
              <a:buNone/>
            </a:pPr>
            <a:r>
              <a:rPr lang="lt-LT" sz="2200"/>
              <a:t>      Tarybos narė Sandra Tamašauskienė</a:t>
            </a:r>
          </a:p>
          <a:p>
            <a:pPr marL="0" indent="0">
              <a:buNone/>
            </a:pPr>
            <a:r>
              <a:rPr lang="lt-LT" sz="2200"/>
              <a:t>      Tarybos narys Steponas Kazlauskas</a:t>
            </a:r>
          </a:p>
          <a:p>
            <a:r>
              <a:rPr lang="lt-LT" sz="2200" b="1"/>
              <a:t>LŠT darbo grupė dėl švietimo darbuotojų darbo apmokėjimo reglamentavimo</a:t>
            </a:r>
          </a:p>
          <a:p>
            <a:pPr marL="0" indent="0">
              <a:buNone/>
            </a:pPr>
            <a:r>
              <a:rPr lang="lt-LT" sz="2200"/>
              <a:t>      Meras Vytautas Laurinaitis</a:t>
            </a:r>
          </a:p>
          <a:p>
            <a:pPr marL="0" indent="0">
              <a:buNone/>
            </a:pPr>
            <a:endParaRPr lang="lt-LT" sz="2200"/>
          </a:p>
          <a:p>
            <a:pPr marL="0" indent="0">
              <a:buNone/>
            </a:pPr>
            <a:endParaRPr lang="lt-LT" sz="2200"/>
          </a:p>
          <a:p>
            <a:pPr marL="0" indent="0">
              <a:buNone/>
            </a:pPr>
            <a:endParaRPr lang="lt-LT" sz="2200"/>
          </a:p>
        </p:txBody>
      </p:sp>
    </p:spTree>
    <p:extLst>
      <p:ext uri="{BB962C8B-B14F-4D97-AF65-F5344CB8AC3E}">
        <p14:creationId xmlns:p14="http://schemas.microsoft.com/office/powerpoint/2010/main" val="230891217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avadinimas 1">
            <a:extLst>
              <a:ext uri="{FF2B5EF4-FFF2-40B4-BE49-F238E27FC236}">
                <a16:creationId xmlns:a16="http://schemas.microsoft.com/office/drawing/2014/main" id="{CEA8572B-EFFE-491A-AAFD-90A286FEB6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1013" y="3752849"/>
            <a:ext cx="3290887" cy="2452687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3600" b="1"/>
              <a:t>KLAIPĖDOS REGIONO PLĖTROS TARYBA</a:t>
            </a:r>
            <a:endParaRPr lang="en-US" sz="3600"/>
          </a:p>
        </p:txBody>
      </p:sp>
      <p:pic>
        <p:nvPicPr>
          <p:cNvPr id="8" name="Turinio vietos rezervavimo ženklas 7" descr="Paveikslėlis, kuriame yra žinutė, konferencijų kambarys, stalas, kambarys&#10;&#10;Automatiškai sugeneruotas aprašymas">
            <a:extLst>
              <a:ext uri="{FF2B5EF4-FFF2-40B4-BE49-F238E27FC236}">
                <a16:creationId xmlns:a16="http://schemas.microsoft.com/office/drawing/2014/main" id="{93510495-4492-492D-8A73-6357AD655625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695" b="28199"/>
          <a:stretch/>
        </p:blipFill>
        <p:spPr>
          <a:xfrm>
            <a:off x="20" y="10"/>
            <a:ext cx="12191980" cy="3710603"/>
          </a:xfrm>
          <a:custGeom>
            <a:avLst/>
            <a:gdLst/>
            <a:ahLst/>
            <a:cxnLst/>
            <a:rect l="l" t="t" r="r" b="b"/>
            <a:pathLst>
              <a:path w="12192000" h="3692092">
                <a:moveTo>
                  <a:pt x="0" y="0"/>
                </a:moveTo>
                <a:lnTo>
                  <a:pt x="12192000" y="0"/>
                </a:lnTo>
                <a:lnTo>
                  <a:pt x="12192000" y="3504824"/>
                </a:lnTo>
                <a:lnTo>
                  <a:pt x="12024691" y="3517794"/>
                </a:lnTo>
                <a:cubicBezTo>
                  <a:pt x="8077523" y="3783195"/>
                  <a:pt x="4094678" y="3026959"/>
                  <a:pt x="160485" y="3663863"/>
                </a:cubicBezTo>
                <a:lnTo>
                  <a:pt x="0" y="3692092"/>
                </a:lnTo>
                <a:close/>
              </a:path>
            </a:pathLst>
          </a:custGeom>
        </p:spPr>
      </p:pic>
      <p:sp>
        <p:nvSpPr>
          <p:cNvPr id="3" name="Turinio vietos rezervavimo ženklas 2">
            <a:extLst>
              <a:ext uri="{FF2B5EF4-FFF2-40B4-BE49-F238E27FC236}">
                <a16:creationId xmlns:a16="http://schemas.microsoft.com/office/drawing/2014/main" id="{B5188023-3F5D-4F2D-B22B-0DA69F815E3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223982" y="3752850"/>
            <a:ext cx="7485413" cy="2815730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marL="0"/>
            <a:r>
              <a:rPr lang="lt-LT" sz="1600" dirty="0"/>
              <a:t>2021 metais įvyko 7 Klaipėdos regiono plėtros tarybos kolegijos posėdžiai, priimta 15 sprendimų. Posėdžiuose svarstyta dėl:</a:t>
            </a:r>
          </a:p>
          <a:p>
            <a:pPr marL="0"/>
            <a:r>
              <a:rPr lang="lt-LT" sz="1600" dirty="0">
                <a:effectLst/>
              </a:rPr>
              <a:t>Dėl Klaipėdos regiono parengtos specializacijos strategijos;</a:t>
            </a:r>
          </a:p>
          <a:p>
            <a:pPr marL="0"/>
            <a:r>
              <a:rPr lang="lt-LT" sz="1600" dirty="0">
                <a:effectLst/>
              </a:rPr>
              <a:t>Dėl Klaipėdos regiono 2021-2030 metų plėtros plano rengimo eigos;</a:t>
            </a:r>
          </a:p>
          <a:p>
            <a:pPr marL="0"/>
            <a:r>
              <a:rPr lang="lt-LT" sz="1600" dirty="0">
                <a:effectLst/>
              </a:rPr>
              <a:t>Dėl funkcinių zonų planavimo principų;</a:t>
            </a:r>
          </a:p>
          <a:p>
            <a:pPr marL="0"/>
            <a:r>
              <a:rPr lang="lt-LT" sz="1600" dirty="0"/>
              <a:t>P</a:t>
            </a:r>
            <a:r>
              <a:rPr lang="lt-LT" sz="1600" dirty="0">
                <a:effectLst/>
              </a:rPr>
              <a:t>ristatytas situacijos analizės projektas, ministerijų planuojamos regioninės pažangos priemonės ir planuojamos ES lėšos regionams.</a:t>
            </a:r>
          </a:p>
        </p:txBody>
      </p:sp>
    </p:spTree>
    <p:extLst>
      <p:ext uri="{BB962C8B-B14F-4D97-AF65-F5344CB8AC3E}">
        <p14:creationId xmlns:p14="http://schemas.microsoft.com/office/powerpoint/2010/main" val="21086647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avadinimas 1">
            <a:extLst>
              <a:ext uri="{FF2B5EF4-FFF2-40B4-BE49-F238E27FC236}">
                <a16:creationId xmlns:a16="http://schemas.microsoft.com/office/drawing/2014/main" id="{AE3A87B2-1EC7-4EF9-8C55-F4A719EF7A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1013" y="3752849"/>
            <a:ext cx="3542347" cy="2452687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3600" b="1"/>
              <a:t>LIETUVOS SAVIVALDYBIŲ ASOCIACIJA</a:t>
            </a:r>
            <a:endParaRPr lang="en-US" sz="3600"/>
          </a:p>
        </p:txBody>
      </p:sp>
      <p:pic>
        <p:nvPicPr>
          <p:cNvPr id="6" name="Turinio vietos rezervavimo ženklas 5" descr="Paveikslėlis, kuriame yra laukas, grupė, asmuo, žmonės&#10;&#10;Automatiškai sugeneruotas aprašymas">
            <a:extLst>
              <a:ext uri="{FF2B5EF4-FFF2-40B4-BE49-F238E27FC236}">
                <a16:creationId xmlns:a16="http://schemas.microsoft.com/office/drawing/2014/main" id="{0122851A-7AC9-4A4D-9EE1-C20C3D0B0874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525" b="29369"/>
          <a:stretch/>
        </p:blipFill>
        <p:spPr>
          <a:xfrm>
            <a:off x="20" y="10"/>
            <a:ext cx="12191980" cy="3710603"/>
          </a:xfrm>
          <a:custGeom>
            <a:avLst/>
            <a:gdLst/>
            <a:ahLst/>
            <a:cxnLst/>
            <a:rect l="l" t="t" r="r" b="b"/>
            <a:pathLst>
              <a:path w="12192000" h="3692092">
                <a:moveTo>
                  <a:pt x="0" y="0"/>
                </a:moveTo>
                <a:lnTo>
                  <a:pt x="12192000" y="0"/>
                </a:lnTo>
                <a:lnTo>
                  <a:pt x="12192000" y="3504824"/>
                </a:lnTo>
                <a:lnTo>
                  <a:pt x="12024691" y="3517794"/>
                </a:lnTo>
                <a:cubicBezTo>
                  <a:pt x="8077523" y="3783195"/>
                  <a:pt x="4094678" y="3026959"/>
                  <a:pt x="160485" y="3663863"/>
                </a:cubicBezTo>
                <a:lnTo>
                  <a:pt x="0" y="3692092"/>
                </a:lnTo>
                <a:close/>
              </a:path>
            </a:pathLst>
          </a:custGeom>
        </p:spPr>
      </p:pic>
      <p:sp>
        <p:nvSpPr>
          <p:cNvPr id="3" name="Turinio vietos rezervavimo ženklas 2">
            <a:extLst>
              <a:ext uri="{FF2B5EF4-FFF2-40B4-BE49-F238E27FC236}">
                <a16:creationId xmlns:a16="http://schemas.microsoft.com/office/drawing/2014/main" id="{AF682EAA-41B6-4547-9C51-41697006AC9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3771900" y="3752850"/>
            <a:ext cx="7937495" cy="2887793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lt-LT" sz="2400" dirty="0"/>
              <a:t>2021 metais vyko 1 LSA suvažiavimas, 4 LSA tarybos posėdžiai, 11 LSA valdybos posėdžių. Posėdžių metu buvo svarstomi šie klausimai:</a:t>
            </a:r>
          </a:p>
          <a:p>
            <a:pPr lvl="1"/>
            <a:r>
              <a:rPr lang="lt-LT" dirty="0"/>
              <a:t>Dėl regioninės politikos įgyvendinimo krypčių;</a:t>
            </a:r>
          </a:p>
          <a:p>
            <a:pPr lvl="1"/>
            <a:r>
              <a:rPr lang="lt-LT" dirty="0"/>
              <a:t>Dėl mokyklų tinklo pertvarkos;</a:t>
            </a:r>
          </a:p>
          <a:p>
            <a:pPr lvl="1"/>
            <a:r>
              <a:rPr lang="lt-LT" dirty="0"/>
              <a:t>Dėl tiesiogiai renkamo mero – savivaldybės tarybos vadovo – </a:t>
            </a:r>
            <a:r>
              <a:rPr lang="lt-LT"/>
              <a:t>statuso įtvirtinimo.</a:t>
            </a:r>
            <a:endParaRPr lang="lt-LT" dirty="0"/>
          </a:p>
        </p:txBody>
      </p:sp>
    </p:spTree>
    <p:extLst>
      <p:ext uri="{BB962C8B-B14F-4D97-AF65-F5344CB8AC3E}">
        <p14:creationId xmlns:p14="http://schemas.microsoft.com/office/powerpoint/2010/main" val="98231293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avadinimas 1">
            <a:extLst>
              <a:ext uri="{FF2B5EF4-FFF2-40B4-BE49-F238E27FC236}">
                <a16:creationId xmlns:a16="http://schemas.microsoft.com/office/drawing/2014/main" id="{30E7785E-55F0-4BB4-92C3-489668F9C5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1013" y="3752849"/>
            <a:ext cx="3290887" cy="2452687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3600" b="1"/>
              <a:t>LSA ŠVIETIMO IR KULTŪROS KOMITETAS</a:t>
            </a:r>
            <a:endParaRPr lang="en-US" sz="3600"/>
          </a:p>
        </p:txBody>
      </p:sp>
      <p:pic>
        <p:nvPicPr>
          <p:cNvPr id="6" name="Turinio vietos rezervavimo ženklas 5" descr="Paveikslėlis, kuriame yra stalas, asmuo, vidinis, sėdėjimas&#10;&#10;Automatiškai sugeneruotas aprašymas">
            <a:extLst>
              <a:ext uri="{FF2B5EF4-FFF2-40B4-BE49-F238E27FC236}">
                <a16:creationId xmlns:a16="http://schemas.microsoft.com/office/drawing/2014/main" id="{E6E56461-FE47-48CC-B8F9-AA176B315ABC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982" b="17594"/>
          <a:stretch/>
        </p:blipFill>
        <p:spPr>
          <a:xfrm>
            <a:off x="20" y="10"/>
            <a:ext cx="12191980" cy="3710603"/>
          </a:xfrm>
          <a:custGeom>
            <a:avLst/>
            <a:gdLst/>
            <a:ahLst/>
            <a:cxnLst/>
            <a:rect l="l" t="t" r="r" b="b"/>
            <a:pathLst>
              <a:path w="12192000" h="3692092">
                <a:moveTo>
                  <a:pt x="0" y="0"/>
                </a:moveTo>
                <a:lnTo>
                  <a:pt x="12192000" y="0"/>
                </a:lnTo>
                <a:lnTo>
                  <a:pt x="12192000" y="3504824"/>
                </a:lnTo>
                <a:lnTo>
                  <a:pt x="12024691" y="3517794"/>
                </a:lnTo>
                <a:cubicBezTo>
                  <a:pt x="8077523" y="3783195"/>
                  <a:pt x="4094678" y="3026959"/>
                  <a:pt x="160485" y="3663863"/>
                </a:cubicBezTo>
                <a:lnTo>
                  <a:pt x="0" y="3692092"/>
                </a:lnTo>
                <a:close/>
              </a:path>
            </a:pathLst>
          </a:custGeom>
        </p:spPr>
      </p:pic>
      <p:sp>
        <p:nvSpPr>
          <p:cNvPr id="3" name="Turinio vietos rezervavimo ženklas 2">
            <a:extLst>
              <a:ext uri="{FF2B5EF4-FFF2-40B4-BE49-F238E27FC236}">
                <a16:creationId xmlns:a16="http://schemas.microsoft.com/office/drawing/2014/main" id="{A8C2A79B-BF0A-424E-BD3C-62530E9EC10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002374" y="3752850"/>
            <a:ext cx="7707021" cy="2975209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marL="0" indent="0">
              <a:buNone/>
            </a:pPr>
            <a:r>
              <a:rPr lang="lt-LT" sz="2400" dirty="0"/>
              <a:t>Komitete pristatyti šie klausimai:</a:t>
            </a:r>
          </a:p>
          <a:p>
            <a:r>
              <a:rPr lang="lt-LT" sz="1800" dirty="0">
                <a:ea typeface="Times New Roman" panose="02020603050405020304" pitchFamily="18" charset="0"/>
              </a:rPr>
              <a:t>Dėl naujų mokyklų tinklo optimizavimo kriterijų;</a:t>
            </a:r>
          </a:p>
          <a:p>
            <a:r>
              <a:rPr lang="lt-LT" sz="1800" dirty="0">
                <a:ea typeface="Times New Roman" panose="02020603050405020304" pitchFamily="18" charset="0"/>
              </a:rPr>
              <a:t>Dėl Lietuvos švietimo būklės parengimo ir pristatymo 2023 m.;</a:t>
            </a:r>
          </a:p>
          <a:p>
            <a:r>
              <a:rPr lang="lt-LT" sz="1800" dirty="0">
                <a:ea typeface="Times New Roman" panose="02020603050405020304" pitchFamily="18" charset="0"/>
              </a:rPr>
              <a:t>Dėl Lietuvos švietimo tarybos veiklos plano 2022-2023 m.</a:t>
            </a:r>
          </a:p>
          <a:p>
            <a:r>
              <a:rPr lang="lt-LT" sz="1800" dirty="0">
                <a:ea typeface="Times New Roman" panose="02020603050405020304" pitchFamily="18" charset="0"/>
              </a:rPr>
              <a:t>Dėl  „Tūkstantmečio mokyklų" programos.</a:t>
            </a:r>
          </a:p>
        </p:txBody>
      </p:sp>
    </p:spTree>
    <p:extLst>
      <p:ext uri="{BB962C8B-B14F-4D97-AF65-F5344CB8AC3E}">
        <p14:creationId xmlns:p14="http://schemas.microsoft.com/office/powerpoint/2010/main" val="211028538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5" name="Rectangle 24">
            <a:extLst>
              <a:ext uri="{FF2B5EF4-FFF2-40B4-BE49-F238E27FC236}">
                <a16:creationId xmlns:a16="http://schemas.microsoft.com/office/drawing/2014/main" id="{A8908DB7-C3A6-4FCB-9820-CEE02B398C4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Pavadinimas 1">
            <a:extLst>
              <a:ext uri="{FF2B5EF4-FFF2-40B4-BE49-F238E27FC236}">
                <a16:creationId xmlns:a16="http://schemas.microsoft.com/office/drawing/2014/main" id="{9097B396-5C8F-4B7B-9EE1-E7262BC238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936" y="640823"/>
            <a:ext cx="3419856" cy="5583148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5000" b="1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ASOCIACIJA „KLAIPĖDOS REGIONAS“</a:t>
            </a:r>
            <a:endParaRPr lang="en-US" sz="5000" kern="1200">
              <a:solidFill>
                <a:schemeClr val="tx1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27" name="sketch line">
            <a:extLst>
              <a:ext uri="{FF2B5EF4-FFF2-40B4-BE49-F238E27FC236}">
                <a16:creationId xmlns:a16="http://schemas.microsoft.com/office/drawing/2014/main" id="{535742DD-1B16-4E9D-B715-0D74B4574A6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4267200" y="630936"/>
            <a:ext cx="18288" cy="5590381"/>
          </a:xfrm>
          <a:custGeom>
            <a:avLst/>
            <a:gdLst>
              <a:gd name="connsiteX0" fmla="*/ 0 w 18288"/>
              <a:gd name="connsiteY0" fmla="*/ 0 h 5590381"/>
              <a:gd name="connsiteX1" fmla="*/ 18288 w 18288"/>
              <a:gd name="connsiteY1" fmla="*/ 0 h 5590381"/>
              <a:gd name="connsiteX2" fmla="*/ 18288 w 18288"/>
              <a:gd name="connsiteY2" fmla="*/ 754701 h 5590381"/>
              <a:gd name="connsiteX3" fmla="*/ 18288 w 18288"/>
              <a:gd name="connsiteY3" fmla="*/ 1565307 h 5590381"/>
              <a:gd name="connsiteX4" fmla="*/ 18288 w 18288"/>
              <a:gd name="connsiteY4" fmla="*/ 2152297 h 5590381"/>
              <a:gd name="connsiteX5" fmla="*/ 18288 w 18288"/>
              <a:gd name="connsiteY5" fmla="*/ 2906998 h 5590381"/>
              <a:gd name="connsiteX6" fmla="*/ 18288 w 18288"/>
              <a:gd name="connsiteY6" fmla="*/ 3549892 h 5590381"/>
              <a:gd name="connsiteX7" fmla="*/ 18288 w 18288"/>
              <a:gd name="connsiteY7" fmla="*/ 4080978 h 5590381"/>
              <a:gd name="connsiteX8" fmla="*/ 18288 w 18288"/>
              <a:gd name="connsiteY8" fmla="*/ 4835680 h 5590381"/>
              <a:gd name="connsiteX9" fmla="*/ 18288 w 18288"/>
              <a:gd name="connsiteY9" fmla="*/ 5590381 h 5590381"/>
              <a:gd name="connsiteX10" fmla="*/ 0 w 18288"/>
              <a:gd name="connsiteY10" fmla="*/ 5590381 h 5590381"/>
              <a:gd name="connsiteX11" fmla="*/ 0 w 18288"/>
              <a:gd name="connsiteY11" fmla="*/ 4835680 h 5590381"/>
              <a:gd name="connsiteX12" fmla="*/ 0 w 18288"/>
              <a:gd name="connsiteY12" fmla="*/ 4304593 h 5590381"/>
              <a:gd name="connsiteX13" fmla="*/ 0 w 18288"/>
              <a:gd name="connsiteY13" fmla="*/ 3773507 h 5590381"/>
              <a:gd name="connsiteX14" fmla="*/ 0 w 18288"/>
              <a:gd name="connsiteY14" fmla="*/ 3186517 h 5590381"/>
              <a:gd name="connsiteX15" fmla="*/ 0 w 18288"/>
              <a:gd name="connsiteY15" fmla="*/ 2487720 h 5590381"/>
              <a:gd name="connsiteX16" fmla="*/ 0 w 18288"/>
              <a:gd name="connsiteY16" fmla="*/ 1956633 h 5590381"/>
              <a:gd name="connsiteX17" fmla="*/ 0 w 18288"/>
              <a:gd name="connsiteY17" fmla="*/ 1425547 h 5590381"/>
              <a:gd name="connsiteX18" fmla="*/ 0 w 18288"/>
              <a:gd name="connsiteY18" fmla="*/ 614942 h 5590381"/>
              <a:gd name="connsiteX19" fmla="*/ 0 w 18288"/>
              <a:gd name="connsiteY19" fmla="*/ 0 h 55903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18288" h="5590381" fill="none" extrusionOk="0">
                <a:moveTo>
                  <a:pt x="0" y="0"/>
                </a:moveTo>
                <a:cubicBezTo>
                  <a:pt x="7726" y="-435"/>
                  <a:pt x="14198" y="437"/>
                  <a:pt x="18288" y="0"/>
                </a:cubicBezTo>
                <a:cubicBezTo>
                  <a:pt x="-5226" y="225076"/>
                  <a:pt x="46275" y="562283"/>
                  <a:pt x="18288" y="754701"/>
                </a:cubicBezTo>
                <a:cubicBezTo>
                  <a:pt x="-9699" y="947119"/>
                  <a:pt x="30081" y="1239251"/>
                  <a:pt x="18288" y="1565307"/>
                </a:cubicBezTo>
                <a:cubicBezTo>
                  <a:pt x="6495" y="1891363"/>
                  <a:pt x="7160" y="1999140"/>
                  <a:pt x="18288" y="2152297"/>
                </a:cubicBezTo>
                <a:cubicBezTo>
                  <a:pt x="29417" y="2305454"/>
                  <a:pt x="28705" y="2598333"/>
                  <a:pt x="18288" y="2906998"/>
                </a:cubicBezTo>
                <a:cubicBezTo>
                  <a:pt x="7871" y="3215663"/>
                  <a:pt x="35263" y="3327412"/>
                  <a:pt x="18288" y="3549892"/>
                </a:cubicBezTo>
                <a:cubicBezTo>
                  <a:pt x="1313" y="3772372"/>
                  <a:pt x="38561" y="3843836"/>
                  <a:pt x="18288" y="4080978"/>
                </a:cubicBezTo>
                <a:cubicBezTo>
                  <a:pt x="-1985" y="4318120"/>
                  <a:pt x="-3806" y="4511166"/>
                  <a:pt x="18288" y="4835680"/>
                </a:cubicBezTo>
                <a:cubicBezTo>
                  <a:pt x="40382" y="5160194"/>
                  <a:pt x="-13070" y="5401748"/>
                  <a:pt x="18288" y="5590381"/>
                </a:cubicBezTo>
                <a:cubicBezTo>
                  <a:pt x="12010" y="5589863"/>
                  <a:pt x="6799" y="5589982"/>
                  <a:pt x="0" y="5590381"/>
                </a:cubicBezTo>
                <a:cubicBezTo>
                  <a:pt x="-6480" y="5250523"/>
                  <a:pt x="-32148" y="5052531"/>
                  <a:pt x="0" y="4835680"/>
                </a:cubicBezTo>
                <a:cubicBezTo>
                  <a:pt x="32148" y="4618829"/>
                  <a:pt x="5352" y="4496374"/>
                  <a:pt x="0" y="4304593"/>
                </a:cubicBezTo>
                <a:cubicBezTo>
                  <a:pt x="-5352" y="4112812"/>
                  <a:pt x="9645" y="3919423"/>
                  <a:pt x="0" y="3773507"/>
                </a:cubicBezTo>
                <a:cubicBezTo>
                  <a:pt x="-9645" y="3627591"/>
                  <a:pt x="-10654" y="3330687"/>
                  <a:pt x="0" y="3186517"/>
                </a:cubicBezTo>
                <a:cubicBezTo>
                  <a:pt x="10654" y="3042347"/>
                  <a:pt x="18181" y="2635923"/>
                  <a:pt x="0" y="2487720"/>
                </a:cubicBezTo>
                <a:cubicBezTo>
                  <a:pt x="-18181" y="2339517"/>
                  <a:pt x="-7947" y="2113537"/>
                  <a:pt x="0" y="1956633"/>
                </a:cubicBezTo>
                <a:cubicBezTo>
                  <a:pt x="7947" y="1799729"/>
                  <a:pt x="-15145" y="1657735"/>
                  <a:pt x="0" y="1425547"/>
                </a:cubicBezTo>
                <a:cubicBezTo>
                  <a:pt x="15145" y="1193359"/>
                  <a:pt x="-23832" y="948054"/>
                  <a:pt x="0" y="614942"/>
                </a:cubicBezTo>
                <a:cubicBezTo>
                  <a:pt x="23832" y="281831"/>
                  <a:pt x="2816" y="129878"/>
                  <a:pt x="0" y="0"/>
                </a:cubicBezTo>
                <a:close/>
              </a:path>
              <a:path w="18288" h="5590381" stroke="0" extrusionOk="0">
                <a:moveTo>
                  <a:pt x="0" y="0"/>
                </a:moveTo>
                <a:cubicBezTo>
                  <a:pt x="5871" y="848"/>
                  <a:pt x="11713" y="-200"/>
                  <a:pt x="18288" y="0"/>
                </a:cubicBezTo>
                <a:cubicBezTo>
                  <a:pt x="41141" y="165299"/>
                  <a:pt x="3613" y="427555"/>
                  <a:pt x="18288" y="698798"/>
                </a:cubicBezTo>
                <a:cubicBezTo>
                  <a:pt x="32963" y="970041"/>
                  <a:pt x="19680" y="1226199"/>
                  <a:pt x="18288" y="1397595"/>
                </a:cubicBezTo>
                <a:cubicBezTo>
                  <a:pt x="16896" y="1568991"/>
                  <a:pt x="38798" y="1794517"/>
                  <a:pt x="18288" y="2152297"/>
                </a:cubicBezTo>
                <a:cubicBezTo>
                  <a:pt x="-2222" y="2510077"/>
                  <a:pt x="40846" y="2594424"/>
                  <a:pt x="18288" y="2739287"/>
                </a:cubicBezTo>
                <a:cubicBezTo>
                  <a:pt x="-4270" y="2884150"/>
                  <a:pt x="27117" y="3129706"/>
                  <a:pt x="18288" y="3493988"/>
                </a:cubicBezTo>
                <a:cubicBezTo>
                  <a:pt x="9459" y="3858270"/>
                  <a:pt x="54201" y="4041447"/>
                  <a:pt x="18288" y="4304593"/>
                </a:cubicBezTo>
                <a:cubicBezTo>
                  <a:pt x="-17625" y="4567740"/>
                  <a:pt x="49627" y="5149125"/>
                  <a:pt x="18288" y="5590381"/>
                </a:cubicBezTo>
                <a:cubicBezTo>
                  <a:pt x="10860" y="5590744"/>
                  <a:pt x="7568" y="5590157"/>
                  <a:pt x="0" y="5590381"/>
                </a:cubicBezTo>
                <a:cubicBezTo>
                  <a:pt x="36767" y="5266821"/>
                  <a:pt x="-16223" y="5116146"/>
                  <a:pt x="0" y="4835680"/>
                </a:cubicBezTo>
                <a:cubicBezTo>
                  <a:pt x="16223" y="4555214"/>
                  <a:pt x="-16316" y="4356490"/>
                  <a:pt x="0" y="4136882"/>
                </a:cubicBezTo>
                <a:cubicBezTo>
                  <a:pt x="16316" y="3917274"/>
                  <a:pt x="8005" y="3773465"/>
                  <a:pt x="0" y="3549892"/>
                </a:cubicBezTo>
                <a:cubicBezTo>
                  <a:pt x="-8005" y="3326319"/>
                  <a:pt x="27623" y="3052456"/>
                  <a:pt x="0" y="2851094"/>
                </a:cubicBezTo>
                <a:cubicBezTo>
                  <a:pt x="-27623" y="2649732"/>
                  <a:pt x="5614" y="2455815"/>
                  <a:pt x="0" y="2264104"/>
                </a:cubicBezTo>
                <a:cubicBezTo>
                  <a:pt x="-5614" y="2072393"/>
                  <a:pt x="22598" y="1990723"/>
                  <a:pt x="0" y="1733018"/>
                </a:cubicBezTo>
                <a:cubicBezTo>
                  <a:pt x="-22598" y="1475313"/>
                  <a:pt x="-6965" y="1369123"/>
                  <a:pt x="0" y="1090124"/>
                </a:cubicBezTo>
                <a:cubicBezTo>
                  <a:pt x="6965" y="811125"/>
                  <a:pt x="-19273" y="507044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1275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3114097614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Content Placeholder 7" descr="A group of men in suits&#10;&#10;Description automatically generated with medium confidence">
            <a:extLst>
              <a:ext uri="{FF2B5EF4-FFF2-40B4-BE49-F238E27FC236}">
                <a16:creationId xmlns:a16="http://schemas.microsoft.com/office/drawing/2014/main" id="{78406D01-5D91-6648-BBD7-EFF572B58887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337"/>
          <a:stretch/>
        </p:blipFill>
        <p:spPr>
          <a:xfrm>
            <a:off x="4654296" y="630936"/>
            <a:ext cx="6725393" cy="3913632"/>
          </a:xfrm>
          <a:prstGeom prst="rect">
            <a:avLst/>
          </a:prstGeom>
        </p:spPr>
      </p:pic>
      <p:sp>
        <p:nvSpPr>
          <p:cNvPr id="3" name="Turinio vietos rezervavimo ženklas 2">
            <a:extLst>
              <a:ext uri="{FF2B5EF4-FFF2-40B4-BE49-F238E27FC236}">
                <a16:creationId xmlns:a16="http://schemas.microsoft.com/office/drawing/2014/main" id="{D4BC4A82-A582-4988-9C2D-3FA021BEF4A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654296" y="4798577"/>
            <a:ext cx="6894576" cy="1428487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/>
            <a:r>
              <a:rPr lang="en-US" sz="1700"/>
              <a:t>Per 2021 metus:</a:t>
            </a:r>
          </a:p>
          <a:p>
            <a:r>
              <a:rPr lang="en-US" sz="1700"/>
              <a:t>Parengta ir </a:t>
            </a:r>
            <a:r>
              <a:rPr lang="en-US" sz="1700">
                <a:effectLst/>
              </a:rPr>
              <a:t>patvirtinta Klaipėdos regiono specializacijos strategija iki </a:t>
            </a:r>
            <a:r>
              <a:rPr lang="en-US" sz="1700"/>
              <a:t>2030 metų.</a:t>
            </a:r>
          </a:p>
          <a:p>
            <a:r>
              <a:rPr lang="en-US" sz="1700">
                <a:effectLst/>
              </a:rPr>
              <a:t>Suorganizuoti seminarai </a:t>
            </a:r>
            <a:r>
              <a:rPr lang="en-US" sz="1700"/>
              <a:t>darnaus vystymosi ir žaliojo kurso klausimais.</a:t>
            </a:r>
            <a:endParaRPr lang="en-US" sz="1700"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429141126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avadinimas 1">
            <a:extLst>
              <a:ext uri="{FF2B5EF4-FFF2-40B4-BE49-F238E27FC236}">
                <a16:creationId xmlns:a16="http://schemas.microsoft.com/office/drawing/2014/main" id="{EC00D8C7-E803-4F42-BDCD-80F9A607EB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65430" y="629268"/>
            <a:ext cx="6586491" cy="1286160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4100" b="1"/>
              <a:t>MERO INSTITUCIJOS INTERESANTŲ PRIĖMIMAS</a:t>
            </a:r>
          </a:p>
        </p:txBody>
      </p:sp>
      <p:sp>
        <p:nvSpPr>
          <p:cNvPr id="3" name="Turinio vietos rezervavimo ženklas 2">
            <a:extLst>
              <a:ext uri="{FF2B5EF4-FFF2-40B4-BE49-F238E27FC236}">
                <a16:creationId xmlns:a16="http://schemas.microsoft.com/office/drawing/2014/main" id="{A3775CEC-2BEA-4041-AC4B-EBF414974AF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965431" y="2438400"/>
            <a:ext cx="6586489" cy="3785419"/>
          </a:xfrm>
        </p:spPr>
        <p:txBody>
          <a:bodyPr vert="horz" lIns="91440" tIns="45720" rIns="91440" bIns="45720" rtlCol="0">
            <a:normAutofit/>
          </a:bodyPr>
          <a:lstStyle/>
          <a:p>
            <a:pPr marL="0"/>
            <a:r>
              <a:rPr lang="en-US" sz="2000"/>
              <a:t>Savivaldybės meras ir mero pavaduotojas per 2021 m. priėmė 110 interesantų.</a:t>
            </a:r>
          </a:p>
          <a:p>
            <a:pPr marL="0"/>
            <a:r>
              <a:rPr lang="en-US" sz="2000"/>
              <a:t>Pagrindinės interesantų problemos:</a:t>
            </a:r>
          </a:p>
          <a:p>
            <a:r>
              <a:rPr lang="en-US" sz="2000"/>
              <a:t>Socialinio būsto suteikimas.</a:t>
            </a:r>
          </a:p>
          <a:p>
            <a:r>
              <a:rPr lang="en-US" sz="2000"/>
              <a:t>Kelio dangų priežiūra, remontas.</a:t>
            </a:r>
          </a:p>
          <a:p>
            <a:r>
              <a:rPr lang="en-US" sz="2000"/>
              <a:t>Melioracijos tinklų remonto klausimai.</a:t>
            </a:r>
          </a:p>
          <a:p>
            <a:r>
              <a:rPr lang="en-US" sz="2000"/>
              <a:t>Buitinių atliekų išvežimo klausimai.</a:t>
            </a:r>
          </a:p>
          <a:p>
            <a:r>
              <a:rPr lang="en-US" sz="2000"/>
              <a:t>Su Covid-19 susiję klausimai.</a:t>
            </a:r>
          </a:p>
          <a:p>
            <a:endParaRPr lang="en-US" sz="2000"/>
          </a:p>
        </p:txBody>
      </p:sp>
      <p:pic>
        <p:nvPicPr>
          <p:cNvPr id="5" name="Turinio vietos rezervavimo ženklas 4">
            <a:extLst>
              <a:ext uri="{FF2B5EF4-FFF2-40B4-BE49-F238E27FC236}">
                <a16:creationId xmlns:a16="http://schemas.microsoft.com/office/drawing/2014/main" id="{A8054927-D3B5-444A-9B96-1B6334D49899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 rotWithShape="1">
          <a:blip r:embed="rId2"/>
          <a:srcRect l="40131" r="9173"/>
          <a:stretch/>
        </p:blipFill>
        <p:spPr>
          <a:xfrm>
            <a:off x="20" y="10"/>
            <a:ext cx="4635571" cy="6857990"/>
          </a:xfrm>
          <a:prstGeom prst="rect">
            <a:avLst/>
          </a:prstGeom>
          <a:effectLst/>
        </p:spPr>
      </p:pic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A7F400EE-A8A5-48AF-B4D6-291B52C6F0B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5080934" y="2115117"/>
            <a:ext cx="6309360" cy="0"/>
          </a:xfrm>
          <a:prstGeom prst="line">
            <a:avLst/>
          </a:prstGeom>
          <a:ln w="19050">
            <a:solidFill>
              <a:srgbClr val="5E86B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6700956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1" name="Rectangle 70">
            <a:extLst>
              <a:ext uri="{FF2B5EF4-FFF2-40B4-BE49-F238E27FC236}">
                <a16:creationId xmlns:a16="http://schemas.microsoft.com/office/drawing/2014/main" id="{2C61293E-6EBE-43EF-A52C-9BEBFD7679D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Pavadinimas 1">
            <a:extLst>
              <a:ext uri="{FF2B5EF4-FFF2-40B4-BE49-F238E27FC236}">
                <a16:creationId xmlns:a16="http://schemas.microsoft.com/office/drawing/2014/main" id="{9A5F2D81-F255-47C9-B302-6E23BCD77A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97762" y="329184"/>
            <a:ext cx="6251110" cy="1783080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5400" b="1"/>
              <a:t>MERO POTVARKIAI</a:t>
            </a:r>
          </a:p>
        </p:txBody>
      </p:sp>
      <p:pic>
        <p:nvPicPr>
          <p:cNvPr id="4098" name="Picture 2">
            <a:extLst>
              <a:ext uri="{FF2B5EF4-FFF2-40B4-BE49-F238E27FC236}">
                <a16:creationId xmlns:a16="http://schemas.microsoft.com/office/drawing/2014/main" id="{33C111F8-AFC4-4C6F-B36E-7573FC290E06}"/>
              </a:ext>
            </a:extLst>
          </p:cNvPr>
          <p:cNvPicPr>
            <a:picLocks noGrp="1" noChangeAspect="1" noChangeArrowheads="1"/>
          </p:cNvPicPr>
          <p:nvPr>
            <p:ph sz="half" idx="2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597" r="39843"/>
          <a:stretch/>
        </p:blipFill>
        <p:spPr bwMode="auto">
          <a:xfrm>
            <a:off x="1" y="10"/>
            <a:ext cx="4657344" cy="6857990"/>
          </a:xfrm>
          <a:custGeom>
            <a:avLst/>
            <a:gdLst/>
            <a:ahLst/>
            <a:cxnLst/>
            <a:rect l="l" t="t" r="r" b="b"/>
            <a:pathLst>
              <a:path w="4657344" h="6858000">
                <a:moveTo>
                  <a:pt x="0" y="0"/>
                </a:moveTo>
                <a:lnTo>
                  <a:pt x="3429755" y="0"/>
                </a:lnTo>
                <a:lnTo>
                  <a:pt x="3526016" y="148742"/>
                </a:lnTo>
                <a:cubicBezTo>
                  <a:pt x="3657740" y="365513"/>
                  <a:pt x="3777402" y="589569"/>
                  <a:pt x="3886489" y="819975"/>
                </a:cubicBezTo>
                <a:cubicBezTo>
                  <a:pt x="3891856" y="833492"/>
                  <a:pt x="3900663" y="845393"/>
                  <a:pt x="3912049" y="854514"/>
                </a:cubicBezTo>
                <a:cubicBezTo>
                  <a:pt x="3897352" y="819849"/>
                  <a:pt x="3883037" y="784928"/>
                  <a:pt x="3868083" y="750263"/>
                </a:cubicBezTo>
                <a:cubicBezTo>
                  <a:pt x="3806989" y="608712"/>
                  <a:pt x="3742478" y="469145"/>
                  <a:pt x="3674155" y="331786"/>
                </a:cubicBezTo>
                <a:lnTo>
                  <a:pt x="3496656" y="0"/>
                </a:lnTo>
                <a:lnTo>
                  <a:pt x="3554371" y="0"/>
                </a:lnTo>
                <a:lnTo>
                  <a:pt x="3661621" y="196614"/>
                </a:lnTo>
                <a:cubicBezTo>
                  <a:pt x="3856899" y="573253"/>
                  <a:pt x="4021071" y="966066"/>
                  <a:pt x="4161279" y="1371196"/>
                </a:cubicBezTo>
                <a:cubicBezTo>
                  <a:pt x="4379525" y="2007265"/>
                  <a:pt x="4530141" y="2664286"/>
                  <a:pt x="4610660" y="3331516"/>
                </a:cubicBezTo>
                <a:cubicBezTo>
                  <a:pt x="4652837" y="3672965"/>
                  <a:pt x="4671625" y="4013908"/>
                  <a:pt x="4645040" y="4357388"/>
                </a:cubicBezTo>
                <a:cubicBezTo>
                  <a:pt x="4613599" y="4758899"/>
                  <a:pt x="4566181" y="5157998"/>
                  <a:pt x="4485789" y="5552906"/>
                </a:cubicBezTo>
                <a:cubicBezTo>
                  <a:pt x="4397121" y="5988893"/>
                  <a:pt x="4276748" y="6414594"/>
                  <a:pt x="4117769" y="6828295"/>
                </a:cubicBezTo>
                <a:lnTo>
                  <a:pt x="4105288" y="6858000"/>
                </a:lnTo>
                <a:lnTo>
                  <a:pt x="4052520" y="6858000"/>
                </a:lnTo>
                <a:lnTo>
                  <a:pt x="4059369" y="6841549"/>
                </a:lnTo>
                <a:cubicBezTo>
                  <a:pt x="4147276" y="6614016"/>
                  <a:pt x="4224193" y="6380817"/>
                  <a:pt x="4291518" y="6142729"/>
                </a:cubicBezTo>
                <a:cubicBezTo>
                  <a:pt x="4350055" y="5935370"/>
                  <a:pt x="4393256" y="5723695"/>
                  <a:pt x="4443357" y="5513923"/>
                </a:cubicBezTo>
                <a:cubicBezTo>
                  <a:pt x="4444541" y="5502788"/>
                  <a:pt x="4445137" y="5491601"/>
                  <a:pt x="4445146" y="5480401"/>
                </a:cubicBezTo>
                <a:cubicBezTo>
                  <a:pt x="4408465" y="5607635"/>
                  <a:pt x="4379196" y="5719759"/>
                  <a:pt x="4344559" y="5830359"/>
                </a:cubicBezTo>
                <a:cubicBezTo>
                  <a:pt x="4254261" y="6118381"/>
                  <a:pt x="4150112" y="6398531"/>
                  <a:pt x="4031702" y="6670527"/>
                </a:cubicBezTo>
                <a:lnTo>
                  <a:pt x="3943824" y="6858000"/>
                </a:lnTo>
                <a:lnTo>
                  <a:pt x="0" y="6858000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3" name="sketchy line">
            <a:extLst>
              <a:ext uri="{FF2B5EF4-FFF2-40B4-BE49-F238E27FC236}">
                <a16:creationId xmlns:a16="http://schemas.microsoft.com/office/drawing/2014/main" id="{21540236-BFD5-4A9D-8840-4703E7F7682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297762" y="2374947"/>
            <a:ext cx="4243589" cy="18288"/>
          </a:xfrm>
          <a:custGeom>
            <a:avLst/>
            <a:gdLst>
              <a:gd name="connsiteX0" fmla="*/ 0 w 4243589"/>
              <a:gd name="connsiteY0" fmla="*/ 0 h 18288"/>
              <a:gd name="connsiteX1" fmla="*/ 478919 w 4243589"/>
              <a:gd name="connsiteY1" fmla="*/ 0 h 18288"/>
              <a:gd name="connsiteX2" fmla="*/ 957839 w 4243589"/>
              <a:gd name="connsiteY2" fmla="*/ 0 h 18288"/>
              <a:gd name="connsiteX3" fmla="*/ 1521630 w 4243589"/>
              <a:gd name="connsiteY3" fmla="*/ 0 h 18288"/>
              <a:gd name="connsiteX4" fmla="*/ 2212729 w 4243589"/>
              <a:gd name="connsiteY4" fmla="*/ 0 h 18288"/>
              <a:gd name="connsiteX5" fmla="*/ 2734084 w 4243589"/>
              <a:gd name="connsiteY5" fmla="*/ 0 h 18288"/>
              <a:gd name="connsiteX6" fmla="*/ 3255439 w 4243589"/>
              <a:gd name="connsiteY6" fmla="*/ 0 h 18288"/>
              <a:gd name="connsiteX7" fmla="*/ 4243589 w 4243589"/>
              <a:gd name="connsiteY7" fmla="*/ 0 h 18288"/>
              <a:gd name="connsiteX8" fmla="*/ 4243589 w 4243589"/>
              <a:gd name="connsiteY8" fmla="*/ 18288 h 18288"/>
              <a:gd name="connsiteX9" fmla="*/ 3594926 w 4243589"/>
              <a:gd name="connsiteY9" fmla="*/ 18288 h 18288"/>
              <a:gd name="connsiteX10" fmla="*/ 3073571 w 4243589"/>
              <a:gd name="connsiteY10" fmla="*/ 18288 h 18288"/>
              <a:gd name="connsiteX11" fmla="*/ 2552216 w 4243589"/>
              <a:gd name="connsiteY11" fmla="*/ 18288 h 18288"/>
              <a:gd name="connsiteX12" fmla="*/ 1903553 w 4243589"/>
              <a:gd name="connsiteY12" fmla="*/ 18288 h 18288"/>
              <a:gd name="connsiteX13" fmla="*/ 1212454 w 4243589"/>
              <a:gd name="connsiteY13" fmla="*/ 18288 h 18288"/>
              <a:gd name="connsiteX14" fmla="*/ 733535 w 4243589"/>
              <a:gd name="connsiteY14" fmla="*/ 18288 h 18288"/>
              <a:gd name="connsiteX15" fmla="*/ 0 w 4243589"/>
              <a:gd name="connsiteY15" fmla="*/ 18288 h 18288"/>
              <a:gd name="connsiteX16" fmla="*/ 0 w 4243589"/>
              <a:gd name="connsiteY16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243589" h="18288" fill="none" extrusionOk="0">
                <a:moveTo>
                  <a:pt x="0" y="0"/>
                </a:moveTo>
                <a:cubicBezTo>
                  <a:pt x="213395" y="-21006"/>
                  <a:pt x="307421" y="-18116"/>
                  <a:pt x="478919" y="0"/>
                </a:cubicBezTo>
                <a:cubicBezTo>
                  <a:pt x="650417" y="18116"/>
                  <a:pt x="831092" y="-21237"/>
                  <a:pt x="957839" y="0"/>
                </a:cubicBezTo>
                <a:cubicBezTo>
                  <a:pt x="1084586" y="21237"/>
                  <a:pt x="1301682" y="25124"/>
                  <a:pt x="1521630" y="0"/>
                </a:cubicBezTo>
                <a:cubicBezTo>
                  <a:pt x="1741578" y="-25124"/>
                  <a:pt x="1970269" y="-29139"/>
                  <a:pt x="2212729" y="0"/>
                </a:cubicBezTo>
                <a:cubicBezTo>
                  <a:pt x="2455189" y="29139"/>
                  <a:pt x="2558847" y="-4796"/>
                  <a:pt x="2734084" y="0"/>
                </a:cubicBezTo>
                <a:cubicBezTo>
                  <a:pt x="2909321" y="4796"/>
                  <a:pt x="3097217" y="-13409"/>
                  <a:pt x="3255439" y="0"/>
                </a:cubicBezTo>
                <a:cubicBezTo>
                  <a:pt x="3413662" y="13409"/>
                  <a:pt x="3979999" y="-10121"/>
                  <a:pt x="4243589" y="0"/>
                </a:cubicBezTo>
                <a:cubicBezTo>
                  <a:pt x="4244484" y="8974"/>
                  <a:pt x="4243043" y="9359"/>
                  <a:pt x="4243589" y="18288"/>
                </a:cubicBezTo>
                <a:cubicBezTo>
                  <a:pt x="4058777" y="31246"/>
                  <a:pt x="3910348" y="3158"/>
                  <a:pt x="3594926" y="18288"/>
                </a:cubicBezTo>
                <a:cubicBezTo>
                  <a:pt x="3279504" y="33418"/>
                  <a:pt x="3319955" y="-3977"/>
                  <a:pt x="3073571" y="18288"/>
                </a:cubicBezTo>
                <a:cubicBezTo>
                  <a:pt x="2827187" y="40553"/>
                  <a:pt x="2767387" y="1863"/>
                  <a:pt x="2552216" y="18288"/>
                </a:cubicBezTo>
                <a:cubicBezTo>
                  <a:pt x="2337046" y="34713"/>
                  <a:pt x="2181871" y="19527"/>
                  <a:pt x="1903553" y="18288"/>
                </a:cubicBezTo>
                <a:cubicBezTo>
                  <a:pt x="1625235" y="17049"/>
                  <a:pt x="1557672" y="24174"/>
                  <a:pt x="1212454" y="18288"/>
                </a:cubicBezTo>
                <a:cubicBezTo>
                  <a:pt x="867236" y="12402"/>
                  <a:pt x="874382" y="15627"/>
                  <a:pt x="733535" y="18288"/>
                </a:cubicBezTo>
                <a:cubicBezTo>
                  <a:pt x="592688" y="20949"/>
                  <a:pt x="183477" y="14753"/>
                  <a:pt x="0" y="18288"/>
                </a:cubicBezTo>
                <a:cubicBezTo>
                  <a:pt x="-229" y="14222"/>
                  <a:pt x="509" y="5816"/>
                  <a:pt x="0" y="0"/>
                </a:cubicBezTo>
                <a:close/>
              </a:path>
              <a:path w="4243589" h="18288" stroke="0" extrusionOk="0">
                <a:moveTo>
                  <a:pt x="0" y="0"/>
                </a:moveTo>
                <a:cubicBezTo>
                  <a:pt x="143690" y="16630"/>
                  <a:pt x="266667" y="14847"/>
                  <a:pt x="521355" y="0"/>
                </a:cubicBezTo>
                <a:cubicBezTo>
                  <a:pt x="776043" y="-14847"/>
                  <a:pt x="814491" y="-17363"/>
                  <a:pt x="1000275" y="0"/>
                </a:cubicBezTo>
                <a:cubicBezTo>
                  <a:pt x="1186059" y="17363"/>
                  <a:pt x="1352504" y="-23507"/>
                  <a:pt x="1521630" y="0"/>
                </a:cubicBezTo>
                <a:cubicBezTo>
                  <a:pt x="1690756" y="23507"/>
                  <a:pt x="1889525" y="5871"/>
                  <a:pt x="2127857" y="0"/>
                </a:cubicBezTo>
                <a:cubicBezTo>
                  <a:pt x="2366189" y="-5871"/>
                  <a:pt x="2620628" y="-27997"/>
                  <a:pt x="2776520" y="0"/>
                </a:cubicBezTo>
                <a:cubicBezTo>
                  <a:pt x="2932412" y="27997"/>
                  <a:pt x="3131683" y="-25073"/>
                  <a:pt x="3467618" y="0"/>
                </a:cubicBezTo>
                <a:cubicBezTo>
                  <a:pt x="3803553" y="25073"/>
                  <a:pt x="4017371" y="3071"/>
                  <a:pt x="4243589" y="0"/>
                </a:cubicBezTo>
                <a:cubicBezTo>
                  <a:pt x="4243134" y="6162"/>
                  <a:pt x="4243492" y="11775"/>
                  <a:pt x="4243589" y="18288"/>
                </a:cubicBezTo>
                <a:cubicBezTo>
                  <a:pt x="4017834" y="-5779"/>
                  <a:pt x="3834586" y="13376"/>
                  <a:pt x="3594926" y="18288"/>
                </a:cubicBezTo>
                <a:cubicBezTo>
                  <a:pt x="3355266" y="23200"/>
                  <a:pt x="3204179" y="2869"/>
                  <a:pt x="2903827" y="18288"/>
                </a:cubicBezTo>
                <a:cubicBezTo>
                  <a:pt x="2603475" y="33707"/>
                  <a:pt x="2526187" y="46187"/>
                  <a:pt x="2212729" y="18288"/>
                </a:cubicBezTo>
                <a:cubicBezTo>
                  <a:pt x="1899271" y="-9611"/>
                  <a:pt x="1966289" y="29692"/>
                  <a:pt x="1733809" y="18288"/>
                </a:cubicBezTo>
                <a:cubicBezTo>
                  <a:pt x="1501329" y="6884"/>
                  <a:pt x="1343612" y="12492"/>
                  <a:pt x="1085146" y="18288"/>
                </a:cubicBezTo>
                <a:cubicBezTo>
                  <a:pt x="826680" y="24084"/>
                  <a:pt x="778184" y="35607"/>
                  <a:pt x="521355" y="18288"/>
                </a:cubicBezTo>
                <a:cubicBezTo>
                  <a:pt x="264526" y="969"/>
                  <a:pt x="120277" y="4268"/>
                  <a:pt x="0" y="18288"/>
                </a:cubicBezTo>
                <a:cubicBezTo>
                  <a:pt x="766" y="10800"/>
                  <a:pt x="-457" y="8180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445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2727557108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urinio vietos rezervavimo ženklas 2">
            <a:extLst>
              <a:ext uri="{FF2B5EF4-FFF2-40B4-BE49-F238E27FC236}">
                <a16:creationId xmlns:a16="http://schemas.microsoft.com/office/drawing/2014/main" id="{C09C6BBB-34BA-47A3-AE9F-15A118F4732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5297762" y="2706624"/>
            <a:ext cx="6251110" cy="3483864"/>
          </a:xfrm>
        </p:spPr>
        <p:txBody>
          <a:bodyPr vert="horz" lIns="91440" tIns="45720" rIns="91440" bIns="45720" rtlCol="0">
            <a:normAutofit/>
          </a:bodyPr>
          <a:lstStyle/>
          <a:p>
            <a:r>
              <a:rPr lang="en-US" sz="2200" b="1"/>
              <a:t>Savivaldybės meras 2021 m. išleido 59 potvarkius. Iš jų: </a:t>
            </a:r>
            <a:endParaRPr lang="en-US" sz="2200"/>
          </a:p>
          <a:p>
            <a:r>
              <a:rPr lang="en-US" sz="2200"/>
              <a:t>7 – dėl darbo grupių ir komisijų sudarymo, </a:t>
            </a:r>
          </a:p>
          <a:p>
            <a:r>
              <a:rPr lang="en-US" sz="2200"/>
              <a:t>12 – dėl Tarybos posėdžių sušaukimo ir darbotvarkių sudarymo, </a:t>
            </a:r>
          </a:p>
          <a:p>
            <a:r>
              <a:rPr lang="en-US" sz="2200"/>
              <a:t>3 – dėl įgaliojimų suteikimo, </a:t>
            </a:r>
          </a:p>
          <a:p>
            <a:r>
              <a:rPr lang="en-US" sz="2200"/>
              <a:t>21 – dėl padėkų suteikimo, </a:t>
            </a:r>
          </a:p>
          <a:p>
            <a:r>
              <a:rPr lang="en-US" sz="2200"/>
              <a:t>16 – kitais klausimais.</a:t>
            </a:r>
          </a:p>
        </p:txBody>
      </p:sp>
    </p:spTree>
    <p:extLst>
      <p:ext uri="{BB962C8B-B14F-4D97-AF65-F5344CB8AC3E}">
        <p14:creationId xmlns:p14="http://schemas.microsoft.com/office/powerpoint/2010/main" val="124672148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F13C74B1-5B17-4795-BED0-7140497B44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Pavadinimas 1">
            <a:extLst>
              <a:ext uri="{FF2B5EF4-FFF2-40B4-BE49-F238E27FC236}">
                <a16:creationId xmlns:a16="http://schemas.microsoft.com/office/drawing/2014/main" id="{31ADE419-F6AD-4C6F-B968-C78672443E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0080" y="325369"/>
            <a:ext cx="4368602" cy="1956841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5400" b="1"/>
              <a:t>MERO PADĖKOS</a:t>
            </a:r>
          </a:p>
        </p:txBody>
      </p:sp>
      <p:sp>
        <p:nvSpPr>
          <p:cNvPr id="14" name="sketchy line">
            <a:extLst>
              <a:ext uri="{FF2B5EF4-FFF2-40B4-BE49-F238E27FC236}">
                <a16:creationId xmlns:a16="http://schemas.microsoft.com/office/drawing/2014/main" id="{D4974D33-8DC5-464E-8C6D-BE58F0669C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0080" y="2586994"/>
            <a:ext cx="3474720" cy="18288"/>
          </a:xfrm>
          <a:custGeom>
            <a:avLst/>
            <a:gdLst>
              <a:gd name="connsiteX0" fmla="*/ 0 w 3474720"/>
              <a:gd name="connsiteY0" fmla="*/ 0 h 18288"/>
              <a:gd name="connsiteX1" fmla="*/ 694944 w 3474720"/>
              <a:gd name="connsiteY1" fmla="*/ 0 h 18288"/>
              <a:gd name="connsiteX2" fmla="*/ 1355141 w 3474720"/>
              <a:gd name="connsiteY2" fmla="*/ 0 h 18288"/>
              <a:gd name="connsiteX3" fmla="*/ 2015338 w 3474720"/>
              <a:gd name="connsiteY3" fmla="*/ 0 h 18288"/>
              <a:gd name="connsiteX4" fmla="*/ 2779776 w 3474720"/>
              <a:gd name="connsiteY4" fmla="*/ 0 h 18288"/>
              <a:gd name="connsiteX5" fmla="*/ 3474720 w 3474720"/>
              <a:gd name="connsiteY5" fmla="*/ 0 h 18288"/>
              <a:gd name="connsiteX6" fmla="*/ 3474720 w 3474720"/>
              <a:gd name="connsiteY6" fmla="*/ 18288 h 18288"/>
              <a:gd name="connsiteX7" fmla="*/ 2779776 w 3474720"/>
              <a:gd name="connsiteY7" fmla="*/ 18288 h 18288"/>
              <a:gd name="connsiteX8" fmla="*/ 2189074 w 3474720"/>
              <a:gd name="connsiteY8" fmla="*/ 18288 h 18288"/>
              <a:gd name="connsiteX9" fmla="*/ 1528877 w 3474720"/>
              <a:gd name="connsiteY9" fmla="*/ 18288 h 18288"/>
              <a:gd name="connsiteX10" fmla="*/ 868680 w 3474720"/>
              <a:gd name="connsiteY10" fmla="*/ 18288 h 18288"/>
              <a:gd name="connsiteX11" fmla="*/ 0 w 3474720"/>
              <a:gd name="connsiteY11" fmla="*/ 18288 h 18288"/>
              <a:gd name="connsiteX12" fmla="*/ 0 w 3474720"/>
              <a:gd name="connsiteY12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3474720" h="18288" fill="none" extrusionOk="0">
                <a:moveTo>
                  <a:pt x="0" y="0"/>
                </a:moveTo>
                <a:cubicBezTo>
                  <a:pt x="224454" y="-14544"/>
                  <a:pt x="495407" y="26540"/>
                  <a:pt x="694944" y="0"/>
                </a:cubicBezTo>
                <a:cubicBezTo>
                  <a:pt x="894481" y="-26540"/>
                  <a:pt x="1130063" y="24713"/>
                  <a:pt x="1355141" y="0"/>
                </a:cubicBezTo>
                <a:cubicBezTo>
                  <a:pt x="1580219" y="-24713"/>
                  <a:pt x="1820099" y="26695"/>
                  <a:pt x="2015338" y="0"/>
                </a:cubicBezTo>
                <a:cubicBezTo>
                  <a:pt x="2210577" y="-26695"/>
                  <a:pt x="2402045" y="165"/>
                  <a:pt x="2779776" y="0"/>
                </a:cubicBezTo>
                <a:cubicBezTo>
                  <a:pt x="3157507" y="-165"/>
                  <a:pt x="3286859" y="-15571"/>
                  <a:pt x="3474720" y="0"/>
                </a:cubicBezTo>
                <a:cubicBezTo>
                  <a:pt x="3474286" y="7551"/>
                  <a:pt x="3474253" y="9822"/>
                  <a:pt x="3474720" y="18288"/>
                </a:cubicBezTo>
                <a:cubicBezTo>
                  <a:pt x="3233904" y="29845"/>
                  <a:pt x="2945134" y="-5256"/>
                  <a:pt x="2779776" y="18288"/>
                </a:cubicBezTo>
                <a:cubicBezTo>
                  <a:pt x="2614418" y="41832"/>
                  <a:pt x="2339768" y="22709"/>
                  <a:pt x="2189074" y="18288"/>
                </a:cubicBezTo>
                <a:cubicBezTo>
                  <a:pt x="2038380" y="13867"/>
                  <a:pt x="1817434" y="-4947"/>
                  <a:pt x="1528877" y="18288"/>
                </a:cubicBezTo>
                <a:cubicBezTo>
                  <a:pt x="1240320" y="41523"/>
                  <a:pt x="1042447" y="37198"/>
                  <a:pt x="868680" y="18288"/>
                </a:cubicBezTo>
                <a:cubicBezTo>
                  <a:pt x="694913" y="-622"/>
                  <a:pt x="233232" y="44909"/>
                  <a:pt x="0" y="18288"/>
                </a:cubicBezTo>
                <a:cubicBezTo>
                  <a:pt x="60" y="11696"/>
                  <a:pt x="66" y="3758"/>
                  <a:pt x="0" y="0"/>
                </a:cubicBezTo>
                <a:close/>
              </a:path>
              <a:path w="3474720" h="18288" stroke="0" extrusionOk="0">
                <a:moveTo>
                  <a:pt x="0" y="0"/>
                </a:moveTo>
                <a:cubicBezTo>
                  <a:pt x="202328" y="-14716"/>
                  <a:pt x="332722" y="-11499"/>
                  <a:pt x="625450" y="0"/>
                </a:cubicBezTo>
                <a:cubicBezTo>
                  <a:pt x="918178" y="11499"/>
                  <a:pt x="1096688" y="5123"/>
                  <a:pt x="1389888" y="0"/>
                </a:cubicBezTo>
                <a:cubicBezTo>
                  <a:pt x="1683088" y="-5123"/>
                  <a:pt x="1835981" y="-14038"/>
                  <a:pt x="1980590" y="0"/>
                </a:cubicBezTo>
                <a:cubicBezTo>
                  <a:pt x="2125199" y="14038"/>
                  <a:pt x="2396099" y="-7203"/>
                  <a:pt x="2571293" y="0"/>
                </a:cubicBezTo>
                <a:cubicBezTo>
                  <a:pt x="2746487" y="7203"/>
                  <a:pt x="3041609" y="-12036"/>
                  <a:pt x="3474720" y="0"/>
                </a:cubicBezTo>
                <a:cubicBezTo>
                  <a:pt x="3474638" y="4406"/>
                  <a:pt x="3474631" y="9982"/>
                  <a:pt x="3474720" y="18288"/>
                </a:cubicBezTo>
                <a:cubicBezTo>
                  <a:pt x="3324873" y="21876"/>
                  <a:pt x="3136771" y="12587"/>
                  <a:pt x="2814523" y="18288"/>
                </a:cubicBezTo>
                <a:cubicBezTo>
                  <a:pt x="2492275" y="23989"/>
                  <a:pt x="2294402" y="47111"/>
                  <a:pt x="2154326" y="18288"/>
                </a:cubicBezTo>
                <a:cubicBezTo>
                  <a:pt x="2014250" y="-10535"/>
                  <a:pt x="1820317" y="33903"/>
                  <a:pt x="1494130" y="18288"/>
                </a:cubicBezTo>
                <a:cubicBezTo>
                  <a:pt x="1167943" y="2673"/>
                  <a:pt x="948432" y="14868"/>
                  <a:pt x="729691" y="18288"/>
                </a:cubicBezTo>
                <a:cubicBezTo>
                  <a:pt x="510950" y="21708"/>
                  <a:pt x="264032" y="24354"/>
                  <a:pt x="0" y="18288"/>
                </a:cubicBezTo>
                <a:cubicBezTo>
                  <a:pt x="189" y="14288"/>
                  <a:pt x="-703" y="3747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445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2863741219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urinio vietos rezervavimo ženklas 2">
            <a:extLst>
              <a:ext uri="{FF2B5EF4-FFF2-40B4-BE49-F238E27FC236}">
                <a16:creationId xmlns:a16="http://schemas.microsoft.com/office/drawing/2014/main" id="{03F7FEDC-B6F2-42F2-8836-DD36AE4BF8E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40080" y="2872899"/>
            <a:ext cx="4243589" cy="3320668"/>
          </a:xfrm>
        </p:spPr>
        <p:txBody>
          <a:bodyPr vert="horz" lIns="91440" tIns="45720" rIns="91440" bIns="45720" rtlCol="0">
            <a:normAutofit/>
          </a:bodyPr>
          <a:lstStyle/>
          <a:p>
            <a:r>
              <a:rPr lang="en-US" sz="2200"/>
              <a:t>Meras pareiškė 137 padėkas piliečiams, garsinusiems Šilutės kraštą kultūros, meno sporto ir kita visuomenine veikla. </a:t>
            </a:r>
          </a:p>
          <a:p>
            <a:endParaRPr lang="en-US" sz="2200"/>
          </a:p>
        </p:txBody>
      </p:sp>
      <p:pic>
        <p:nvPicPr>
          <p:cNvPr id="5" name="Turinio vietos rezervavimo ženklas 4" descr="A group of people talking&#10;&#10;Description automatically generated with medium confidence">
            <a:extLst>
              <a:ext uri="{FF2B5EF4-FFF2-40B4-BE49-F238E27FC236}">
                <a16:creationId xmlns:a16="http://schemas.microsoft.com/office/drawing/2014/main" id="{A3A7CEA0-AFCC-4224-9398-B44A119CE401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 rotWithShape="1">
          <a:blip r:embed="rId2"/>
          <a:srcRect l="21765" r="11282" b="-1"/>
          <a:stretch/>
        </p:blipFill>
        <p:spPr>
          <a:xfrm>
            <a:off x="5311702" y="10"/>
            <a:ext cx="6878775" cy="6857990"/>
          </a:xfrm>
          <a:custGeom>
            <a:avLst/>
            <a:gdLst/>
            <a:ahLst/>
            <a:cxnLst/>
            <a:rect l="l" t="t" r="r" b="b"/>
            <a:pathLst>
              <a:path w="6878775" h="6858000">
                <a:moveTo>
                  <a:pt x="1102973" y="0"/>
                </a:moveTo>
                <a:lnTo>
                  <a:pt x="1160688" y="0"/>
                </a:lnTo>
                <a:lnTo>
                  <a:pt x="983189" y="331786"/>
                </a:lnTo>
                <a:cubicBezTo>
                  <a:pt x="914866" y="469145"/>
                  <a:pt x="850355" y="608712"/>
                  <a:pt x="789261" y="750263"/>
                </a:cubicBezTo>
                <a:cubicBezTo>
                  <a:pt x="774307" y="784928"/>
                  <a:pt x="759992" y="819849"/>
                  <a:pt x="745295" y="854514"/>
                </a:cubicBezTo>
                <a:cubicBezTo>
                  <a:pt x="756682" y="845393"/>
                  <a:pt x="765489" y="833492"/>
                  <a:pt x="770857" y="819975"/>
                </a:cubicBezTo>
                <a:cubicBezTo>
                  <a:pt x="879943" y="589569"/>
                  <a:pt x="999605" y="365513"/>
                  <a:pt x="1131329" y="148742"/>
                </a:cubicBezTo>
                <a:lnTo>
                  <a:pt x="1227589" y="0"/>
                </a:lnTo>
                <a:lnTo>
                  <a:pt x="6878775" y="0"/>
                </a:lnTo>
                <a:lnTo>
                  <a:pt x="6878775" y="6858000"/>
                </a:lnTo>
                <a:lnTo>
                  <a:pt x="713521" y="6858000"/>
                </a:lnTo>
                <a:lnTo>
                  <a:pt x="625642" y="6670527"/>
                </a:lnTo>
                <a:cubicBezTo>
                  <a:pt x="507232" y="6398531"/>
                  <a:pt x="403083" y="6118381"/>
                  <a:pt x="312785" y="5830359"/>
                </a:cubicBezTo>
                <a:cubicBezTo>
                  <a:pt x="278149" y="5719759"/>
                  <a:pt x="248879" y="5607635"/>
                  <a:pt x="212198" y="5480401"/>
                </a:cubicBezTo>
                <a:cubicBezTo>
                  <a:pt x="212208" y="5491601"/>
                  <a:pt x="212803" y="5502788"/>
                  <a:pt x="213988" y="5513923"/>
                </a:cubicBezTo>
                <a:cubicBezTo>
                  <a:pt x="264089" y="5723695"/>
                  <a:pt x="307290" y="5935370"/>
                  <a:pt x="365826" y="6142729"/>
                </a:cubicBezTo>
                <a:cubicBezTo>
                  <a:pt x="433152" y="6380817"/>
                  <a:pt x="510068" y="6614016"/>
                  <a:pt x="597975" y="6841549"/>
                </a:cubicBezTo>
                <a:lnTo>
                  <a:pt x="604824" y="6858000"/>
                </a:lnTo>
                <a:lnTo>
                  <a:pt x="552056" y="6858000"/>
                </a:lnTo>
                <a:lnTo>
                  <a:pt x="539576" y="6828295"/>
                </a:lnTo>
                <a:cubicBezTo>
                  <a:pt x="380597" y="6414594"/>
                  <a:pt x="260223" y="5988893"/>
                  <a:pt x="171555" y="5552906"/>
                </a:cubicBezTo>
                <a:cubicBezTo>
                  <a:pt x="91163" y="5157998"/>
                  <a:pt x="43746" y="4758899"/>
                  <a:pt x="12305" y="4357388"/>
                </a:cubicBezTo>
                <a:cubicBezTo>
                  <a:pt x="-14281" y="4013908"/>
                  <a:pt x="4507" y="3672965"/>
                  <a:pt x="46684" y="3331516"/>
                </a:cubicBezTo>
                <a:cubicBezTo>
                  <a:pt x="127203" y="2664286"/>
                  <a:pt x="277819" y="2007265"/>
                  <a:pt x="496065" y="1371196"/>
                </a:cubicBezTo>
                <a:cubicBezTo>
                  <a:pt x="636273" y="966066"/>
                  <a:pt x="800445" y="573253"/>
                  <a:pt x="995723" y="196614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76751905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>
            <a:extLst>
              <a:ext uri="{FF2B5EF4-FFF2-40B4-BE49-F238E27FC236}">
                <a16:creationId xmlns:a16="http://schemas.microsoft.com/office/drawing/2014/main" id="{4038CB10-1F5C-4D54-9DF7-12586DE5B00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27546" y="4572000"/>
            <a:ext cx="7058307" cy="1964266"/>
          </a:xfrm>
          <a:prstGeom prst="rect">
            <a:avLst/>
          </a:prstGeom>
          <a:solidFill>
            <a:srgbClr val="2C425E">
              <a:alpha val="9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Pavadinimas 1">
            <a:extLst>
              <a:ext uri="{FF2B5EF4-FFF2-40B4-BE49-F238E27FC236}">
                <a16:creationId xmlns:a16="http://schemas.microsoft.com/office/drawing/2014/main" id="{E9945032-7009-478D-85B6-E384D8E3E9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4256" y="4767072"/>
            <a:ext cx="6594189" cy="1625210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r"/>
            <a:r>
              <a:rPr lang="en-US" dirty="0">
                <a:solidFill>
                  <a:srgbClr val="FFFFFF"/>
                </a:solidFill>
              </a:rPr>
              <a:t>REIKŠMINGI APDOVANOJIMAI</a:t>
            </a:r>
          </a:p>
        </p:txBody>
      </p:sp>
      <p:pic>
        <p:nvPicPr>
          <p:cNvPr id="8" name="Content Placeholder 7" descr="A group of men standing in a room with flags&#10;&#10;Description automatically generated with medium confidence">
            <a:extLst>
              <a:ext uri="{FF2B5EF4-FFF2-40B4-BE49-F238E27FC236}">
                <a16:creationId xmlns:a16="http://schemas.microsoft.com/office/drawing/2014/main" id="{90405953-949E-9445-9212-ACE5C6C0DAE6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897" r="1" b="514"/>
          <a:stretch/>
        </p:blipFill>
        <p:spPr>
          <a:xfrm>
            <a:off x="327547" y="321733"/>
            <a:ext cx="7058306" cy="4107392"/>
          </a:xfrm>
          <a:prstGeom prst="rect">
            <a:avLst/>
          </a:prstGeom>
        </p:spPr>
      </p:pic>
      <p:sp>
        <p:nvSpPr>
          <p:cNvPr id="20" name="Rectangle 19">
            <a:extLst>
              <a:ext uri="{FF2B5EF4-FFF2-40B4-BE49-F238E27FC236}">
                <a16:creationId xmlns:a16="http://schemas.microsoft.com/office/drawing/2014/main" id="{73ED6512-6858-4552-B699-9A97FE9A4EA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534655" y="321732"/>
            <a:ext cx="4335613" cy="6214534"/>
          </a:xfrm>
          <a:prstGeom prst="rect">
            <a:avLst/>
          </a:prstGeom>
          <a:solidFill>
            <a:srgbClr val="59595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Turinio vietos rezervavimo ženklas 2">
            <a:extLst>
              <a:ext uri="{FF2B5EF4-FFF2-40B4-BE49-F238E27FC236}">
                <a16:creationId xmlns:a16="http://schemas.microsoft.com/office/drawing/2014/main" id="{A7A26E7C-0648-4C40-AF47-D06EAFC6C52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7883249" y="727315"/>
            <a:ext cx="3585498" cy="5239532"/>
          </a:xfr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lt-LT" dirty="0">
                <a:solidFill>
                  <a:srgbClr val="FFFFFF"/>
                </a:solidFill>
              </a:rPr>
              <a:t>Savivaldybės merui įteiktas specialus ženklas už bendradarbiavimą su Lietuvos policija ir sėkmingai atliktą vakcinacijos nuo COVID - 19 ligos procesą.</a:t>
            </a:r>
          </a:p>
        </p:txBody>
      </p:sp>
    </p:spTree>
    <p:extLst>
      <p:ext uri="{BB962C8B-B14F-4D97-AF65-F5344CB8AC3E}">
        <p14:creationId xmlns:p14="http://schemas.microsoft.com/office/powerpoint/2010/main" val="196143127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avadinimas 1">
            <a:extLst>
              <a:ext uri="{FF2B5EF4-FFF2-40B4-BE49-F238E27FC236}">
                <a16:creationId xmlns:a16="http://schemas.microsoft.com/office/drawing/2014/main" id="{CB8C6107-31D6-48C9-BBC2-445327AEC3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lt-LT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BENDRIEJI ŠALIES RODIKLIAI 2021 M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lt-LT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4" name="Turinio vietos rezervavimo ženklas 3">
            <a:extLst>
              <a:ext uri="{FF2B5EF4-FFF2-40B4-BE49-F238E27FC236}">
                <a16:creationId xmlns:a16="http://schemas.microsoft.com/office/drawing/2014/main" id="{6AFF8A45-A895-4F87-9FF5-3E7CA5DC5854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021463124"/>
              </p:ext>
            </p:extLst>
          </p:nvPr>
        </p:nvGraphicFramePr>
        <p:xfrm>
          <a:off x="838200" y="1825625"/>
          <a:ext cx="10515600" cy="43513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6571826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00E40BA5-91AC-4591-9D84-24A84F64E404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E18157F1-4BA2-4658-8AEF-33FD161BD97E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3EAEC00A-0D4D-4FE1-BF48-1C288C110F40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90394249-AACC-4DAF-81DF-CDDB1842D891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77DFC69F-A853-41A0-8642-5520F3935C75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39C662F7-F959-4A96-9D95-7D452A858C47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C0CDFAE8-E75D-4F0C-ABAD-3CF7897533F3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B7347F65-DA7A-49FA-91BE-F6A44FD3E051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4" grpId="0">
        <p:bldSub>
          <a:bldDgm bld="one"/>
        </p:bldSub>
      </p:bldGraphic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avadinimas 1">
            <a:extLst>
              <a:ext uri="{FF2B5EF4-FFF2-40B4-BE49-F238E27FC236}">
                <a16:creationId xmlns:a16="http://schemas.microsoft.com/office/drawing/2014/main" id="{E3663E74-DDA6-4763-ADD3-44C1A6973B9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lt-LT" dirty="0"/>
              <a:t>UŽSIENIO PARTNERIAI</a:t>
            </a:r>
          </a:p>
        </p:txBody>
      </p:sp>
      <p:pic>
        <p:nvPicPr>
          <p:cNvPr id="5" name="Turinio vietos rezervavimo ženklas 4">
            <a:extLst>
              <a:ext uri="{FF2B5EF4-FFF2-40B4-BE49-F238E27FC236}">
                <a16:creationId xmlns:a16="http://schemas.microsoft.com/office/drawing/2014/main" id="{017A0598-8970-4474-A208-65468A870D4B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838200" y="2971217"/>
            <a:ext cx="5181600" cy="2060154"/>
          </a:xfrm>
          <a:prstGeom prst="rect">
            <a:avLst/>
          </a:prstGeom>
        </p:spPr>
      </p:pic>
      <p:sp>
        <p:nvSpPr>
          <p:cNvPr id="4" name="Turinio vietos rezervavimo ženklas 3">
            <a:extLst>
              <a:ext uri="{FF2B5EF4-FFF2-40B4-BE49-F238E27FC236}">
                <a16:creationId xmlns:a16="http://schemas.microsoft.com/office/drawing/2014/main" id="{AD9E9BA6-CD72-43A5-A25C-77B3696986BD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lt-LT" dirty="0"/>
              <a:t>Šilutės delegacija dalyvavo renginyje „Prieš 2000 metų“ atidaryme </a:t>
            </a:r>
            <a:r>
              <a:rPr lang="lt-LT" dirty="0" err="1"/>
              <a:t>Pruszcz</a:t>
            </a:r>
            <a:r>
              <a:rPr lang="lt-LT" dirty="0"/>
              <a:t> </a:t>
            </a:r>
            <a:r>
              <a:rPr lang="lt-LT" dirty="0" err="1"/>
              <a:t>Gdański</a:t>
            </a:r>
            <a:r>
              <a:rPr lang="lt-LT" dirty="0"/>
              <a:t>.</a:t>
            </a:r>
          </a:p>
          <a:p>
            <a:r>
              <a:rPr lang="lt-LT" dirty="0"/>
              <a:t>Su šiais užsieniais parneriais toliau plėtosime bendradarbiavimą kultūrinėje srityje. </a:t>
            </a:r>
          </a:p>
        </p:txBody>
      </p:sp>
    </p:spTree>
    <p:extLst>
      <p:ext uri="{BB962C8B-B14F-4D97-AF65-F5344CB8AC3E}">
        <p14:creationId xmlns:p14="http://schemas.microsoft.com/office/powerpoint/2010/main" val="358164308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2" name="Rectangle 31">
            <a:extLst>
              <a:ext uri="{FF2B5EF4-FFF2-40B4-BE49-F238E27FC236}">
                <a16:creationId xmlns:a16="http://schemas.microsoft.com/office/drawing/2014/main" id="{7B831B6F-405A-4B47-B9BB-5CA88F28584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Pavadinimas 1">
            <a:extLst>
              <a:ext uri="{FF2B5EF4-FFF2-40B4-BE49-F238E27FC236}">
                <a16:creationId xmlns:a16="http://schemas.microsoft.com/office/drawing/2014/main" id="{5BB94665-6918-4B42-96A8-FB29C28570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39128" y="638089"/>
            <a:ext cx="4818888" cy="1476801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5000" b="1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UŽSIENIO PARTNERIAI</a:t>
            </a:r>
          </a:p>
        </p:txBody>
      </p:sp>
      <p:pic>
        <p:nvPicPr>
          <p:cNvPr id="7" name="Content Placeholder 6" descr="A group of people posing for a photo&#10;&#10;Description automatically generated">
            <a:extLst>
              <a:ext uri="{FF2B5EF4-FFF2-40B4-BE49-F238E27FC236}">
                <a16:creationId xmlns:a16="http://schemas.microsoft.com/office/drawing/2014/main" id="{33EDF647-2080-C94D-8943-D6CB9850ABE6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013" r="4688" b="-3"/>
          <a:stretch/>
        </p:blipFill>
        <p:spPr>
          <a:xfrm>
            <a:off x="630936" y="1029001"/>
            <a:ext cx="5458968" cy="4799997"/>
          </a:xfrm>
          <a:prstGeom prst="rect">
            <a:avLst/>
          </a:prstGeom>
        </p:spPr>
      </p:pic>
      <p:sp>
        <p:nvSpPr>
          <p:cNvPr id="34" name="sketch line">
            <a:extLst>
              <a:ext uri="{FF2B5EF4-FFF2-40B4-BE49-F238E27FC236}">
                <a16:creationId xmlns:a16="http://schemas.microsoft.com/office/drawing/2014/main" id="{953EE71A-6488-4203-A7C4-77102FD0DCC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739128" y="2372868"/>
            <a:ext cx="3255095" cy="18288"/>
          </a:xfrm>
          <a:custGeom>
            <a:avLst/>
            <a:gdLst>
              <a:gd name="connsiteX0" fmla="*/ 0 w 3255095"/>
              <a:gd name="connsiteY0" fmla="*/ 0 h 18288"/>
              <a:gd name="connsiteX1" fmla="*/ 618468 w 3255095"/>
              <a:gd name="connsiteY1" fmla="*/ 0 h 18288"/>
              <a:gd name="connsiteX2" fmla="*/ 1269487 w 3255095"/>
              <a:gd name="connsiteY2" fmla="*/ 0 h 18288"/>
              <a:gd name="connsiteX3" fmla="*/ 1953057 w 3255095"/>
              <a:gd name="connsiteY3" fmla="*/ 0 h 18288"/>
              <a:gd name="connsiteX4" fmla="*/ 2636627 w 3255095"/>
              <a:gd name="connsiteY4" fmla="*/ 0 h 18288"/>
              <a:gd name="connsiteX5" fmla="*/ 3255095 w 3255095"/>
              <a:gd name="connsiteY5" fmla="*/ 0 h 18288"/>
              <a:gd name="connsiteX6" fmla="*/ 3255095 w 3255095"/>
              <a:gd name="connsiteY6" fmla="*/ 18288 h 18288"/>
              <a:gd name="connsiteX7" fmla="*/ 2538974 w 3255095"/>
              <a:gd name="connsiteY7" fmla="*/ 18288 h 18288"/>
              <a:gd name="connsiteX8" fmla="*/ 1822853 w 3255095"/>
              <a:gd name="connsiteY8" fmla="*/ 18288 h 18288"/>
              <a:gd name="connsiteX9" fmla="*/ 1171834 w 3255095"/>
              <a:gd name="connsiteY9" fmla="*/ 18288 h 18288"/>
              <a:gd name="connsiteX10" fmla="*/ 0 w 3255095"/>
              <a:gd name="connsiteY10" fmla="*/ 18288 h 18288"/>
              <a:gd name="connsiteX11" fmla="*/ 0 w 3255095"/>
              <a:gd name="connsiteY11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3255095" h="18288" fill="none" extrusionOk="0">
                <a:moveTo>
                  <a:pt x="0" y="0"/>
                </a:moveTo>
                <a:cubicBezTo>
                  <a:pt x="240201" y="-22123"/>
                  <a:pt x="462021" y="-19623"/>
                  <a:pt x="618468" y="0"/>
                </a:cubicBezTo>
                <a:cubicBezTo>
                  <a:pt x="774915" y="19623"/>
                  <a:pt x="974734" y="2035"/>
                  <a:pt x="1269487" y="0"/>
                </a:cubicBezTo>
                <a:cubicBezTo>
                  <a:pt x="1564240" y="-2035"/>
                  <a:pt x="1733579" y="10639"/>
                  <a:pt x="1953057" y="0"/>
                </a:cubicBezTo>
                <a:cubicBezTo>
                  <a:pt x="2172535" y="-10639"/>
                  <a:pt x="2453962" y="14018"/>
                  <a:pt x="2636627" y="0"/>
                </a:cubicBezTo>
                <a:cubicBezTo>
                  <a:pt x="2819292" y="-14018"/>
                  <a:pt x="3121375" y="5399"/>
                  <a:pt x="3255095" y="0"/>
                </a:cubicBezTo>
                <a:cubicBezTo>
                  <a:pt x="3254386" y="8157"/>
                  <a:pt x="3254682" y="12125"/>
                  <a:pt x="3255095" y="18288"/>
                </a:cubicBezTo>
                <a:cubicBezTo>
                  <a:pt x="3088545" y="23203"/>
                  <a:pt x="2687475" y="7419"/>
                  <a:pt x="2538974" y="18288"/>
                </a:cubicBezTo>
                <a:cubicBezTo>
                  <a:pt x="2390473" y="29157"/>
                  <a:pt x="2137381" y="-8959"/>
                  <a:pt x="1822853" y="18288"/>
                </a:cubicBezTo>
                <a:cubicBezTo>
                  <a:pt x="1508325" y="45535"/>
                  <a:pt x="1466437" y="20385"/>
                  <a:pt x="1171834" y="18288"/>
                </a:cubicBezTo>
                <a:cubicBezTo>
                  <a:pt x="877231" y="16191"/>
                  <a:pt x="561097" y="37643"/>
                  <a:pt x="0" y="18288"/>
                </a:cubicBezTo>
                <a:cubicBezTo>
                  <a:pt x="-46" y="12483"/>
                  <a:pt x="-203" y="6491"/>
                  <a:pt x="0" y="0"/>
                </a:cubicBezTo>
                <a:close/>
              </a:path>
              <a:path w="3255095" h="18288" stroke="0" extrusionOk="0">
                <a:moveTo>
                  <a:pt x="0" y="0"/>
                </a:moveTo>
                <a:cubicBezTo>
                  <a:pt x="291965" y="19429"/>
                  <a:pt x="363155" y="8568"/>
                  <a:pt x="618468" y="0"/>
                </a:cubicBezTo>
                <a:cubicBezTo>
                  <a:pt x="873781" y="-8568"/>
                  <a:pt x="904459" y="-19505"/>
                  <a:pt x="1171834" y="0"/>
                </a:cubicBezTo>
                <a:cubicBezTo>
                  <a:pt x="1439209" y="19505"/>
                  <a:pt x="1744369" y="9790"/>
                  <a:pt x="1887955" y="0"/>
                </a:cubicBezTo>
                <a:cubicBezTo>
                  <a:pt x="2031541" y="-9790"/>
                  <a:pt x="2346378" y="21240"/>
                  <a:pt x="2506423" y="0"/>
                </a:cubicBezTo>
                <a:cubicBezTo>
                  <a:pt x="2666468" y="-21240"/>
                  <a:pt x="2990257" y="30414"/>
                  <a:pt x="3255095" y="0"/>
                </a:cubicBezTo>
                <a:cubicBezTo>
                  <a:pt x="3254831" y="4493"/>
                  <a:pt x="3255479" y="9472"/>
                  <a:pt x="3255095" y="18288"/>
                </a:cubicBezTo>
                <a:cubicBezTo>
                  <a:pt x="3120743" y="16690"/>
                  <a:pt x="2759628" y="42462"/>
                  <a:pt x="2604076" y="18288"/>
                </a:cubicBezTo>
                <a:cubicBezTo>
                  <a:pt x="2448524" y="-5886"/>
                  <a:pt x="2184336" y="19599"/>
                  <a:pt x="1887955" y="18288"/>
                </a:cubicBezTo>
                <a:cubicBezTo>
                  <a:pt x="1591574" y="16977"/>
                  <a:pt x="1548845" y="6870"/>
                  <a:pt x="1334589" y="18288"/>
                </a:cubicBezTo>
                <a:cubicBezTo>
                  <a:pt x="1120333" y="29706"/>
                  <a:pt x="996014" y="9662"/>
                  <a:pt x="683570" y="18288"/>
                </a:cubicBezTo>
                <a:cubicBezTo>
                  <a:pt x="371126" y="26914"/>
                  <a:pt x="198687" y="16167"/>
                  <a:pt x="0" y="18288"/>
                </a:cubicBezTo>
                <a:cubicBezTo>
                  <a:pt x="843" y="9577"/>
                  <a:pt x="371" y="6900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3810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Turinio vietos rezervavimo ženklas 2">
            <a:extLst>
              <a:ext uri="{FF2B5EF4-FFF2-40B4-BE49-F238E27FC236}">
                <a16:creationId xmlns:a16="http://schemas.microsoft.com/office/drawing/2014/main" id="{BA775414-EE47-42D0-BBB2-411A2FB3852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739128" y="2664886"/>
            <a:ext cx="4818888" cy="3550789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lt-LT" sz="2200" dirty="0"/>
              <a:t>Rusnėje paminėtos Hermano </a:t>
            </a:r>
            <a:r>
              <a:rPr lang="lt-LT" sz="2200" dirty="0" err="1"/>
              <a:t>Kallenbacho</a:t>
            </a:r>
            <a:r>
              <a:rPr lang="lt-LT" sz="2200" dirty="0"/>
              <a:t> 150-osios metinės bei įteiktas apdovanojimas „Už nuopelnus Lietuvos ir Indijos draugystei”.</a:t>
            </a:r>
          </a:p>
          <a:p>
            <a:r>
              <a:rPr lang="lt-LT" sz="2200" dirty="0"/>
              <a:t>Apdovanojimą gavo Indijos kilmės garbės konsulas Lietuvoje, Hermano </a:t>
            </a:r>
            <a:r>
              <a:rPr lang="lt-LT" sz="2200" dirty="0" err="1"/>
              <a:t>Kallenbacho</a:t>
            </a:r>
            <a:r>
              <a:rPr lang="lt-LT" sz="2200" dirty="0"/>
              <a:t> gyvenimo tyrinėtojas, biografas, įvairių kultūros projektų vadovas, mokslininkas iš Izraelio </a:t>
            </a:r>
            <a:r>
              <a:rPr lang="lt-LT" sz="2200" dirty="0" err="1"/>
              <a:t>Shimon</a:t>
            </a:r>
            <a:r>
              <a:rPr lang="lt-LT" sz="2200" dirty="0"/>
              <a:t> </a:t>
            </a:r>
            <a:r>
              <a:rPr lang="lt-LT" sz="2200" dirty="0" err="1"/>
              <a:t>Lev</a:t>
            </a:r>
            <a:r>
              <a:rPr lang="lt-LT" sz="2200" dirty="0"/>
              <a:t>.</a:t>
            </a:r>
          </a:p>
          <a:p>
            <a:endParaRPr lang="en-US" sz="2200" dirty="0"/>
          </a:p>
        </p:txBody>
      </p:sp>
    </p:spTree>
    <p:extLst>
      <p:ext uri="{BB962C8B-B14F-4D97-AF65-F5344CB8AC3E}">
        <p14:creationId xmlns:p14="http://schemas.microsoft.com/office/powerpoint/2010/main" val="105499680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0" name="Rectangle 19">
            <a:extLst>
              <a:ext uri="{FF2B5EF4-FFF2-40B4-BE49-F238E27FC236}">
                <a16:creationId xmlns:a16="http://schemas.microsoft.com/office/drawing/2014/main" id="{F13C74B1-5B17-4795-BED0-7140497B44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Pavadinimas 1">
            <a:extLst>
              <a:ext uri="{FF2B5EF4-FFF2-40B4-BE49-F238E27FC236}">
                <a16:creationId xmlns:a16="http://schemas.microsoft.com/office/drawing/2014/main" id="{9C71A5E8-3876-4D7F-B259-A0812DEE7A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0080" y="325369"/>
            <a:ext cx="4368602" cy="1956841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4200" b="1"/>
              <a:t>MERO FONDO LĖŠŲ PANAUDOJIMAS</a:t>
            </a:r>
          </a:p>
        </p:txBody>
      </p:sp>
      <p:sp>
        <p:nvSpPr>
          <p:cNvPr id="22" name="sketchy line">
            <a:extLst>
              <a:ext uri="{FF2B5EF4-FFF2-40B4-BE49-F238E27FC236}">
                <a16:creationId xmlns:a16="http://schemas.microsoft.com/office/drawing/2014/main" id="{D4974D33-8DC5-464E-8C6D-BE58F0669C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0080" y="2586994"/>
            <a:ext cx="3474720" cy="18288"/>
          </a:xfrm>
          <a:custGeom>
            <a:avLst/>
            <a:gdLst>
              <a:gd name="connsiteX0" fmla="*/ 0 w 3474720"/>
              <a:gd name="connsiteY0" fmla="*/ 0 h 18288"/>
              <a:gd name="connsiteX1" fmla="*/ 694944 w 3474720"/>
              <a:gd name="connsiteY1" fmla="*/ 0 h 18288"/>
              <a:gd name="connsiteX2" fmla="*/ 1355141 w 3474720"/>
              <a:gd name="connsiteY2" fmla="*/ 0 h 18288"/>
              <a:gd name="connsiteX3" fmla="*/ 2015338 w 3474720"/>
              <a:gd name="connsiteY3" fmla="*/ 0 h 18288"/>
              <a:gd name="connsiteX4" fmla="*/ 2779776 w 3474720"/>
              <a:gd name="connsiteY4" fmla="*/ 0 h 18288"/>
              <a:gd name="connsiteX5" fmla="*/ 3474720 w 3474720"/>
              <a:gd name="connsiteY5" fmla="*/ 0 h 18288"/>
              <a:gd name="connsiteX6" fmla="*/ 3474720 w 3474720"/>
              <a:gd name="connsiteY6" fmla="*/ 18288 h 18288"/>
              <a:gd name="connsiteX7" fmla="*/ 2779776 w 3474720"/>
              <a:gd name="connsiteY7" fmla="*/ 18288 h 18288"/>
              <a:gd name="connsiteX8" fmla="*/ 2189074 w 3474720"/>
              <a:gd name="connsiteY8" fmla="*/ 18288 h 18288"/>
              <a:gd name="connsiteX9" fmla="*/ 1528877 w 3474720"/>
              <a:gd name="connsiteY9" fmla="*/ 18288 h 18288"/>
              <a:gd name="connsiteX10" fmla="*/ 868680 w 3474720"/>
              <a:gd name="connsiteY10" fmla="*/ 18288 h 18288"/>
              <a:gd name="connsiteX11" fmla="*/ 0 w 3474720"/>
              <a:gd name="connsiteY11" fmla="*/ 18288 h 18288"/>
              <a:gd name="connsiteX12" fmla="*/ 0 w 3474720"/>
              <a:gd name="connsiteY12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3474720" h="18288" fill="none" extrusionOk="0">
                <a:moveTo>
                  <a:pt x="0" y="0"/>
                </a:moveTo>
                <a:cubicBezTo>
                  <a:pt x="224454" y="-14544"/>
                  <a:pt x="495407" y="26540"/>
                  <a:pt x="694944" y="0"/>
                </a:cubicBezTo>
                <a:cubicBezTo>
                  <a:pt x="894481" y="-26540"/>
                  <a:pt x="1130063" y="24713"/>
                  <a:pt x="1355141" y="0"/>
                </a:cubicBezTo>
                <a:cubicBezTo>
                  <a:pt x="1580219" y="-24713"/>
                  <a:pt x="1820099" y="26695"/>
                  <a:pt x="2015338" y="0"/>
                </a:cubicBezTo>
                <a:cubicBezTo>
                  <a:pt x="2210577" y="-26695"/>
                  <a:pt x="2402045" y="165"/>
                  <a:pt x="2779776" y="0"/>
                </a:cubicBezTo>
                <a:cubicBezTo>
                  <a:pt x="3157507" y="-165"/>
                  <a:pt x="3286859" y="-15571"/>
                  <a:pt x="3474720" y="0"/>
                </a:cubicBezTo>
                <a:cubicBezTo>
                  <a:pt x="3474286" y="7551"/>
                  <a:pt x="3474253" y="9822"/>
                  <a:pt x="3474720" y="18288"/>
                </a:cubicBezTo>
                <a:cubicBezTo>
                  <a:pt x="3233904" y="29845"/>
                  <a:pt x="2945134" y="-5256"/>
                  <a:pt x="2779776" y="18288"/>
                </a:cubicBezTo>
                <a:cubicBezTo>
                  <a:pt x="2614418" y="41832"/>
                  <a:pt x="2339768" y="22709"/>
                  <a:pt x="2189074" y="18288"/>
                </a:cubicBezTo>
                <a:cubicBezTo>
                  <a:pt x="2038380" y="13867"/>
                  <a:pt x="1817434" y="-4947"/>
                  <a:pt x="1528877" y="18288"/>
                </a:cubicBezTo>
                <a:cubicBezTo>
                  <a:pt x="1240320" y="41523"/>
                  <a:pt x="1042447" y="37198"/>
                  <a:pt x="868680" y="18288"/>
                </a:cubicBezTo>
                <a:cubicBezTo>
                  <a:pt x="694913" y="-622"/>
                  <a:pt x="233232" y="44909"/>
                  <a:pt x="0" y="18288"/>
                </a:cubicBezTo>
                <a:cubicBezTo>
                  <a:pt x="60" y="11696"/>
                  <a:pt x="66" y="3758"/>
                  <a:pt x="0" y="0"/>
                </a:cubicBezTo>
                <a:close/>
              </a:path>
              <a:path w="3474720" h="18288" stroke="0" extrusionOk="0">
                <a:moveTo>
                  <a:pt x="0" y="0"/>
                </a:moveTo>
                <a:cubicBezTo>
                  <a:pt x="202328" y="-14716"/>
                  <a:pt x="332722" y="-11499"/>
                  <a:pt x="625450" y="0"/>
                </a:cubicBezTo>
                <a:cubicBezTo>
                  <a:pt x="918178" y="11499"/>
                  <a:pt x="1096688" y="5123"/>
                  <a:pt x="1389888" y="0"/>
                </a:cubicBezTo>
                <a:cubicBezTo>
                  <a:pt x="1683088" y="-5123"/>
                  <a:pt x="1835981" y="-14038"/>
                  <a:pt x="1980590" y="0"/>
                </a:cubicBezTo>
                <a:cubicBezTo>
                  <a:pt x="2125199" y="14038"/>
                  <a:pt x="2396099" y="-7203"/>
                  <a:pt x="2571293" y="0"/>
                </a:cubicBezTo>
                <a:cubicBezTo>
                  <a:pt x="2746487" y="7203"/>
                  <a:pt x="3041609" y="-12036"/>
                  <a:pt x="3474720" y="0"/>
                </a:cubicBezTo>
                <a:cubicBezTo>
                  <a:pt x="3474638" y="4406"/>
                  <a:pt x="3474631" y="9982"/>
                  <a:pt x="3474720" y="18288"/>
                </a:cubicBezTo>
                <a:cubicBezTo>
                  <a:pt x="3324873" y="21876"/>
                  <a:pt x="3136771" y="12587"/>
                  <a:pt x="2814523" y="18288"/>
                </a:cubicBezTo>
                <a:cubicBezTo>
                  <a:pt x="2492275" y="23989"/>
                  <a:pt x="2294402" y="47111"/>
                  <a:pt x="2154326" y="18288"/>
                </a:cubicBezTo>
                <a:cubicBezTo>
                  <a:pt x="2014250" y="-10535"/>
                  <a:pt x="1820317" y="33903"/>
                  <a:pt x="1494130" y="18288"/>
                </a:cubicBezTo>
                <a:cubicBezTo>
                  <a:pt x="1167943" y="2673"/>
                  <a:pt x="948432" y="14868"/>
                  <a:pt x="729691" y="18288"/>
                </a:cubicBezTo>
                <a:cubicBezTo>
                  <a:pt x="510950" y="21708"/>
                  <a:pt x="264032" y="24354"/>
                  <a:pt x="0" y="18288"/>
                </a:cubicBezTo>
                <a:cubicBezTo>
                  <a:pt x="189" y="14288"/>
                  <a:pt x="-703" y="3747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445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2863741219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urinio vietos rezervavimo ženklas 2">
            <a:extLst>
              <a:ext uri="{FF2B5EF4-FFF2-40B4-BE49-F238E27FC236}">
                <a16:creationId xmlns:a16="http://schemas.microsoft.com/office/drawing/2014/main" id="{527EDF13-8F25-4D33-8646-63A6A3B48F6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40080" y="2872899"/>
            <a:ext cx="4243589" cy="3320668"/>
          </a:xfrm>
        </p:spPr>
        <p:txBody>
          <a:bodyPr vert="horz" lIns="91440" tIns="45720" rIns="91440" bIns="45720" rtlCol="0">
            <a:normAutofit/>
          </a:bodyPr>
          <a:lstStyle/>
          <a:p>
            <a:pPr marL="0"/>
            <a:r>
              <a:rPr lang="en-US" sz="1900"/>
              <a:t>Per 2021 m. mero institucijos reprezentacinėms lėšoms buvo panaudota   17 000 Eur. Iš jų:</a:t>
            </a:r>
          </a:p>
          <a:p>
            <a:r>
              <a:rPr lang="en-US" sz="1900"/>
              <a:t>Oficialių renginių išlaidos: 3 200 Eur.</a:t>
            </a:r>
          </a:p>
          <a:p>
            <a:r>
              <a:rPr lang="en-US" sz="1900"/>
              <a:t>Reprezentacinės prekių išlaidos: 6 800 Eur.</a:t>
            </a:r>
          </a:p>
          <a:p>
            <a:r>
              <a:rPr lang="en-US" sz="1900"/>
              <a:t>Posėdžių organizavimo išlaidos: 1 800 Eur.</a:t>
            </a:r>
          </a:p>
          <a:p>
            <a:r>
              <a:rPr lang="en-US" sz="1900"/>
              <a:t>Dalyvavimas visuomeniniuose renginiuose:     5 200 Eur.</a:t>
            </a:r>
          </a:p>
          <a:p>
            <a:endParaRPr lang="en-US" sz="1900"/>
          </a:p>
          <a:p>
            <a:endParaRPr lang="en-US" sz="1900"/>
          </a:p>
        </p:txBody>
      </p:sp>
      <p:pic>
        <p:nvPicPr>
          <p:cNvPr id="5" name="Turinio vietos rezervavimo ženklas 4">
            <a:extLst>
              <a:ext uri="{FF2B5EF4-FFF2-40B4-BE49-F238E27FC236}">
                <a16:creationId xmlns:a16="http://schemas.microsoft.com/office/drawing/2014/main" id="{E7F14455-C32B-4723-92C0-EC25D99B32D9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 rotWithShape="1">
          <a:blip r:embed="rId2"/>
          <a:srcRect l="18361" r="22962" b="1"/>
          <a:stretch/>
        </p:blipFill>
        <p:spPr>
          <a:xfrm>
            <a:off x="5311702" y="10"/>
            <a:ext cx="6878775" cy="6857990"/>
          </a:xfrm>
          <a:custGeom>
            <a:avLst/>
            <a:gdLst/>
            <a:ahLst/>
            <a:cxnLst/>
            <a:rect l="l" t="t" r="r" b="b"/>
            <a:pathLst>
              <a:path w="6878775" h="6858000">
                <a:moveTo>
                  <a:pt x="1102973" y="0"/>
                </a:moveTo>
                <a:lnTo>
                  <a:pt x="1160688" y="0"/>
                </a:lnTo>
                <a:lnTo>
                  <a:pt x="983189" y="331786"/>
                </a:lnTo>
                <a:cubicBezTo>
                  <a:pt x="914866" y="469145"/>
                  <a:pt x="850355" y="608712"/>
                  <a:pt x="789261" y="750263"/>
                </a:cubicBezTo>
                <a:cubicBezTo>
                  <a:pt x="774307" y="784928"/>
                  <a:pt x="759992" y="819849"/>
                  <a:pt x="745295" y="854514"/>
                </a:cubicBezTo>
                <a:cubicBezTo>
                  <a:pt x="756682" y="845393"/>
                  <a:pt x="765489" y="833492"/>
                  <a:pt x="770857" y="819975"/>
                </a:cubicBezTo>
                <a:cubicBezTo>
                  <a:pt x="879943" y="589569"/>
                  <a:pt x="999605" y="365513"/>
                  <a:pt x="1131329" y="148742"/>
                </a:cubicBezTo>
                <a:lnTo>
                  <a:pt x="1227589" y="0"/>
                </a:lnTo>
                <a:lnTo>
                  <a:pt x="6878775" y="0"/>
                </a:lnTo>
                <a:lnTo>
                  <a:pt x="6878775" y="6858000"/>
                </a:lnTo>
                <a:lnTo>
                  <a:pt x="713521" y="6858000"/>
                </a:lnTo>
                <a:lnTo>
                  <a:pt x="625642" y="6670527"/>
                </a:lnTo>
                <a:cubicBezTo>
                  <a:pt x="507232" y="6398531"/>
                  <a:pt x="403083" y="6118381"/>
                  <a:pt x="312785" y="5830359"/>
                </a:cubicBezTo>
                <a:cubicBezTo>
                  <a:pt x="278149" y="5719759"/>
                  <a:pt x="248879" y="5607635"/>
                  <a:pt x="212198" y="5480401"/>
                </a:cubicBezTo>
                <a:cubicBezTo>
                  <a:pt x="212208" y="5491601"/>
                  <a:pt x="212803" y="5502788"/>
                  <a:pt x="213988" y="5513923"/>
                </a:cubicBezTo>
                <a:cubicBezTo>
                  <a:pt x="264089" y="5723695"/>
                  <a:pt x="307290" y="5935370"/>
                  <a:pt x="365826" y="6142729"/>
                </a:cubicBezTo>
                <a:cubicBezTo>
                  <a:pt x="433152" y="6380817"/>
                  <a:pt x="510068" y="6614016"/>
                  <a:pt x="597975" y="6841549"/>
                </a:cubicBezTo>
                <a:lnTo>
                  <a:pt x="604824" y="6858000"/>
                </a:lnTo>
                <a:lnTo>
                  <a:pt x="552056" y="6858000"/>
                </a:lnTo>
                <a:lnTo>
                  <a:pt x="539576" y="6828295"/>
                </a:lnTo>
                <a:cubicBezTo>
                  <a:pt x="380597" y="6414594"/>
                  <a:pt x="260223" y="5988893"/>
                  <a:pt x="171555" y="5552906"/>
                </a:cubicBezTo>
                <a:cubicBezTo>
                  <a:pt x="91163" y="5157998"/>
                  <a:pt x="43746" y="4758899"/>
                  <a:pt x="12305" y="4357388"/>
                </a:cubicBezTo>
                <a:cubicBezTo>
                  <a:pt x="-14281" y="4013908"/>
                  <a:pt x="4507" y="3672965"/>
                  <a:pt x="46684" y="3331516"/>
                </a:cubicBezTo>
                <a:cubicBezTo>
                  <a:pt x="127203" y="2664286"/>
                  <a:pt x="277819" y="2007265"/>
                  <a:pt x="496065" y="1371196"/>
                </a:cubicBezTo>
                <a:cubicBezTo>
                  <a:pt x="636273" y="966066"/>
                  <a:pt x="800445" y="573253"/>
                  <a:pt x="995723" y="196614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268860734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4038CB10-1F5C-4D54-9DF7-12586DE5B00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27546" y="4572000"/>
            <a:ext cx="7058307" cy="1964266"/>
          </a:xfrm>
          <a:prstGeom prst="rect">
            <a:avLst/>
          </a:prstGeom>
          <a:solidFill>
            <a:srgbClr val="6A425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Pavadinimas 1">
            <a:extLst>
              <a:ext uri="{FF2B5EF4-FFF2-40B4-BE49-F238E27FC236}">
                <a16:creationId xmlns:a16="http://schemas.microsoft.com/office/drawing/2014/main" id="{8C2669F1-2D3A-4DFC-86E2-2ADD8C3AA1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4256" y="4767072"/>
            <a:ext cx="6594189" cy="1625210"/>
          </a:xfrm>
        </p:spPr>
        <p:txBody>
          <a:bodyPr>
            <a:normAutofit/>
          </a:bodyPr>
          <a:lstStyle/>
          <a:p>
            <a:pPr algn="ctr"/>
            <a:r>
              <a:rPr lang="lt-LT" b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IX ŠAUKIMO TARYBA</a:t>
            </a:r>
          </a:p>
        </p:txBody>
      </p:sp>
      <p:pic>
        <p:nvPicPr>
          <p:cNvPr id="5" name="Paveikslėlis 4" descr="Paveikslėlis, kuriame yra asmuo, grupė, pozuojantis, žmonės&#10;&#10;Automatiškai sugeneruotas aprašymas">
            <a:extLst>
              <a:ext uri="{FF2B5EF4-FFF2-40B4-BE49-F238E27FC236}">
                <a16:creationId xmlns:a16="http://schemas.microsoft.com/office/drawing/2014/main" id="{4A342C47-C02E-43E5-B959-0FA95BA93C26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820" r="1" b="1"/>
          <a:stretch/>
        </p:blipFill>
        <p:spPr>
          <a:xfrm>
            <a:off x="327547" y="321733"/>
            <a:ext cx="7058306" cy="4107392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73ED6512-6858-4552-B699-9A97FE9A4EA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534655" y="321732"/>
            <a:ext cx="4335613" cy="6214534"/>
          </a:xfrm>
          <a:prstGeom prst="rect">
            <a:avLst/>
          </a:prstGeom>
          <a:solidFill>
            <a:srgbClr val="59595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Turinio vietos rezervavimo ženklas 2">
            <a:extLst>
              <a:ext uri="{FF2B5EF4-FFF2-40B4-BE49-F238E27FC236}">
                <a16:creationId xmlns:a16="http://schemas.microsoft.com/office/drawing/2014/main" id="{2D69FBE1-23D3-4286-8A87-4D143C0788C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029319" y="917725"/>
            <a:ext cx="3424739" cy="4852362"/>
          </a:xfrm>
        </p:spPr>
        <p:txBody>
          <a:bodyPr anchor="ctr">
            <a:normAutofit/>
          </a:bodyPr>
          <a:lstStyle/>
          <a:p>
            <a:endParaRPr lang="lt-LT" sz="2000" dirty="0">
              <a:solidFill>
                <a:srgbClr val="FFFF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lt-LT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Taryboje yra 25 Tarybos nariai.</a:t>
            </a:r>
          </a:p>
          <a:p>
            <a:r>
              <a:rPr lang="lt-LT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2021 m. Taryba posėdžiavo 12 kartų.</a:t>
            </a:r>
          </a:p>
          <a:p>
            <a:r>
              <a:rPr lang="lt-LT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Svarstė 319 sprendimų.</a:t>
            </a:r>
          </a:p>
          <a:p>
            <a:r>
              <a:rPr lang="lt-LT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Priėmė 310 sprendimų.</a:t>
            </a:r>
          </a:p>
          <a:p>
            <a:pPr marL="0" indent="0">
              <a:buNone/>
            </a:pPr>
            <a:endParaRPr lang="lt-LT" dirty="0">
              <a:solidFill>
                <a:srgbClr val="FFFF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8477116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avadinimas 1">
            <a:extLst>
              <a:ext uri="{FF2B5EF4-FFF2-40B4-BE49-F238E27FC236}">
                <a16:creationId xmlns:a16="http://schemas.microsoft.com/office/drawing/2014/main" id="{AED518E5-F2FE-44CC-AF82-43E9F05E12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70204" y="606564"/>
            <a:ext cx="10451592" cy="1325563"/>
          </a:xfrm>
        </p:spPr>
        <p:txBody>
          <a:bodyPr anchor="ctr">
            <a:normAutofit/>
          </a:bodyPr>
          <a:lstStyle/>
          <a:p>
            <a:r>
              <a:rPr lang="lt-LT" b="1"/>
              <a:t>TARYBOS NARIŲ POSĖDŽIŲ LANKOMUMAS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A5711A0E-A428-4ED1-96CB-33D69FD842E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00874" y="2043803"/>
            <a:ext cx="10190252" cy="80683"/>
          </a:xfrm>
          <a:prstGeom prst="rect">
            <a:avLst/>
          </a:prstGeom>
          <a:solidFill>
            <a:schemeClr val="tx1">
              <a:lumMod val="50000"/>
              <a:lumOff val="50000"/>
              <a:alpha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aphicFrame>
        <p:nvGraphicFramePr>
          <p:cNvPr id="6" name="Turinio vietos rezervavimo ženklas 5">
            <a:extLst>
              <a:ext uri="{FF2B5EF4-FFF2-40B4-BE49-F238E27FC236}">
                <a16:creationId xmlns:a16="http://schemas.microsoft.com/office/drawing/2014/main" id="{A170301F-4A2B-4785-9F97-25FEC2D43962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205973568"/>
              </p:ext>
            </p:extLst>
          </p:nvPr>
        </p:nvGraphicFramePr>
        <p:xfrm>
          <a:off x="1000874" y="2385390"/>
          <a:ext cx="10190252" cy="421028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316252388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B775CD93-9DF2-48CB-9F57-1BCA9A46C7F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66344" y="448055"/>
            <a:ext cx="3414370" cy="3801257"/>
          </a:xfrm>
          <a:prstGeom prst="rect">
            <a:avLst/>
          </a:prstGeom>
          <a:solidFill>
            <a:srgbClr val="595959"/>
          </a:solidFill>
          <a:ln w="254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2" name="Pavadinimas 1">
            <a:extLst>
              <a:ext uri="{FF2B5EF4-FFF2-40B4-BE49-F238E27FC236}">
                <a16:creationId xmlns:a16="http://schemas.microsoft.com/office/drawing/2014/main" id="{B7E93E89-5584-427D-8A93-5A4E01A1B6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77240" y="731519"/>
            <a:ext cx="2845191" cy="3237579"/>
          </a:xfrm>
        </p:spPr>
        <p:txBody>
          <a:bodyPr>
            <a:normAutofit/>
          </a:bodyPr>
          <a:lstStyle/>
          <a:p>
            <a:pPr algn="ctr"/>
            <a:r>
              <a:rPr lang="lt-LT" sz="3500" b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KOMITETAI IR KOMISIJOS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6166C6D1-23AC-49C4-BA07-238E4E9F8CE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66343" y="4419227"/>
            <a:ext cx="3414369" cy="1979852"/>
          </a:xfrm>
          <a:prstGeom prst="rect">
            <a:avLst/>
          </a:prstGeom>
          <a:solidFill>
            <a:schemeClr val="accent1">
              <a:alpha val="95000"/>
            </a:schemeClr>
          </a:solidFill>
          <a:ln w="254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1C091803-41C2-48E0-9228-5148460C747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044603" y="448055"/>
            <a:ext cx="7688475" cy="5952745"/>
          </a:xfrm>
          <a:prstGeom prst="rect">
            <a:avLst/>
          </a:prstGeom>
          <a:solidFill>
            <a:schemeClr val="tx1">
              <a:lumMod val="50000"/>
              <a:lumOff val="50000"/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urinio vietos rezervavimo ženklas 2">
            <a:extLst>
              <a:ext uri="{FF2B5EF4-FFF2-40B4-BE49-F238E27FC236}">
                <a16:creationId xmlns:a16="http://schemas.microsoft.com/office/drawing/2014/main" id="{EB212083-51CD-4052-9FE6-F2A9C6977EF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379709" y="686862"/>
            <a:ext cx="7037591" cy="5475129"/>
          </a:xfrm>
        </p:spPr>
        <p:txBody>
          <a:bodyPr anchor="ctr">
            <a:normAutofit/>
          </a:bodyPr>
          <a:lstStyle/>
          <a:p>
            <a:endParaRPr lang="lt-LT" sz="2600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lt-LT" b="1">
                <a:latin typeface="Times New Roman" panose="02020603050405020304" pitchFamily="18" charset="0"/>
                <a:cs typeface="Times New Roman" panose="02020603050405020304" pitchFamily="18" charset="0"/>
              </a:rPr>
              <a:t>Taryboje patvirtinti 4 komitetai:</a:t>
            </a:r>
          </a:p>
          <a:p>
            <a:r>
              <a:rPr lang="lt-LT">
                <a:latin typeface="Times New Roman" panose="02020603050405020304" pitchFamily="18" charset="0"/>
                <a:cs typeface="Times New Roman" panose="02020603050405020304" pitchFamily="18" charset="0"/>
              </a:rPr>
              <a:t>Ekonomikos ir finansų komitetas - 9 nariai.</a:t>
            </a:r>
          </a:p>
          <a:p>
            <a:r>
              <a:rPr lang="lt-LT">
                <a:latin typeface="Times New Roman" panose="02020603050405020304" pitchFamily="18" charset="0"/>
                <a:cs typeface="Times New Roman" panose="02020603050405020304" pitchFamily="18" charset="0"/>
              </a:rPr>
              <a:t>Teritorijų ir kaimo reikalų komitetas - 6 nariai.</a:t>
            </a:r>
          </a:p>
          <a:p>
            <a:r>
              <a:rPr lang="lt-LT">
                <a:latin typeface="Times New Roman" panose="02020603050405020304" pitchFamily="18" charset="0"/>
                <a:cs typeface="Times New Roman" panose="02020603050405020304" pitchFamily="18" charset="0"/>
              </a:rPr>
              <a:t>Socialinių reikalų komitetas - 9 nariai. </a:t>
            </a:r>
          </a:p>
          <a:p>
            <a:r>
              <a:rPr lang="lt-LT">
                <a:latin typeface="Times New Roman" panose="02020603050405020304" pitchFamily="18" charset="0"/>
                <a:cs typeface="Times New Roman" panose="02020603050405020304" pitchFamily="18" charset="0"/>
              </a:rPr>
              <a:t>Kontrolės komitetas - 5 nariai.</a:t>
            </a:r>
          </a:p>
          <a:p>
            <a:r>
              <a:rPr lang="lt-LT" b="1">
                <a:latin typeface="Times New Roman" panose="02020603050405020304" pitchFamily="18" charset="0"/>
                <a:cs typeface="Times New Roman" panose="02020603050405020304" pitchFamily="18" charset="0"/>
              </a:rPr>
              <a:t>Patvirtintos 2 komisijos:</a:t>
            </a:r>
          </a:p>
          <a:p>
            <a:r>
              <a:rPr lang="lt-LT">
                <a:latin typeface="Times New Roman" panose="02020603050405020304" pitchFamily="18" charset="0"/>
                <a:cs typeface="Times New Roman" panose="02020603050405020304" pitchFamily="18" charset="0"/>
              </a:rPr>
              <a:t>Antikorupcijos komisija - 5 nariai.</a:t>
            </a:r>
          </a:p>
          <a:p>
            <a:r>
              <a:rPr lang="lt-LT">
                <a:latin typeface="Times New Roman" panose="02020603050405020304" pitchFamily="18" charset="0"/>
                <a:cs typeface="Times New Roman" panose="02020603050405020304" pitchFamily="18" charset="0"/>
              </a:rPr>
              <a:t>Etikos komisija - 5 nariai.</a:t>
            </a:r>
          </a:p>
        </p:txBody>
      </p:sp>
    </p:spTree>
    <p:extLst>
      <p:ext uri="{BB962C8B-B14F-4D97-AF65-F5344CB8AC3E}">
        <p14:creationId xmlns:p14="http://schemas.microsoft.com/office/powerpoint/2010/main" val="223174415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Rectangle 40">
            <a:extLst>
              <a:ext uri="{FF2B5EF4-FFF2-40B4-BE49-F238E27FC236}">
                <a16:creationId xmlns:a16="http://schemas.microsoft.com/office/drawing/2014/main" id="{B775CD93-9DF2-48CB-9F57-1BCA9A46C7F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66344" y="448055"/>
            <a:ext cx="3414370" cy="3801257"/>
          </a:xfrm>
          <a:prstGeom prst="rect">
            <a:avLst/>
          </a:prstGeom>
          <a:solidFill>
            <a:srgbClr val="595959"/>
          </a:solidFill>
          <a:ln w="254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2" name="Pavadinimas 1">
            <a:extLst>
              <a:ext uri="{FF2B5EF4-FFF2-40B4-BE49-F238E27FC236}">
                <a16:creationId xmlns:a16="http://schemas.microsoft.com/office/drawing/2014/main" id="{3D695DCC-132C-4F65-BD82-FEA1E31592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77240" y="731519"/>
            <a:ext cx="2845191" cy="3237579"/>
          </a:xfrm>
        </p:spPr>
        <p:txBody>
          <a:bodyPr>
            <a:normAutofit/>
          </a:bodyPr>
          <a:lstStyle/>
          <a:p>
            <a:r>
              <a:rPr lang="lt-LT" sz="2900" b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EKONOMIKOS IR FINASŲ KOMITETAS</a:t>
            </a:r>
          </a:p>
        </p:txBody>
      </p:sp>
      <p:sp>
        <p:nvSpPr>
          <p:cNvPr id="47" name="Rectangle 42">
            <a:extLst>
              <a:ext uri="{FF2B5EF4-FFF2-40B4-BE49-F238E27FC236}">
                <a16:creationId xmlns:a16="http://schemas.microsoft.com/office/drawing/2014/main" id="{6166C6D1-23AC-49C4-BA07-238E4E9F8CE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66343" y="4419227"/>
            <a:ext cx="3414369" cy="1979852"/>
          </a:xfrm>
          <a:prstGeom prst="rect">
            <a:avLst/>
          </a:prstGeom>
          <a:solidFill>
            <a:schemeClr val="accent1">
              <a:alpha val="95000"/>
            </a:schemeClr>
          </a:solidFill>
          <a:ln w="254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45" name="Rectangle 44">
            <a:extLst>
              <a:ext uri="{FF2B5EF4-FFF2-40B4-BE49-F238E27FC236}">
                <a16:creationId xmlns:a16="http://schemas.microsoft.com/office/drawing/2014/main" id="{1C091803-41C2-48E0-9228-5148460C747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044603" y="448055"/>
            <a:ext cx="7688475" cy="5952745"/>
          </a:xfrm>
          <a:prstGeom prst="rect">
            <a:avLst/>
          </a:prstGeom>
          <a:solidFill>
            <a:schemeClr val="tx1">
              <a:lumMod val="50000"/>
              <a:lumOff val="50000"/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urinio vietos rezervavimo ženklas 2">
            <a:extLst>
              <a:ext uri="{FF2B5EF4-FFF2-40B4-BE49-F238E27FC236}">
                <a16:creationId xmlns:a16="http://schemas.microsoft.com/office/drawing/2014/main" id="{2D2FD1EE-AFB8-4681-BC42-A4E640F56D7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379709" y="686862"/>
            <a:ext cx="7037591" cy="5475129"/>
          </a:xfrm>
        </p:spPr>
        <p:txBody>
          <a:bodyPr numCol="1" anchor="ctr">
            <a:normAutofit lnSpcReduction="10000"/>
          </a:bodyPr>
          <a:lstStyle/>
          <a:p>
            <a:pPr marL="0" indent="0">
              <a:buNone/>
            </a:pPr>
            <a:endParaRPr lang="lt-LT" sz="2600"/>
          </a:p>
          <a:p>
            <a:pPr marL="0" indent="0">
              <a:buNone/>
            </a:pPr>
            <a:endParaRPr lang="lt-LT" sz="2600"/>
          </a:p>
          <a:p>
            <a:r>
              <a:rPr lang="lt-LT" b="1">
                <a:latin typeface="Times New Roman" panose="02020603050405020304" pitchFamily="18" charset="0"/>
                <a:cs typeface="Times New Roman" panose="02020603050405020304" pitchFamily="18" charset="0"/>
              </a:rPr>
              <a:t>Vygantas Kamarauskas – pirmininkas </a:t>
            </a:r>
          </a:p>
          <a:p>
            <a:r>
              <a:rPr lang="lt-LT">
                <a:latin typeface="Times New Roman" panose="02020603050405020304" pitchFamily="18" charset="0"/>
                <a:cs typeface="Times New Roman" panose="02020603050405020304" pitchFamily="18" charset="0"/>
              </a:rPr>
              <a:t>Steponas Kazlauskas </a:t>
            </a:r>
          </a:p>
          <a:p>
            <a:r>
              <a:rPr lang="lt-LT">
                <a:latin typeface="Times New Roman" panose="02020603050405020304" pitchFamily="18" charset="0"/>
                <a:cs typeface="Times New Roman" panose="02020603050405020304" pitchFamily="18" charset="0"/>
              </a:rPr>
              <a:t>Sigitas Majus</a:t>
            </a:r>
          </a:p>
          <a:p>
            <a:r>
              <a:rPr lang="lt-LT">
                <a:latin typeface="Times New Roman" panose="02020603050405020304" pitchFamily="18" charset="0"/>
                <a:cs typeface="Times New Roman" panose="02020603050405020304" pitchFamily="18" charset="0"/>
              </a:rPr>
              <a:t>Antanas Martinkus</a:t>
            </a:r>
          </a:p>
          <a:p>
            <a:r>
              <a:rPr lang="lt-LT">
                <a:latin typeface="Times New Roman" panose="02020603050405020304" pitchFamily="18" charset="0"/>
                <a:cs typeface="Times New Roman" panose="02020603050405020304" pitchFamily="18" charset="0"/>
              </a:rPr>
              <a:t>Edvardas </a:t>
            </a:r>
            <a:r>
              <a:rPr lang="lt-LT" err="1">
                <a:latin typeface="Times New Roman" panose="02020603050405020304" pitchFamily="18" charset="0"/>
                <a:cs typeface="Times New Roman" panose="02020603050405020304" pitchFamily="18" charset="0"/>
              </a:rPr>
              <a:t>Jurjonas</a:t>
            </a:r>
            <a:endParaRPr lang="lt-LT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lt-LT">
                <a:latin typeface="Times New Roman" panose="02020603050405020304" pitchFamily="18" charset="0"/>
                <a:cs typeface="Times New Roman" panose="02020603050405020304" pitchFamily="18" charset="0"/>
              </a:rPr>
              <a:t>Zigmantas Jaunius</a:t>
            </a:r>
          </a:p>
          <a:p>
            <a:r>
              <a:rPr lang="lt-LT">
                <a:latin typeface="Times New Roman" panose="02020603050405020304" pitchFamily="18" charset="0"/>
                <a:cs typeface="Times New Roman" panose="02020603050405020304" pitchFamily="18" charset="0"/>
              </a:rPr>
              <a:t>Zigmantas </a:t>
            </a:r>
            <a:r>
              <a:rPr lang="lt-LT" err="1">
                <a:latin typeface="Times New Roman" panose="02020603050405020304" pitchFamily="18" charset="0"/>
                <a:cs typeface="Times New Roman" panose="02020603050405020304" pitchFamily="18" charset="0"/>
              </a:rPr>
              <a:t>Merliūnas</a:t>
            </a:r>
            <a:endParaRPr lang="lt-LT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lt-LT">
                <a:latin typeface="Times New Roman" panose="02020603050405020304" pitchFamily="18" charset="0"/>
                <a:cs typeface="Times New Roman" panose="02020603050405020304" pitchFamily="18" charset="0"/>
              </a:rPr>
              <a:t>Daiva </a:t>
            </a:r>
            <a:r>
              <a:rPr lang="lt-LT" err="1">
                <a:latin typeface="Times New Roman" panose="02020603050405020304" pitchFamily="18" charset="0"/>
                <a:cs typeface="Times New Roman" panose="02020603050405020304" pitchFamily="18" charset="0"/>
              </a:rPr>
              <a:t>Plikšnienė</a:t>
            </a:r>
            <a:endParaRPr lang="lt-LT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lt-LT">
                <a:latin typeface="Times New Roman" panose="02020603050405020304" pitchFamily="18" charset="0"/>
                <a:cs typeface="Times New Roman" panose="02020603050405020304" pitchFamily="18" charset="0"/>
              </a:rPr>
              <a:t>Arūnas Pupšys</a:t>
            </a:r>
          </a:p>
          <a:p>
            <a:endParaRPr lang="lt-LT" sz="2600"/>
          </a:p>
        </p:txBody>
      </p:sp>
    </p:spTree>
    <p:extLst>
      <p:ext uri="{BB962C8B-B14F-4D97-AF65-F5344CB8AC3E}">
        <p14:creationId xmlns:p14="http://schemas.microsoft.com/office/powerpoint/2010/main" val="3470157685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1" name="Rectangle 30">
            <a:extLst>
              <a:ext uri="{FF2B5EF4-FFF2-40B4-BE49-F238E27FC236}">
                <a16:creationId xmlns:a16="http://schemas.microsoft.com/office/drawing/2014/main" id="{2E442304-DDBD-4F7B-8017-36BCC863FB4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Pavadinimas 1">
            <a:extLst>
              <a:ext uri="{FF2B5EF4-FFF2-40B4-BE49-F238E27FC236}">
                <a16:creationId xmlns:a16="http://schemas.microsoft.com/office/drawing/2014/main" id="{400275B9-ED72-4D1E-A402-9F0B701801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5000" y="640823"/>
            <a:ext cx="3418659" cy="5583148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4600" b="1"/>
              <a:t>EKONOMIKOS KOMITETO VEIKLA</a:t>
            </a:r>
          </a:p>
        </p:txBody>
      </p:sp>
      <p:sp>
        <p:nvSpPr>
          <p:cNvPr id="33" name="sketch line">
            <a:extLst>
              <a:ext uri="{FF2B5EF4-FFF2-40B4-BE49-F238E27FC236}">
                <a16:creationId xmlns:a16="http://schemas.microsoft.com/office/drawing/2014/main" id="{5E107275-3853-46FD-A241-DE4355A4267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1627450" y="3462719"/>
            <a:ext cx="5410200" cy="18288"/>
          </a:xfrm>
          <a:custGeom>
            <a:avLst/>
            <a:gdLst>
              <a:gd name="connsiteX0" fmla="*/ 0 w 5410200"/>
              <a:gd name="connsiteY0" fmla="*/ 0 h 18288"/>
              <a:gd name="connsiteX1" fmla="*/ 568071 w 5410200"/>
              <a:gd name="connsiteY1" fmla="*/ 0 h 18288"/>
              <a:gd name="connsiteX2" fmla="*/ 1298448 w 5410200"/>
              <a:gd name="connsiteY2" fmla="*/ 0 h 18288"/>
              <a:gd name="connsiteX3" fmla="*/ 1920621 w 5410200"/>
              <a:gd name="connsiteY3" fmla="*/ 0 h 18288"/>
              <a:gd name="connsiteX4" fmla="*/ 2488692 w 5410200"/>
              <a:gd name="connsiteY4" fmla="*/ 0 h 18288"/>
              <a:gd name="connsiteX5" fmla="*/ 3219069 w 5410200"/>
              <a:gd name="connsiteY5" fmla="*/ 0 h 18288"/>
              <a:gd name="connsiteX6" fmla="*/ 3895344 w 5410200"/>
              <a:gd name="connsiteY6" fmla="*/ 0 h 18288"/>
              <a:gd name="connsiteX7" fmla="*/ 4571619 w 5410200"/>
              <a:gd name="connsiteY7" fmla="*/ 0 h 18288"/>
              <a:gd name="connsiteX8" fmla="*/ 5410200 w 5410200"/>
              <a:gd name="connsiteY8" fmla="*/ 0 h 18288"/>
              <a:gd name="connsiteX9" fmla="*/ 5410200 w 5410200"/>
              <a:gd name="connsiteY9" fmla="*/ 18288 h 18288"/>
              <a:gd name="connsiteX10" fmla="*/ 4842129 w 5410200"/>
              <a:gd name="connsiteY10" fmla="*/ 18288 h 18288"/>
              <a:gd name="connsiteX11" fmla="*/ 4328160 w 5410200"/>
              <a:gd name="connsiteY11" fmla="*/ 18288 h 18288"/>
              <a:gd name="connsiteX12" fmla="*/ 3597783 w 5410200"/>
              <a:gd name="connsiteY12" fmla="*/ 18288 h 18288"/>
              <a:gd name="connsiteX13" fmla="*/ 3029712 w 5410200"/>
              <a:gd name="connsiteY13" fmla="*/ 18288 h 18288"/>
              <a:gd name="connsiteX14" fmla="*/ 2299335 w 5410200"/>
              <a:gd name="connsiteY14" fmla="*/ 18288 h 18288"/>
              <a:gd name="connsiteX15" fmla="*/ 1514856 w 5410200"/>
              <a:gd name="connsiteY15" fmla="*/ 18288 h 18288"/>
              <a:gd name="connsiteX16" fmla="*/ 892683 w 5410200"/>
              <a:gd name="connsiteY16" fmla="*/ 18288 h 18288"/>
              <a:gd name="connsiteX17" fmla="*/ 0 w 5410200"/>
              <a:gd name="connsiteY17" fmla="*/ 18288 h 18288"/>
              <a:gd name="connsiteX18" fmla="*/ 0 w 5410200"/>
              <a:gd name="connsiteY18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5410200" h="18288" fill="none" extrusionOk="0">
                <a:moveTo>
                  <a:pt x="0" y="0"/>
                </a:moveTo>
                <a:cubicBezTo>
                  <a:pt x="163050" y="-18707"/>
                  <a:pt x="319321" y="-16364"/>
                  <a:pt x="568071" y="0"/>
                </a:cubicBezTo>
                <a:cubicBezTo>
                  <a:pt x="816821" y="16364"/>
                  <a:pt x="1013224" y="-7268"/>
                  <a:pt x="1298448" y="0"/>
                </a:cubicBezTo>
                <a:cubicBezTo>
                  <a:pt x="1583672" y="7268"/>
                  <a:pt x="1631711" y="-3367"/>
                  <a:pt x="1920621" y="0"/>
                </a:cubicBezTo>
                <a:cubicBezTo>
                  <a:pt x="2209531" y="3367"/>
                  <a:pt x="2364420" y="-19184"/>
                  <a:pt x="2488692" y="0"/>
                </a:cubicBezTo>
                <a:cubicBezTo>
                  <a:pt x="2612964" y="19184"/>
                  <a:pt x="3023298" y="-34627"/>
                  <a:pt x="3219069" y="0"/>
                </a:cubicBezTo>
                <a:cubicBezTo>
                  <a:pt x="3414840" y="34627"/>
                  <a:pt x="3656810" y="24043"/>
                  <a:pt x="3895344" y="0"/>
                </a:cubicBezTo>
                <a:cubicBezTo>
                  <a:pt x="4133879" y="-24043"/>
                  <a:pt x="4393984" y="-19577"/>
                  <a:pt x="4571619" y="0"/>
                </a:cubicBezTo>
                <a:cubicBezTo>
                  <a:pt x="4749255" y="19577"/>
                  <a:pt x="5179928" y="-6281"/>
                  <a:pt x="5410200" y="0"/>
                </a:cubicBezTo>
                <a:cubicBezTo>
                  <a:pt x="5410730" y="6954"/>
                  <a:pt x="5410934" y="12839"/>
                  <a:pt x="5410200" y="18288"/>
                </a:cubicBezTo>
                <a:cubicBezTo>
                  <a:pt x="5139060" y="6751"/>
                  <a:pt x="5121593" y="31035"/>
                  <a:pt x="4842129" y="18288"/>
                </a:cubicBezTo>
                <a:cubicBezTo>
                  <a:pt x="4562665" y="5541"/>
                  <a:pt x="4448273" y="9487"/>
                  <a:pt x="4328160" y="18288"/>
                </a:cubicBezTo>
                <a:cubicBezTo>
                  <a:pt x="4208047" y="27089"/>
                  <a:pt x="3760936" y="22567"/>
                  <a:pt x="3597783" y="18288"/>
                </a:cubicBezTo>
                <a:cubicBezTo>
                  <a:pt x="3434630" y="14009"/>
                  <a:pt x="3299718" y="33213"/>
                  <a:pt x="3029712" y="18288"/>
                </a:cubicBezTo>
                <a:cubicBezTo>
                  <a:pt x="2759706" y="3363"/>
                  <a:pt x="2640159" y="27394"/>
                  <a:pt x="2299335" y="18288"/>
                </a:cubicBezTo>
                <a:cubicBezTo>
                  <a:pt x="1958511" y="9182"/>
                  <a:pt x="1801186" y="28985"/>
                  <a:pt x="1514856" y="18288"/>
                </a:cubicBezTo>
                <a:cubicBezTo>
                  <a:pt x="1228526" y="7591"/>
                  <a:pt x="1063509" y="-5305"/>
                  <a:pt x="892683" y="18288"/>
                </a:cubicBezTo>
                <a:cubicBezTo>
                  <a:pt x="721857" y="41881"/>
                  <a:pt x="186945" y="-20897"/>
                  <a:pt x="0" y="18288"/>
                </a:cubicBezTo>
                <a:cubicBezTo>
                  <a:pt x="-570" y="9279"/>
                  <a:pt x="132" y="5100"/>
                  <a:pt x="0" y="0"/>
                </a:cubicBezTo>
                <a:close/>
              </a:path>
              <a:path w="5410200" h="18288" stroke="0" extrusionOk="0">
                <a:moveTo>
                  <a:pt x="0" y="0"/>
                </a:moveTo>
                <a:cubicBezTo>
                  <a:pt x="285096" y="-4925"/>
                  <a:pt x="376456" y="22268"/>
                  <a:pt x="622173" y="0"/>
                </a:cubicBezTo>
                <a:cubicBezTo>
                  <a:pt x="867890" y="-22268"/>
                  <a:pt x="1031392" y="7228"/>
                  <a:pt x="1136142" y="0"/>
                </a:cubicBezTo>
                <a:cubicBezTo>
                  <a:pt x="1240892" y="-7228"/>
                  <a:pt x="1561853" y="9877"/>
                  <a:pt x="1920621" y="0"/>
                </a:cubicBezTo>
                <a:cubicBezTo>
                  <a:pt x="2279389" y="-9877"/>
                  <a:pt x="2367255" y="19546"/>
                  <a:pt x="2542794" y="0"/>
                </a:cubicBezTo>
                <a:cubicBezTo>
                  <a:pt x="2718333" y="-19546"/>
                  <a:pt x="2866732" y="-22226"/>
                  <a:pt x="3164967" y="0"/>
                </a:cubicBezTo>
                <a:cubicBezTo>
                  <a:pt x="3463202" y="22226"/>
                  <a:pt x="3568055" y="-2765"/>
                  <a:pt x="3949446" y="0"/>
                </a:cubicBezTo>
                <a:cubicBezTo>
                  <a:pt x="4330837" y="2765"/>
                  <a:pt x="4287895" y="10557"/>
                  <a:pt x="4517517" y="0"/>
                </a:cubicBezTo>
                <a:cubicBezTo>
                  <a:pt x="4747139" y="-10557"/>
                  <a:pt x="5149588" y="8716"/>
                  <a:pt x="5410200" y="0"/>
                </a:cubicBezTo>
                <a:cubicBezTo>
                  <a:pt x="5409517" y="5414"/>
                  <a:pt x="5409480" y="12510"/>
                  <a:pt x="5410200" y="18288"/>
                </a:cubicBezTo>
                <a:cubicBezTo>
                  <a:pt x="5163327" y="41494"/>
                  <a:pt x="5008749" y="10693"/>
                  <a:pt x="4842129" y="18288"/>
                </a:cubicBezTo>
                <a:cubicBezTo>
                  <a:pt x="4675509" y="25883"/>
                  <a:pt x="4433401" y="-615"/>
                  <a:pt x="4165854" y="18288"/>
                </a:cubicBezTo>
                <a:cubicBezTo>
                  <a:pt x="3898308" y="37191"/>
                  <a:pt x="3809032" y="-8710"/>
                  <a:pt x="3543681" y="18288"/>
                </a:cubicBezTo>
                <a:cubicBezTo>
                  <a:pt x="3278330" y="45286"/>
                  <a:pt x="3073876" y="-15917"/>
                  <a:pt x="2759202" y="18288"/>
                </a:cubicBezTo>
                <a:cubicBezTo>
                  <a:pt x="2444528" y="52493"/>
                  <a:pt x="2204144" y="3372"/>
                  <a:pt x="1974723" y="18288"/>
                </a:cubicBezTo>
                <a:cubicBezTo>
                  <a:pt x="1745302" y="33204"/>
                  <a:pt x="1602335" y="31490"/>
                  <a:pt x="1406652" y="18288"/>
                </a:cubicBezTo>
                <a:cubicBezTo>
                  <a:pt x="1210969" y="5086"/>
                  <a:pt x="923948" y="3161"/>
                  <a:pt x="730377" y="18288"/>
                </a:cubicBezTo>
                <a:cubicBezTo>
                  <a:pt x="536806" y="33415"/>
                  <a:pt x="336496" y="-141"/>
                  <a:pt x="0" y="18288"/>
                </a:cubicBezTo>
                <a:cubicBezTo>
                  <a:pt x="-306" y="11061"/>
                  <a:pt x="-655" y="7751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1275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7" name="Turinio vietos rezervavimo ženklas 3">
            <a:extLst>
              <a:ext uri="{FF2B5EF4-FFF2-40B4-BE49-F238E27FC236}">
                <a16:creationId xmlns:a16="http://schemas.microsoft.com/office/drawing/2014/main" id="{905D0A1F-C0FC-4F7F-91D7-2F0D174BD945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179612584"/>
              </p:ext>
            </p:extLst>
          </p:nvPr>
        </p:nvGraphicFramePr>
        <p:xfrm>
          <a:off x="4648018" y="640822"/>
          <a:ext cx="6900512" cy="553614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790472191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>
            <a:extLst>
              <a:ext uri="{FF2B5EF4-FFF2-40B4-BE49-F238E27FC236}">
                <a16:creationId xmlns:a16="http://schemas.microsoft.com/office/drawing/2014/main" id="{B775CD93-9DF2-48CB-9F57-1BCA9A46C7F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66344" y="448055"/>
            <a:ext cx="3414370" cy="3801257"/>
          </a:xfrm>
          <a:prstGeom prst="rect">
            <a:avLst/>
          </a:prstGeom>
          <a:solidFill>
            <a:srgbClr val="595959"/>
          </a:solidFill>
          <a:ln w="254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2" name="Pavadinimas 1">
            <a:extLst>
              <a:ext uri="{FF2B5EF4-FFF2-40B4-BE49-F238E27FC236}">
                <a16:creationId xmlns:a16="http://schemas.microsoft.com/office/drawing/2014/main" id="{6FDB014D-B125-43C0-9DD2-05D7E628F8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77240" y="731519"/>
            <a:ext cx="2845191" cy="3237579"/>
          </a:xfrm>
        </p:spPr>
        <p:txBody>
          <a:bodyPr>
            <a:normAutofit/>
          </a:bodyPr>
          <a:lstStyle/>
          <a:p>
            <a:r>
              <a:rPr lang="lt-LT" sz="3200" b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SOCIALINIŲ REIKALŲ KOMITETAS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6166C6D1-23AC-49C4-BA07-238E4E9F8CE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66343" y="4419227"/>
            <a:ext cx="3414369" cy="1979852"/>
          </a:xfrm>
          <a:prstGeom prst="rect">
            <a:avLst/>
          </a:prstGeom>
          <a:solidFill>
            <a:schemeClr val="accent1">
              <a:alpha val="95000"/>
            </a:schemeClr>
          </a:solidFill>
          <a:ln w="254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1C091803-41C2-48E0-9228-5148460C747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044603" y="448055"/>
            <a:ext cx="7688475" cy="5952745"/>
          </a:xfrm>
          <a:prstGeom prst="rect">
            <a:avLst/>
          </a:prstGeom>
          <a:solidFill>
            <a:schemeClr val="tx1">
              <a:lumMod val="50000"/>
              <a:lumOff val="50000"/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urinio vietos rezervavimo ženklas 2">
            <a:extLst>
              <a:ext uri="{FF2B5EF4-FFF2-40B4-BE49-F238E27FC236}">
                <a16:creationId xmlns:a16="http://schemas.microsoft.com/office/drawing/2014/main" id="{FBF32891-1F76-4B4A-B4F5-1ADC16A566D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379709" y="686862"/>
            <a:ext cx="7037591" cy="5475129"/>
          </a:xfrm>
        </p:spPr>
        <p:txBody>
          <a:bodyPr numCol="1" anchor="ctr">
            <a:normAutofit/>
          </a:bodyPr>
          <a:lstStyle/>
          <a:p>
            <a:pPr marL="0" indent="0">
              <a:buNone/>
            </a:pPr>
            <a:endParaRPr lang="lt-LT" sz="2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lt-LT" sz="2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lt-LT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Alina Urbonienė – pirmininkė </a:t>
            </a:r>
          </a:p>
          <a:p>
            <a:r>
              <a:rPr lang="lt-LT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Vladas </a:t>
            </a:r>
            <a:r>
              <a:rPr lang="lt-LT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Kainovaitis</a:t>
            </a:r>
            <a:endParaRPr lang="lt-LT" sz="2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lt-LT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Algirdas Gečas</a:t>
            </a:r>
          </a:p>
          <a:p>
            <a:r>
              <a:rPr lang="lt-LT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Edgaras Padimanskas</a:t>
            </a:r>
          </a:p>
          <a:p>
            <a:r>
              <a:rPr lang="lt-LT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Sandra Tamašauskienė</a:t>
            </a:r>
          </a:p>
          <a:p>
            <a:r>
              <a:rPr lang="lt-LT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Žygimantas </a:t>
            </a:r>
            <a:r>
              <a:rPr lang="lt-LT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Kurlianskas</a:t>
            </a:r>
            <a:endParaRPr lang="lt-LT" sz="2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lt-LT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Sigitas Šeputis</a:t>
            </a:r>
          </a:p>
          <a:p>
            <a:r>
              <a:rPr lang="lt-LT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Ričardas Stonkus</a:t>
            </a:r>
          </a:p>
          <a:p>
            <a:r>
              <a:rPr lang="lt-LT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Vygantas Stoškus</a:t>
            </a:r>
          </a:p>
          <a:p>
            <a:endParaRPr lang="lt-LT" sz="2600" dirty="0"/>
          </a:p>
        </p:txBody>
      </p:sp>
    </p:spTree>
    <p:extLst>
      <p:ext uri="{BB962C8B-B14F-4D97-AF65-F5344CB8AC3E}">
        <p14:creationId xmlns:p14="http://schemas.microsoft.com/office/powerpoint/2010/main" val="874129354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Rectangle 29">
            <a:extLst>
              <a:ext uri="{FF2B5EF4-FFF2-40B4-BE49-F238E27FC236}">
                <a16:creationId xmlns:a16="http://schemas.microsoft.com/office/drawing/2014/main" id="{CDA1A2E9-63FE-408D-A803-8E306ECAB4B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62059" y="450222"/>
            <a:ext cx="3902420" cy="4235636"/>
          </a:xfrm>
          <a:prstGeom prst="rect">
            <a:avLst/>
          </a:prstGeom>
          <a:solidFill>
            <a:srgbClr val="595959"/>
          </a:solidFill>
          <a:ln w="254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2" name="Pavadinimas 1">
            <a:extLst>
              <a:ext uri="{FF2B5EF4-FFF2-40B4-BE49-F238E27FC236}">
                <a16:creationId xmlns:a16="http://schemas.microsoft.com/office/drawing/2014/main" id="{CB7EF603-C5D5-4E35-9392-AC252D39A9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4664" y="930530"/>
            <a:ext cx="3361677" cy="3275019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4300" b="1">
                <a:solidFill>
                  <a:srgbClr val="FFFFFF"/>
                </a:solidFill>
              </a:rPr>
              <a:t>SOCIALINIŲ REIKALŲ KOMITETO VEIKLA</a:t>
            </a: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FBE9F90C-C163-435B-9A68-D15C92D1CF2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62058" y="4843002"/>
            <a:ext cx="2391411" cy="1564776"/>
          </a:xfrm>
          <a:prstGeom prst="rect">
            <a:avLst/>
          </a:prstGeom>
          <a:solidFill>
            <a:schemeClr val="accent5">
              <a:alpha val="95000"/>
            </a:schemeClr>
          </a:solidFill>
          <a:ln w="254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1A882A9F-F4E9-4E23-8F0B-20B5DF42EAA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13417" y="4843002"/>
            <a:ext cx="1351062" cy="1568472"/>
          </a:xfrm>
          <a:prstGeom prst="rect">
            <a:avLst/>
          </a:prstGeom>
          <a:solidFill>
            <a:srgbClr val="A5A5A5"/>
          </a:solidFill>
          <a:ln w="254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1B1B1B"/>
              </a:solidFill>
            </a:endParaRPr>
          </a:p>
        </p:txBody>
      </p:sp>
      <p:graphicFrame>
        <p:nvGraphicFramePr>
          <p:cNvPr id="6" name="Turinio vietos rezervavimo ženklas 3">
            <a:extLst>
              <a:ext uri="{FF2B5EF4-FFF2-40B4-BE49-F238E27FC236}">
                <a16:creationId xmlns:a16="http://schemas.microsoft.com/office/drawing/2014/main" id="{E38E3F8F-1320-49E4-B318-C9D215AD25E0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882547952"/>
              </p:ext>
            </p:extLst>
          </p:nvPr>
        </p:nvGraphicFramePr>
        <p:xfrm>
          <a:off x="4985886" y="231006"/>
          <a:ext cx="6367913" cy="640561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20229129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F3798486-7CEC-7A4B-9800-DC7353A071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70204" y="606564"/>
            <a:ext cx="10451592" cy="1325563"/>
          </a:xfrm>
        </p:spPr>
        <p:txBody>
          <a:bodyPr anchor="ctr">
            <a:normAutofit/>
          </a:bodyPr>
          <a:lstStyle/>
          <a:p>
            <a:r>
              <a:rPr lang="lt-LT" b="1" dirty="0">
                <a:cs typeface="Times New Roman" panose="02020603050405020304" pitchFamily="18" charset="0"/>
              </a:rPr>
              <a:t>GYVENTOJŲ SKAIČIAUS POKYTIS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A5711A0E-A428-4ED1-96CB-33D69FD842E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00874" y="2043803"/>
            <a:ext cx="10190252" cy="80683"/>
          </a:xfrm>
          <a:prstGeom prst="rect">
            <a:avLst/>
          </a:prstGeom>
          <a:solidFill>
            <a:schemeClr val="tx1">
              <a:lumMod val="50000"/>
              <a:lumOff val="50000"/>
              <a:alpha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aphicFrame>
        <p:nvGraphicFramePr>
          <p:cNvPr id="7" name="Content Placeholder 6">
            <a:extLst>
              <a:ext uri="{FF2B5EF4-FFF2-40B4-BE49-F238E27FC236}">
                <a16:creationId xmlns:a16="http://schemas.microsoft.com/office/drawing/2014/main" id="{6AB710AD-A138-FD45-8425-8120FB5E2478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318405424"/>
              </p:ext>
            </p:extLst>
          </p:nvPr>
        </p:nvGraphicFramePr>
        <p:xfrm>
          <a:off x="1000874" y="2385390"/>
          <a:ext cx="10190252" cy="361784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644922009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>
            <a:extLst>
              <a:ext uri="{FF2B5EF4-FFF2-40B4-BE49-F238E27FC236}">
                <a16:creationId xmlns:a16="http://schemas.microsoft.com/office/drawing/2014/main" id="{B775CD93-9DF2-48CB-9F57-1BCA9A46C7F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66344" y="448055"/>
            <a:ext cx="3414370" cy="3801257"/>
          </a:xfrm>
          <a:prstGeom prst="rect">
            <a:avLst/>
          </a:prstGeom>
          <a:solidFill>
            <a:srgbClr val="595959"/>
          </a:solidFill>
          <a:ln w="254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2" name="Pavadinimas 1">
            <a:extLst>
              <a:ext uri="{FF2B5EF4-FFF2-40B4-BE49-F238E27FC236}">
                <a16:creationId xmlns:a16="http://schemas.microsoft.com/office/drawing/2014/main" id="{627E9FE9-EA30-4BF9-8039-54F2F0546F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77240" y="731519"/>
            <a:ext cx="2845191" cy="3237579"/>
          </a:xfrm>
        </p:spPr>
        <p:txBody>
          <a:bodyPr>
            <a:normAutofit/>
          </a:bodyPr>
          <a:lstStyle/>
          <a:p>
            <a:r>
              <a:rPr lang="lt-LT" sz="3200" b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TERITORIJŲ IR KAIMO REIKALŲ KOMITETAS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6166C6D1-23AC-49C4-BA07-238E4E9F8CE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66343" y="4419227"/>
            <a:ext cx="3414369" cy="1979852"/>
          </a:xfrm>
          <a:prstGeom prst="rect">
            <a:avLst/>
          </a:prstGeom>
          <a:solidFill>
            <a:schemeClr val="accent1">
              <a:alpha val="95000"/>
            </a:schemeClr>
          </a:solidFill>
          <a:ln w="254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1C091803-41C2-48E0-9228-5148460C747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044603" y="448055"/>
            <a:ext cx="7688475" cy="5952745"/>
          </a:xfrm>
          <a:prstGeom prst="rect">
            <a:avLst/>
          </a:prstGeom>
          <a:solidFill>
            <a:schemeClr val="tx1">
              <a:lumMod val="50000"/>
              <a:lumOff val="50000"/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urinio vietos rezervavimo ženklas 2">
            <a:extLst>
              <a:ext uri="{FF2B5EF4-FFF2-40B4-BE49-F238E27FC236}">
                <a16:creationId xmlns:a16="http://schemas.microsoft.com/office/drawing/2014/main" id="{A8C73A5F-F4D1-485B-ABFF-8EB577A0E84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379709" y="686862"/>
            <a:ext cx="7037591" cy="5475129"/>
          </a:xfrm>
        </p:spPr>
        <p:txBody>
          <a:bodyPr numCol="1" anchor="ctr">
            <a:normAutofit/>
          </a:bodyPr>
          <a:lstStyle/>
          <a:p>
            <a:pPr marL="0" indent="0">
              <a:buNone/>
            </a:pPr>
            <a:endParaRPr lang="lt-LT" sz="260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lt-LT" sz="2600" b="1">
                <a:latin typeface="Times New Roman" panose="02020603050405020304" pitchFamily="18" charset="0"/>
                <a:cs typeface="Times New Roman" panose="02020603050405020304" pitchFamily="18" charset="0"/>
              </a:rPr>
              <a:t>Tomas Budrikis – pirmininkas </a:t>
            </a:r>
          </a:p>
          <a:p>
            <a:r>
              <a:rPr lang="lt-LT" sz="2600">
                <a:latin typeface="Times New Roman" panose="02020603050405020304" pitchFamily="18" charset="0"/>
                <a:cs typeface="Times New Roman" panose="02020603050405020304" pitchFamily="18" charset="0"/>
              </a:rPr>
              <a:t>Laimutė Uselienė</a:t>
            </a:r>
          </a:p>
          <a:p>
            <a:r>
              <a:rPr lang="lt-LT" sz="2600">
                <a:latin typeface="Times New Roman" panose="02020603050405020304" pitchFamily="18" charset="0"/>
                <a:cs typeface="Times New Roman" panose="02020603050405020304" pitchFamily="18" charset="0"/>
              </a:rPr>
              <a:t>Genovaitė Kimbrienė</a:t>
            </a:r>
          </a:p>
          <a:p>
            <a:r>
              <a:rPr lang="lt-LT" sz="2600">
                <a:latin typeface="Times New Roman" panose="02020603050405020304" pitchFamily="18" charset="0"/>
                <a:cs typeface="Times New Roman" panose="02020603050405020304" pitchFamily="18" charset="0"/>
              </a:rPr>
              <a:t>Lijana Jagintavičienė</a:t>
            </a:r>
          </a:p>
          <a:p>
            <a:r>
              <a:rPr lang="lt-LT" sz="2600">
                <a:latin typeface="Times New Roman" panose="02020603050405020304" pitchFamily="18" charset="0"/>
                <a:cs typeface="Times New Roman" panose="02020603050405020304" pitchFamily="18" charset="0"/>
              </a:rPr>
              <a:t>Arūnas Kurlianskas</a:t>
            </a:r>
          </a:p>
          <a:p>
            <a:r>
              <a:rPr lang="lt-LT" sz="2600">
                <a:latin typeface="Times New Roman" panose="02020603050405020304" pitchFamily="18" charset="0"/>
                <a:cs typeface="Times New Roman" panose="02020603050405020304" pitchFamily="18" charset="0"/>
              </a:rPr>
              <a:t>Audrius Endzinas</a:t>
            </a:r>
          </a:p>
        </p:txBody>
      </p:sp>
    </p:spTree>
    <p:extLst>
      <p:ext uri="{BB962C8B-B14F-4D97-AF65-F5344CB8AC3E}">
        <p14:creationId xmlns:p14="http://schemas.microsoft.com/office/powerpoint/2010/main" val="783279932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6" name="Rectangle 25">
            <a:extLst>
              <a:ext uri="{FF2B5EF4-FFF2-40B4-BE49-F238E27FC236}">
                <a16:creationId xmlns:a16="http://schemas.microsoft.com/office/drawing/2014/main" id="{35DB3719-6FDC-4E5D-891D-FF40B7300F6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Pavadinimas 1">
            <a:extLst>
              <a:ext uri="{FF2B5EF4-FFF2-40B4-BE49-F238E27FC236}">
                <a16:creationId xmlns:a16="http://schemas.microsoft.com/office/drawing/2014/main" id="{BBF4CC0A-E251-4FE8-8E6E-C9072D5158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 vert="horz" lIns="91440" tIns="45720" rIns="91440" bIns="45720" rtlCol="0">
            <a:normAutofit/>
          </a:bodyPr>
          <a:lstStyle/>
          <a:p>
            <a:r>
              <a:rPr lang="en-US" sz="4200" b="1"/>
              <a:t>TERITORIJŲ IR KAIMO REIKALŲ KOMITETO VEIKLA</a:t>
            </a:r>
          </a:p>
        </p:txBody>
      </p:sp>
      <p:sp>
        <p:nvSpPr>
          <p:cNvPr id="28" name="sketch line">
            <a:extLst>
              <a:ext uri="{FF2B5EF4-FFF2-40B4-BE49-F238E27FC236}">
                <a16:creationId xmlns:a16="http://schemas.microsoft.com/office/drawing/2014/main" id="{E0CBAC23-2E3F-4A90-BA59-F8299F6A543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38200" y="1865313"/>
            <a:ext cx="10424160" cy="18288"/>
          </a:xfrm>
          <a:custGeom>
            <a:avLst/>
            <a:gdLst>
              <a:gd name="connsiteX0" fmla="*/ 0 w 10424160"/>
              <a:gd name="connsiteY0" fmla="*/ 0 h 18288"/>
              <a:gd name="connsiteX1" fmla="*/ 903427 w 10424160"/>
              <a:gd name="connsiteY1" fmla="*/ 0 h 18288"/>
              <a:gd name="connsiteX2" fmla="*/ 1389888 w 10424160"/>
              <a:gd name="connsiteY2" fmla="*/ 0 h 18288"/>
              <a:gd name="connsiteX3" fmla="*/ 2189074 w 10424160"/>
              <a:gd name="connsiteY3" fmla="*/ 0 h 18288"/>
              <a:gd name="connsiteX4" fmla="*/ 2675534 w 10424160"/>
              <a:gd name="connsiteY4" fmla="*/ 0 h 18288"/>
              <a:gd name="connsiteX5" fmla="*/ 3370478 w 10424160"/>
              <a:gd name="connsiteY5" fmla="*/ 0 h 18288"/>
              <a:gd name="connsiteX6" fmla="*/ 4169664 w 10424160"/>
              <a:gd name="connsiteY6" fmla="*/ 0 h 18288"/>
              <a:gd name="connsiteX7" fmla="*/ 4551883 w 10424160"/>
              <a:gd name="connsiteY7" fmla="*/ 0 h 18288"/>
              <a:gd name="connsiteX8" fmla="*/ 4934102 w 10424160"/>
              <a:gd name="connsiteY8" fmla="*/ 0 h 18288"/>
              <a:gd name="connsiteX9" fmla="*/ 5837530 w 10424160"/>
              <a:gd name="connsiteY9" fmla="*/ 0 h 18288"/>
              <a:gd name="connsiteX10" fmla="*/ 6532474 w 10424160"/>
              <a:gd name="connsiteY10" fmla="*/ 0 h 18288"/>
              <a:gd name="connsiteX11" fmla="*/ 6914693 w 10424160"/>
              <a:gd name="connsiteY11" fmla="*/ 0 h 18288"/>
              <a:gd name="connsiteX12" fmla="*/ 7609637 w 10424160"/>
              <a:gd name="connsiteY12" fmla="*/ 0 h 18288"/>
              <a:gd name="connsiteX13" fmla="*/ 8513064 w 10424160"/>
              <a:gd name="connsiteY13" fmla="*/ 0 h 18288"/>
              <a:gd name="connsiteX14" fmla="*/ 9103766 w 10424160"/>
              <a:gd name="connsiteY14" fmla="*/ 0 h 18288"/>
              <a:gd name="connsiteX15" fmla="*/ 9694469 w 10424160"/>
              <a:gd name="connsiteY15" fmla="*/ 0 h 18288"/>
              <a:gd name="connsiteX16" fmla="*/ 10424160 w 10424160"/>
              <a:gd name="connsiteY16" fmla="*/ 0 h 18288"/>
              <a:gd name="connsiteX17" fmla="*/ 10424160 w 10424160"/>
              <a:gd name="connsiteY17" fmla="*/ 18288 h 18288"/>
              <a:gd name="connsiteX18" fmla="*/ 9729216 w 10424160"/>
              <a:gd name="connsiteY18" fmla="*/ 18288 h 18288"/>
              <a:gd name="connsiteX19" fmla="*/ 8930030 w 10424160"/>
              <a:gd name="connsiteY19" fmla="*/ 18288 h 18288"/>
              <a:gd name="connsiteX20" fmla="*/ 8130845 w 10424160"/>
              <a:gd name="connsiteY20" fmla="*/ 18288 h 18288"/>
              <a:gd name="connsiteX21" fmla="*/ 7644384 w 10424160"/>
              <a:gd name="connsiteY21" fmla="*/ 18288 h 18288"/>
              <a:gd name="connsiteX22" fmla="*/ 6740957 w 10424160"/>
              <a:gd name="connsiteY22" fmla="*/ 18288 h 18288"/>
              <a:gd name="connsiteX23" fmla="*/ 6046013 w 10424160"/>
              <a:gd name="connsiteY23" fmla="*/ 18288 h 18288"/>
              <a:gd name="connsiteX24" fmla="*/ 5663794 w 10424160"/>
              <a:gd name="connsiteY24" fmla="*/ 18288 h 18288"/>
              <a:gd name="connsiteX25" fmla="*/ 4968850 w 10424160"/>
              <a:gd name="connsiteY25" fmla="*/ 18288 h 18288"/>
              <a:gd name="connsiteX26" fmla="*/ 4378147 w 10424160"/>
              <a:gd name="connsiteY26" fmla="*/ 18288 h 18288"/>
              <a:gd name="connsiteX27" fmla="*/ 3787445 w 10424160"/>
              <a:gd name="connsiteY27" fmla="*/ 18288 h 18288"/>
              <a:gd name="connsiteX28" fmla="*/ 3196742 w 10424160"/>
              <a:gd name="connsiteY28" fmla="*/ 18288 h 18288"/>
              <a:gd name="connsiteX29" fmla="*/ 2606040 w 10424160"/>
              <a:gd name="connsiteY29" fmla="*/ 18288 h 18288"/>
              <a:gd name="connsiteX30" fmla="*/ 1806854 w 10424160"/>
              <a:gd name="connsiteY30" fmla="*/ 18288 h 18288"/>
              <a:gd name="connsiteX31" fmla="*/ 1111910 w 10424160"/>
              <a:gd name="connsiteY31" fmla="*/ 18288 h 18288"/>
              <a:gd name="connsiteX32" fmla="*/ 729691 w 10424160"/>
              <a:gd name="connsiteY32" fmla="*/ 18288 h 18288"/>
              <a:gd name="connsiteX33" fmla="*/ 0 w 10424160"/>
              <a:gd name="connsiteY33" fmla="*/ 18288 h 18288"/>
              <a:gd name="connsiteX34" fmla="*/ 0 w 10424160"/>
              <a:gd name="connsiteY34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</a:cxnLst>
            <a:rect l="l" t="t" r="r" b="b"/>
            <a:pathLst>
              <a:path w="10424160" h="18288" fill="none" extrusionOk="0">
                <a:moveTo>
                  <a:pt x="0" y="0"/>
                </a:moveTo>
                <a:cubicBezTo>
                  <a:pt x="251416" y="-3874"/>
                  <a:pt x="479411" y="-20508"/>
                  <a:pt x="903427" y="0"/>
                </a:cubicBezTo>
                <a:cubicBezTo>
                  <a:pt x="1327443" y="20508"/>
                  <a:pt x="1177990" y="-7387"/>
                  <a:pt x="1389888" y="0"/>
                </a:cubicBezTo>
                <a:cubicBezTo>
                  <a:pt x="1601786" y="7387"/>
                  <a:pt x="1928602" y="-6697"/>
                  <a:pt x="2189074" y="0"/>
                </a:cubicBezTo>
                <a:cubicBezTo>
                  <a:pt x="2449546" y="6697"/>
                  <a:pt x="2440085" y="-21144"/>
                  <a:pt x="2675534" y="0"/>
                </a:cubicBezTo>
                <a:cubicBezTo>
                  <a:pt x="2910983" y="21144"/>
                  <a:pt x="3026158" y="-11124"/>
                  <a:pt x="3370478" y="0"/>
                </a:cubicBezTo>
                <a:cubicBezTo>
                  <a:pt x="3714798" y="11124"/>
                  <a:pt x="3864539" y="-10660"/>
                  <a:pt x="4169664" y="0"/>
                </a:cubicBezTo>
                <a:cubicBezTo>
                  <a:pt x="4474789" y="10660"/>
                  <a:pt x="4471218" y="16488"/>
                  <a:pt x="4551883" y="0"/>
                </a:cubicBezTo>
                <a:cubicBezTo>
                  <a:pt x="4632548" y="-16488"/>
                  <a:pt x="4786830" y="7986"/>
                  <a:pt x="4934102" y="0"/>
                </a:cubicBezTo>
                <a:cubicBezTo>
                  <a:pt x="5081374" y="-7986"/>
                  <a:pt x="5575881" y="-33003"/>
                  <a:pt x="5837530" y="0"/>
                </a:cubicBezTo>
                <a:cubicBezTo>
                  <a:pt x="6099179" y="33003"/>
                  <a:pt x="6305895" y="14170"/>
                  <a:pt x="6532474" y="0"/>
                </a:cubicBezTo>
                <a:cubicBezTo>
                  <a:pt x="6759053" y="-14170"/>
                  <a:pt x="6726707" y="16121"/>
                  <a:pt x="6914693" y="0"/>
                </a:cubicBezTo>
                <a:cubicBezTo>
                  <a:pt x="7102679" y="-16121"/>
                  <a:pt x="7397857" y="32594"/>
                  <a:pt x="7609637" y="0"/>
                </a:cubicBezTo>
                <a:cubicBezTo>
                  <a:pt x="7821417" y="-32594"/>
                  <a:pt x="8141235" y="-3745"/>
                  <a:pt x="8513064" y="0"/>
                </a:cubicBezTo>
                <a:cubicBezTo>
                  <a:pt x="8884893" y="3745"/>
                  <a:pt x="8877548" y="3359"/>
                  <a:pt x="9103766" y="0"/>
                </a:cubicBezTo>
                <a:cubicBezTo>
                  <a:pt x="9329984" y="-3359"/>
                  <a:pt x="9545570" y="-17843"/>
                  <a:pt x="9694469" y="0"/>
                </a:cubicBezTo>
                <a:cubicBezTo>
                  <a:pt x="9843368" y="17843"/>
                  <a:pt x="10162477" y="-1217"/>
                  <a:pt x="10424160" y="0"/>
                </a:cubicBezTo>
                <a:cubicBezTo>
                  <a:pt x="10424498" y="7640"/>
                  <a:pt x="10423710" y="11289"/>
                  <a:pt x="10424160" y="18288"/>
                </a:cubicBezTo>
                <a:cubicBezTo>
                  <a:pt x="10184680" y="20716"/>
                  <a:pt x="10034768" y="-9357"/>
                  <a:pt x="9729216" y="18288"/>
                </a:cubicBezTo>
                <a:cubicBezTo>
                  <a:pt x="9423664" y="45933"/>
                  <a:pt x="9309220" y="36372"/>
                  <a:pt x="8930030" y="18288"/>
                </a:cubicBezTo>
                <a:cubicBezTo>
                  <a:pt x="8550840" y="204"/>
                  <a:pt x="8513376" y="34707"/>
                  <a:pt x="8130845" y="18288"/>
                </a:cubicBezTo>
                <a:cubicBezTo>
                  <a:pt x="7748315" y="1869"/>
                  <a:pt x="7864674" y="19659"/>
                  <a:pt x="7644384" y="18288"/>
                </a:cubicBezTo>
                <a:cubicBezTo>
                  <a:pt x="7424094" y="16917"/>
                  <a:pt x="6947001" y="55680"/>
                  <a:pt x="6740957" y="18288"/>
                </a:cubicBezTo>
                <a:cubicBezTo>
                  <a:pt x="6534913" y="-19104"/>
                  <a:pt x="6313809" y="33391"/>
                  <a:pt x="6046013" y="18288"/>
                </a:cubicBezTo>
                <a:cubicBezTo>
                  <a:pt x="5778217" y="3185"/>
                  <a:pt x="5786775" y="1439"/>
                  <a:pt x="5663794" y="18288"/>
                </a:cubicBezTo>
                <a:cubicBezTo>
                  <a:pt x="5540813" y="35137"/>
                  <a:pt x="5204724" y="25434"/>
                  <a:pt x="4968850" y="18288"/>
                </a:cubicBezTo>
                <a:cubicBezTo>
                  <a:pt x="4732976" y="11142"/>
                  <a:pt x="4559928" y="34568"/>
                  <a:pt x="4378147" y="18288"/>
                </a:cubicBezTo>
                <a:cubicBezTo>
                  <a:pt x="4196366" y="2008"/>
                  <a:pt x="3992200" y="35409"/>
                  <a:pt x="3787445" y="18288"/>
                </a:cubicBezTo>
                <a:cubicBezTo>
                  <a:pt x="3582690" y="1167"/>
                  <a:pt x="3488876" y="-7583"/>
                  <a:pt x="3196742" y="18288"/>
                </a:cubicBezTo>
                <a:cubicBezTo>
                  <a:pt x="2904608" y="44159"/>
                  <a:pt x="2729828" y="45906"/>
                  <a:pt x="2606040" y="18288"/>
                </a:cubicBezTo>
                <a:cubicBezTo>
                  <a:pt x="2482252" y="-9330"/>
                  <a:pt x="2000672" y="-5498"/>
                  <a:pt x="1806854" y="18288"/>
                </a:cubicBezTo>
                <a:cubicBezTo>
                  <a:pt x="1613036" y="42074"/>
                  <a:pt x="1310933" y="-4240"/>
                  <a:pt x="1111910" y="18288"/>
                </a:cubicBezTo>
                <a:cubicBezTo>
                  <a:pt x="912887" y="40816"/>
                  <a:pt x="891560" y="1701"/>
                  <a:pt x="729691" y="18288"/>
                </a:cubicBezTo>
                <a:cubicBezTo>
                  <a:pt x="567822" y="34875"/>
                  <a:pt x="203025" y="34462"/>
                  <a:pt x="0" y="18288"/>
                </a:cubicBezTo>
                <a:cubicBezTo>
                  <a:pt x="-82" y="11708"/>
                  <a:pt x="-178" y="8956"/>
                  <a:pt x="0" y="0"/>
                </a:cubicBezTo>
                <a:close/>
              </a:path>
              <a:path w="10424160" h="18288" stroke="0" extrusionOk="0">
                <a:moveTo>
                  <a:pt x="0" y="0"/>
                </a:moveTo>
                <a:cubicBezTo>
                  <a:pt x="119910" y="17195"/>
                  <a:pt x="345032" y="1652"/>
                  <a:pt x="590702" y="0"/>
                </a:cubicBezTo>
                <a:cubicBezTo>
                  <a:pt x="836372" y="-1652"/>
                  <a:pt x="830717" y="-10944"/>
                  <a:pt x="972922" y="0"/>
                </a:cubicBezTo>
                <a:cubicBezTo>
                  <a:pt x="1115127" y="10944"/>
                  <a:pt x="1638708" y="17269"/>
                  <a:pt x="1876349" y="0"/>
                </a:cubicBezTo>
                <a:cubicBezTo>
                  <a:pt x="2113990" y="-17269"/>
                  <a:pt x="2263529" y="27642"/>
                  <a:pt x="2467051" y="0"/>
                </a:cubicBezTo>
                <a:cubicBezTo>
                  <a:pt x="2670573" y="-27642"/>
                  <a:pt x="2867743" y="-1552"/>
                  <a:pt x="3057754" y="0"/>
                </a:cubicBezTo>
                <a:cubicBezTo>
                  <a:pt x="3247765" y="1552"/>
                  <a:pt x="3729099" y="45169"/>
                  <a:pt x="3961181" y="0"/>
                </a:cubicBezTo>
                <a:cubicBezTo>
                  <a:pt x="4193263" y="-45169"/>
                  <a:pt x="4313735" y="4067"/>
                  <a:pt x="4447642" y="0"/>
                </a:cubicBezTo>
                <a:cubicBezTo>
                  <a:pt x="4581549" y="-4067"/>
                  <a:pt x="5123626" y="11867"/>
                  <a:pt x="5351069" y="0"/>
                </a:cubicBezTo>
                <a:cubicBezTo>
                  <a:pt x="5578512" y="-11867"/>
                  <a:pt x="6044105" y="-19983"/>
                  <a:pt x="6254496" y="0"/>
                </a:cubicBezTo>
                <a:cubicBezTo>
                  <a:pt x="6464887" y="19983"/>
                  <a:pt x="6664731" y="4232"/>
                  <a:pt x="6949440" y="0"/>
                </a:cubicBezTo>
                <a:cubicBezTo>
                  <a:pt x="7234149" y="-4232"/>
                  <a:pt x="7497205" y="28731"/>
                  <a:pt x="7852867" y="0"/>
                </a:cubicBezTo>
                <a:cubicBezTo>
                  <a:pt x="8208529" y="-28731"/>
                  <a:pt x="8287556" y="2616"/>
                  <a:pt x="8443570" y="0"/>
                </a:cubicBezTo>
                <a:cubicBezTo>
                  <a:pt x="8599584" y="-2616"/>
                  <a:pt x="8871283" y="-14113"/>
                  <a:pt x="9034272" y="0"/>
                </a:cubicBezTo>
                <a:cubicBezTo>
                  <a:pt x="9197261" y="14113"/>
                  <a:pt x="9604978" y="-35623"/>
                  <a:pt x="9833458" y="0"/>
                </a:cubicBezTo>
                <a:cubicBezTo>
                  <a:pt x="10061938" y="35623"/>
                  <a:pt x="10231944" y="-8194"/>
                  <a:pt x="10424160" y="0"/>
                </a:cubicBezTo>
                <a:cubicBezTo>
                  <a:pt x="10424285" y="4395"/>
                  <a:pt x="10424085" y="9776"/>
                  <a:pt x="10424160" y="18288"/>
                </a:cubicBezTo>
                <a:cubicBezTo>
                  <a:pt x="10058736" y="-5772"/>
                  <a:pt x="9942989" y="-18764"/>
                  <a:pt x="9624974" y="18288"/>
                </a:cubicBezTo>
                <a:cubicBezTo>
                  <a:pt x="9306959" y="55340"/>
                  <a:pt x="9229263" y="24995"/>
                  <a:pt x="8930030" y="18288"/>
                </a:cubicBezTo>
                <a:cubicBezTo>
                  <a:pt x="8630797" y="11581"/>
                  <a:pt x="8647263" y="10931"/>
                  <a:pt x="8547811" y="18288"/>
                </a:cubicBezTo>
                <a:cubicBezTo>
                  <a:pt x="8448359" y="25645"/>
                  <a:pt x="8173221" y="219"/>
                  <a:pt x="8061350" y="18288"/>
                </a:cubicBezTo>
                <a:cubicBezTo>
                  <a:pt x="7949479" y="36357"/>
                  <a:pt x="7437002" y="17516"/>
                  <a:pt x="7157923" y="18288"/>
                </a:cubicBezTo>
                <a:cubicBezTo>
                  <a:pt x="6878844" y="19060"/>
                  <a:pt x="6610241" y="8864"/>
                  <a:pt x="6462979" y="18288"/>
                </a:cubicBezTo>
                <a:cubicBezTo>
                  <a:pt x="6315717" y="27712"/>
                  <a:pt x="6124879" y="4989"/>
                  <a:pt x="5976518" y="18288"/>
                </a:cubicBezTo>
                <a:cubicBezTo>
                  <a:pt x="5828157" y="31587"/>
                  <a:pt x="5566880" y="7112"/>
                  <a:pt x="5281574" y="18288"/>
                </a:cubicBezTo>
                <a:cubicBezTo>
                  <a:pt x="4996268" y="29464"/>
                  <a:pt x="5085614" y="20493"/>
                  <a:pt x="4899355" y="18288"/>
                </a:cubicBezTo>
                <a:cubicBezTo>
                  <a:pt x="4713096" y="16083"/>
                  <a:pt x="4606138" y="34359"/>
                  <a:pt x="4517136" y="18288"/>
                </a:cubicBezTo>
                <a:cubicBezTo>
                  <a:pt x="4428134" y="2217"/>
                  <a:pt x="4125335" y="52414"/>
                  <a:pt x="3822192" y="18288"/>
                </a:cubicBezTo>
                <a:cubicBezTo>
                  <a:pt x="3519049" y="-15838"/>
                  <a:pt x="3453132" y="3859"/>
                  <a:pt x="3335731" y="18288"/>
                </a:cubicBezTo>
                <a:cubicBezTo>
                  <a:pt x="3218330" y="32717"/>
                  <a:pt x="2718749" y="-13936"/>
                  <a:pt x="2536546" y="18288"/>
                </a:cubicBezTo>
                <a:cubicBezTo>
                  <a:pt x="2354343" y="50512"/>
                  <a:pt x="2190669" y="3238"/>
                  <a:pt x="2050085" y="18288"/>
                </a:cubicBezTo>
                <a:cubicBezTo>
                  <a:pt x="1909501" y="33338"/>
                  <a:pt x="1520975" y="3062"/>
                  <a:pt x="1250899" y="18288"/>
                </a:cubicBezTo>
                <a:cubicBezTo>
                  <a:pt x="980823" y="33514"/>
                  <a:pt x="992936" y="28036"/>
                  <a:pt x="868680" y="18288"/>
                </a:cubicBezTo>
                <a:cubicBezTo>
                  <a:pt x="744424" y="8540"/>
                  <a:pt x="230364" y="33365"/>
                  <a:pt x="0" y="18288"/>
                </a:cubicBezTo>
                <a:cubicBezTo>
                  <a:pt x="-504" y="12101"/>
                  <a:pt x="-591" y="7719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1275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8" name="Turinio vietos rezervavimo ženklas 3">
            <a:extLst>
              <a:ext uri="{FF2B5EF4-FFF2-40B4-BE49-F238E27FC236}">
                <a16:creationId xmlns:a16="http://schemas.microsoft.com/office/drawing/2014/main" id="{3516322C-F1C5-43AA-AAB4-667FFA143A61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852408190"/>
              </p:ext>
            </p:extLst>
          </p:nvPr>
        </p:nvGraphicFramePr>
        <p:xfrm>
          <a:off x="838200" y="2228087"/>
          <a:ext cx="10515600" cy="394887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576530960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>
            <a:extLst>
              <a:ext uri="{FF2B5EF4-FFF2-40B4-BE49-F238E27FC236}">
                <a16:creationId xmlns:a16="http://schemas.microsoft.com/office/drawing/2014/main" id="{B775CD93-9DF2-48CB-9F57-1BCA9A46C7F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66344" y="448055"/>
            <a:ext cx="3414370" cy="3801257"/>
          </a:xfrm>
          <a:prstGeom prst="rect">
            <a:avLst/>
          </a:prstGeom>
          <a:solidFill>
            <a:srgbClr val="595959"/>
          </a:solidFill>
          <a:ln w="254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2" name="Pavadinimas 1">
            <a:extLst>
              <a:ext uri="{FF2B5EF4-FFF2-40B4-BE49-F238E27FC236}">
                <a16:creationId xmlns:a16="http://schemas.microsoft.com/office/drawing/2014/main" id="{D4B6F628-0DF6-4424-B4E3-12CEDC1D1A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77240" y="731519"/>
            <a:ext cx="2845191" cy="3237579"/>
          </a:xfrm>
        </p:spPr>
        <p:txBody>
          <a:bodyPr>
            <a:normAutofit/>
          </a:bodyPr>
          <a:lstStyle/>
          <a:p>
            <a:r>
              <a:rPr lang="lt-LT" sz="3200" b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KONTROLĖS KOMITETAS</a:t>
            </a:r>
          </a:p>
        </p:txBody>
      </p:sp>
      <p:sp>
        <p:nvSpPr>
          <p:cNvPr id="9" name="Rectangle 9">
            <a:extLst>
              <a:ext uri="{FF2B5EF4-FFF2-40B4-BE49-F238E27FC236}">
                <a16:creationId xmlns:a16="http://schemas.microsoft.com/office/drawing/2014/main" id="{6166C6D1-23AC-49C4-BA07-238E4E9F8CE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66343" y="4419227"/>
            <a:ext cx="3414369" cy="1979852"/>
          </a:xfrm>
          <a:prstGeom prst="rect">
            <a:avLst/>
          </a:prstGeom>
          <a:solidFill>
            <a:schemeClr val="accent1">
              <a:alpha val="95000"/>
            </a:schemeClr>
          </a:solidFill>
          <a:ln w="254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1C091803-41C2-48E0-9228-5148460C747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044603" y="448055"/>
            <a:ext cx="7688475" cy="5952745"/>
          </a:xfrm>
          <a:prstGeom prst="rect">
            <a:avLst/>
          </a:prstGeom>
          <a:solidFill>
            <a:schemeClr val="tx1">
              <a:lumMod val="50000"/>
              <a:lumOff val="50000"/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urinio vietos rezervavimo ženklas 2">
            <a:extLst>
              <a:ext uri="{FF2B5EF4-FFF2-40B4-BE49-F238E27FC236}">
                <a16:creationId xmlns:a16="http://schemas.microsoft.com/office/drawing/2014/main" id="{1173C8F6-1792-4F9A-80E7-FCD9C628827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379709" y="686862"/>
            <a:ext cx="7037591" cy="5475129"/>
          </a:xfrm>
        </p:spPr>
        <p:txBody>
          <a:bodyPr numCol="1" anchor="ctr">
            <a:normAutofit/>
          </a:bodyPr>
          <a:lstStyle/>
          <a:p>
            <a:r>
              <a:rPr lang="lt-LT" b="1">
                <a:latin typeface="Times New Roman" panose="02020603050405020304" pitchFamily="18" charset="0"/>
                <a:cs typeface="Times New Roman" panose="02020603050405020304" pitchFamily="18" charset="0"/>
              </a:rPr>
              <a:t>Zigmantas </a:t>
            </a:r>
            <a:r>
              <a:rPr lang="lt-LT" b="1" err="1">
                <a:latin typeface="Times New Roman" panose="02020603050405020304" pitchFamily="18" charset="0"/>
                <a:cs typeface="Times New Roman" panose="02020603050405020304" pitchFamily="18" charset="0"/>
              </a:rPr>
              <a:t>Merliūnas</a:t>
            </a:r>
            <a:r>
              <a:rPr lang="lt-LT" b="1">
                <a:latin typeface="Times New Roman" panose="02020603050405020304" pitchFamily="18" charset="0"/>
                <a:cs typeface="Times New Roman" panose="02020603050405020304" pitchFamily="18" charset="0"/>
              </a:rPr>
              <a:t> – pirmininkas </a:t>
            </a:r>
          </a:p>
          <a:p>
            <a:r>
              <a:rPr lang="lt-LT">
                <a:latin typeface="Times New Roman" panose="02020603050405020304" pitchFamily="18" charset="0"/>
                <a:cs typeface="Times New Roman" panose="02020603050405020304" pitchFamily="18" charset="0"/>
              </a:rPr>
              <a:t>Algirdas Gečas</a:t>
            </a:r>
          </a:p>
          <a:p>
            <a:r>
              <a:rPr lang="lt-LT">
                <a:latin typeface="Times New Roman" panose="02020603050405020304" pitchFamily="18" charset="0"/>
                <a:cs typeface="Times New Roman" panose="02020603050405020304" pitchFamily="18" charset="0"/>
              </a:rPr>
              <a:t>Edgaras Padimanskas</a:t>
            </a:r>
          </a:p>
          <a:p>
            <a:r>
              <a:rPr lang="lt-LT">
                <a:latin typeface="Times New Roman" panose="02020603050405020304" pitchFamily="18" charset="0"/>
                <a:cs typeface="Times New Roman" panose="02020603050405020304" pitchFamily="18" charset="0"/>
              </a:rPr>
              <a:t>Steponas Kazlauskas</a:t>
            </a:r>
          </a:p>
          <a:p>
            <a:r>
              <a:rPr lang="lt-LT">
                <a:latin typeface="Times New Roman" panose="02020603050405020304" pitchFamily="18" charset="0"/>
                <a:cs typeface="Times New Roman" panose="02020603050405020304" pitchFamily="18" charset="0"/>
              </a:rPr>
              <a:t>Sigitas Šeputis</a:t>
            </a:r>
          </a:p>
          <a:p>
            <a:pPr marL="0" indent="0">
              <a:buNone/>
            </a:pPr>
            <a:endParaRPr lang="lt-LT" sz="260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lt-LT" sz="2600"/>
          </a:p>
        </p:txBody>
      </p:sp>
    </p:spTree>
    <p:extLst>
      <p:ext uri="{BB962C8B-B14F-4D97-AF65-F5344CB8AC3E}">
        <p14:creationId xmlns:p14="http://schemas.microsoft.com/office/powerpoint/2010/main" val="1559081149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B775CD93-9DF2-48CB-9F57-1BCA9A46C7F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66344" y="448055"/>
            <a:ext cx="3414370" cy="3801257"/>
          </a:xfrm>
          <a:prstGeom prst="rect">
            <a:avLst/>
          </a:prstGeom>
          <a:solidFill>
            <a:srgbClr val="595959"/>
          </a:solidFill>
          <a:ln w="254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2" name="Pavadinimas 1">
            <a:extLst>
              <a:ext uri="{FF2B5EF4-FFF2-40B4-BE49-F238E27FC236}">
                <a16:creationId xmlns:a16="http://schemas.microsoft.com/office/drawing/2014/main" id="{370C166F-9104-479B-ABD0-343F44029E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8640" y="731519"/>
            <a:ext cx="3448594" cy="3237579"/>
          </a:xfrm>
        </p:spPr>
        <p:txBody>
          <a:bodyPr>
            <a:normAutofit/>
          </a:bodyPr>
          <a:lstStyle/>
          <a:p>
            <a:r>
              <a:rPr lang="lt-LT" sz="3800" b="1">
                <a:solidFill>
                  <a:srgbClr val="FFFFFF"/>
                </a:solidFill>
              </a:rPr>
              <a:t>KONTROLĖS KOMITETO VEIKLA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6166C6D1-23AC-49C4-BA07-238E4E9F8CE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66343" y="4419227"/>
            <a:ext cx="3414369" cy="1979852"/>
          </a:xfrm>
          <a:prstGeom prst="rect">
            <a:avLst/>
          </a:prstGeom>
          <a:solidFill>
            <a:schemeClr val="accent1">
              <a:alpha val="95000"/>
            </a:schemeClr>
          </a:solidFill>
          <a:ln w="254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1C091803-41C2-48E0-9228-5148460C747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044603" y="448055"/>
            <a:ext cx="7688475" cy="5952745"/>
          </a:xfrm>
          <a:prstGeom prst="rect">
            <a:avLst/>
          </a:prstGeom>
          <a:solidFill>
            <a:schemeClr val="tx1">
              <a:lumMod val="50000"/>
              <a:lumOff val="50000"/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urinio vietos rezervavimo ženklas 2">
            <a:extLst>
              <a:ext uri="{FF2B5EF4-FFF2-40B4-BE49-F238E27FC236}">
                <a16:creationId xmlns:a16="http://schemas.microsoft.com/office/drawing/2014/main" id="{31B35E1D-E925-4879-BC33-F17099BCB5C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379709" y="686862"/>
            <a:ext cx="7037591" cy="5475129"/>
          </a:xfrm>
        </p:spPr>
        <p:txBody>
          <a:bodyPr anchor="ctr">
            <a:normAutofit/>
          </a:bodyPr>
          <a:lstStyle/>
          <a:p>
            <a:pPr marL="0" indent="0">
              <a:buNone/>
            </a:pPr>
            <a:r>
              <a:rPr lang="lt-LT" sz="2600" dirty="0"/>
              <a:t>Per 2021 metus įvyko 7 komiteto posėdžiai.</a:t>
            </a:r>
          </a:p>
          <a:p>
            <a:pPr marL="0" indent="0">
              <a:buNone/>
            </a:pPr>
            <a:r>
              <a:rPr lang="lt-LT" sz="2600" dirty="0"/>
              <a:t>Posėdžiuose buvo svarstyti šie klausimai:</a:t>
            </a:r>
          </a:p>
          <a:p>
            <a:r>
              <a:rPr lang="lt-LT" sz="2600" dirty="0"/>
              <a:t>Savivaldybės kontrolės ir audito tarnybos veiklos kontrolė ir audito rezultatų vertinimas.</a:t>
            </a:r>
          </a:p>
          <a:p>
            <a:r>
              <a:rPr lang="lt-LT" sz="2600" dirty="0"/>
              <a:t>Įvyko nuotoliniai susitikimai su savivaldybės kontroliuojamų uždarųjų akcinių bendrovių vadovais, išklausytos informacijos apie įmonių veiklą ir perspektyvas.</a:t>
            </a:r>
          </a:p>
          <a:p>
            <a:endParaRPr lang="lt-LT" sz="2600" dirty="0"/>
          </a:p>
          <a:p>
            <a:endParaRPr lang="lt-LT" sz="2600" dirty="0"/>
          </a:p>
        </p:txBody>
      </p:sp>
    </p:spTree>
    <p:extLst>
      <p:ext uri="{BB962C8B-B14F-4D97-AF65-F5344CB8AC3E}">
        <p14:creationId xmlns:p14="http://schemas.microsoft.com/office/powerpoint/2010/main" val="3491150417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B775CD93-9DF2-48CB-9F57-1BCA9A46C7F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66344" y="448055"/>
            <a:ext cx="3414370" cy="3801257"/>
          </a:xfrm>
          <a:prstGeom prst="rect">
            <a:avLst/>
          </a:prstGeom>
          <a:solidFill>
            <a:srgbClr val="595959"/>
          </a:solidFill>
          <a:ln w="254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2" name="Pavadinimas 1">
            <a:extLst>
              <a:ext uri="{FF2B5EF4-FFF2-40B4-BE49-F238E27FC236}">
                <a16:creationId xmlns:a16="http://schemas.microsoft.com/office/drawing/2014/main" id="{5E33D9FE-2A48-4529-A6EC-8C9BF96BBE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6388" y="731519"/>
            <a:ext cx="3644537" cy="3237579"/>
          </a:xfrm>
        </p:spPr>
        <p:txBody>
          <a:bodyPr>
            <a:normAutofit/>
          </a:bodyPr>
          <a:lstStyle/>
          <a:p>
            <a:r>
              <a:rPr lang="lt-LT" sz="2900" b="1">
                <a:solidFill>
                  <a:srgbClr val="FFFFFF"/>
                </a:solidFill>
              </a:rPr>
              <a:t>ANTIKORUPCIJOS KOMISIJA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6166C6D1-23AC-49C4-BA07-238E4E9F8CE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66343" y="4419227"/>
            <a:ext cx="3414369" cy="1979852"/>
          </a:xfrm>
          <a:prstGeom prst="rect">
            <a:avLst/>
          </a:prstGeom>
          <a:solidFill>
            <a:schemeClr val="accent1">
              <a:alpha val="95000"/>
            </a:schemeClr>
          </a:solidFill>
          <a:ln w="254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1C091803-41C2-48E0-9228-5148460C747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044603" y="448055"/>
            <a:ext cx="7688475" cy="5952745"/>
          </a:xfrm>
          <a:prstGeom prst="rect">
            <a:avLst/>
          </a:prstGeom>
          <a:solidFill>
            <a:schemeClr val="tx1">
              <a:lumMod val="50000"/>
              <a:lumOff val="50000"/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urinio vietos rezervavimo ženklas 2">
            <a:extLst>
              <a:ext uri="{FF2B5EF4-FFF2-40B4-BE49-F238E27FC236}">
                <a16:creationId xmlns:a16="http://schemas.microsoft.com/office/drawing/2014/main" id="{F27BBA07-4B35-4C3B-A436-4FC59050B50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379709" y="686862"/>
            <a:ext cx="7037591" cy="5475129"/>
          </a:xfrm>
        </p:spPr>
        <p:txBody>
          <a:bodyPr anchor="ctr">
            <a:normAutofit/>
          </a:bodyPr>
          <a:lstStyle/>
          <a:p>
            <a:r>
              <a:rPr lang="lt-LT" sz="2600" b="1"/>
              <a:t>Žygimantas Kurlianskas – pirmininkas </a:t>
            </a:r>
          </a:p>
          <a:p>
            <a:r>
              <a:rPr lang="lt-LT" sz="2600"/>
              <a:t>Edvardas Jurjonas</a:t>
            </a:r>
          </a:p>
          <a:p>
            <a:r>
              <a:rPr lang="lt-LT" sz="2600"/>
              <a:t>Sigitas Majus</a:t>
            </a:r>
          </a:p>
          <a:p>
            <a:r>
              <a:rPr lang="lt-LT" sz="2600"/>
              <a:t>Gintarė Zdanevičienė</a:t>
            </a:r>
          </a:p>
          <a:p>
            <a:r>
              <a:rPr lang="lt-LT" sz="2600"/>
              <a:t>Juozas Sauspreškis</a:t>
            </a:r>
          </a:p>
          <a:p>
            <a:endParaRPr lang="lt-LT" sz="2600"/>
          </a:p>
        </p:txBody>
      </p:sp>
    </p:spTree>
    <p:extLst>
      <p:ext uri="{BB962C8B-B14F-4D97-AF65-F5344CB8AC3E}">
        <p14:creationId xmlns:p14="http://schemas.microsoft.com/office/powerpoint/2010/main" val="3870674129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B775CD93-9DF2-48CB-9F57-1BCA9A46C7F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66344" y="448055"/>
            <a:ext cx="3414370" cy="3801257"/>
          </a:xfrm>
          <a:prstGeom prst="rect">
            <a:avLst/>
          </a:prstGeom>
          <a:solidFill>
            <a:srgbClr val="595959"/>
          </a:solidFill>
          <a:ln w="254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2" name="Pavadinimas 1">
            <a:extLst>
              <a:ext uri="{FF2B5EF4-FFF2-40B4-BE49-F238E27FC236}">
                <a16:creationId xmlns:a16="http://schemas.microsoft.com/office/drawing/2014/main" id="{6ED856B6-145C-46FD-BF5F-2D85F8DB5B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77240" y="731519"/>
            <a:ext cx="2845191" cy="3237579"/>
          </a:xfrm>
        </p:spPr>
        <p:txBody>
          <a:bodyPr>
            <a:normAutofit/>
          </a:bodyPr>
          <a:lstStyle/>
          <a:p>
            <a:r>
              <a:rPr lang="lt-LT" sz="2900" b="1">
                <a:solidFill>
                  <a:srgbClr val="FFFFFF"/>
                </a:solidFill>
              </a:rPr>
              <a:t>ANTIKORUPCIJOS KOMISIJOS VEIKLA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6166C6D1-23AC-49C4-BA07-238E4E9F8CE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66343" y="4419227"/>
            <a:ext cx="3414369" cy="1979852"/>
          </a:xfrm>
          <a:prstGeom prst="rect">
            <a:avLst/>
          </a:prstGeom>
          <a:solidFill>
            <a:schemeClr val="accent1">
              <a:alpha val="95000"/>
            </a:schemeClr>
          </a:solidFill>
          <a:ln w="254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1C091803-41C2-48E0-9228-5148460C747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044603" y="448055"/>
            <a:ext cx="7688475" cy="5952745"/>
          </a:xfrm>
          <a:prstGeom prst="rect">
            <a:avLst/>
          </a:prstGeom>
          <a:solidFill>
            <a:schemeClr val="tx1">
              <a:lumMod val="50000"/>
              <a:lumOff val="50000"/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urinio vietos rezervavimo ženklas 2">
            <a:extLst>
              <a:ext uri="{FF2B5EF4-FFF2-40B4-BE49-F238E27FC236}">
                <a16:creationId xmlns:a16="http://schemas.microsoft.com/office/drawing/2014/main" id="{449A8A89-D829-4368-930A-16D7FD1A411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379709" y="686862"/>
            <a:ext cx="7037591" cy="5475129"/>
          </a:xfrm>
        </p:spPr>
        <p:txBody>
          <a:bodyPr anchor="ctr">
            <a:normAutofit/>
          </a:bodyPr>
          <a:lstStyle/>
          <a:p>
            <a:pPr marL="0" indent="0">
              <a:buNone/>
            </a:pPr>
            <a:r>
              <a:rPr lang="lt-LT" sz="2600" dirty="0"/>
              <a:t>Per 2021 m. antikorupcijos komisija didžiausią dėmesį skyrė:</a:t>
            </a:r>
          </a:p>
          <a:p>
            <a:pPr lvl="0" hangingPunct="0"/>
            <a:r>
              <a:rPr lang="lt-LT" dirty="0"/>
              <a:t>Korupcijos tikimybės pasireiškimui ir rizikos analizei Savivaldybės administracijoje bei</a:t>
            </a:r>
            <a:r>
              <a:rPr lang="en-LT" dirty="0"/>
              <a:t> </a:t>
            </a:r>
            <a:r>
              <a:rPr lang="lt-LT" dirty="0"/>
              <a:t>kontroliuojančių įstaigų veiklos srityse</a:t>
            </a:r>
            <a:r>
              <a:rPr lang="en-LT" sz="2400" dirty="0"/>
              <a:t>.</a:t>
            </a:r>
          </a:p>
          <a:p>
            <a:pPr lvl="0" hangingPunct="0"/>
            <a:r>
              <a:rPr lang="lt-LT" dirty="0"/>
              <a:t>Korupcija programos ir priemonių plano priežiūrai ir įgyvendinimui</a:t>
            </a:r>
            <a:r>
              <a:rPr lang="en-LT" sz="2400" dirty="0"/>
              <a:t>.</a:t>
            </a:r>
            <a:endParaRPr lang="lt-LT" sz="2600" dirty="0"/>
          </a:p>
          <a:p>
            <a:pPr marL="0" indent="0">
              <a:buNone/>
            </a:pPr>
            <a:r>
              <a:rPr lang="lt-LT" sz="2600" dirty="0"/>
              <a:t>Dalyvauta nuotoliniuose mokymuose Korupcijos prevencijos klausimais.</a:t>
            </a:r>
          </a:p>
        </p:txBody>
      </p:sp>
    </p:spTree>
    <p:extLst>
      <p:ext uri="{BB962C8B-B14F-4D97-AF65-F5344CB8AC3E}">
        <p14:creationId xmlns:p14="http://schemas.microsoft.com/office/powerpoint/2010/main" val="3255054027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B775CD93-9DF2-48CB-9F57-1BCA9A46C7F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66344" y="448055"/>
            <a:ext cx="3414370" cy="3801257"/>
          </a:xfrm>
          <a:prstGeom prst="rect">
            <a:avLst/>
          </a:prstGeom>
          <a:solidFill>
            <a:srgbClr val="595959"/>
          </a:solidFill>
          <a:ln w="254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2" name="Pavadinimas 1">
            <a:extLst>
              <a:ext uri="{FF2B5EF4-FFF2-40B4-BE49-F238E27FC236}">
                <a16:creationId xmlns:a16="http://schemas.microsoft.com/office/drawing/2014/main" id="{2B91941D-D6DE-41E0-9981-83A649FAD8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77240" y="731519"/>
            <a:ext cx="2845191" cy="3237579"/>
          </a:xfrm>
        </p:spPr>
        <p:txBody>
          <a:bodyPr>
            <a:normAutofit/>
          </a:bodyPr>
          <a:lstStyle/>
          <a:p>
            <a:r>
              <a:rPr lang="lt-LT" sz="3800" b="1">
                <a:solidFill>
                  <a:srgbClr val="FFFFFF"/>
                </a:solidFill>
              </a:rPr>
              <a:t>ETIKOS KOMISIJA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6166C6D1-23AC-49C4-BA07-238E4E9F8CE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66343" y="4419227"/>
            <a:ext cx="3414369" cy="1979852"/>
          </a:xfrm>
          <a:prstGeom prst="rect">
            <a:avLst/>
          </a:prstGeom>
          <a:solidFill>
            <a:schemeClr val="accent1">
              <a:alpha val="95000"/>
            </a:schemeClr>
          </a:solidFill>
          <a:ln w="254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1C091803-41C2-48E0-9228-5148460C747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044603" y="448055"/>
            <a:ext cx="7688475" cy="5952745"/>
          </a:xfrm>
          <a:prstGeom prst="rect">
            <a:avLst/>
          </a:prstGeom>
          <a:solidFill>
            <a:schemeClr val="tx1">
              <a:lumMod val="50000"/>
              <a:lumOff val="50000"/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urinio vietos rezervavimo ženklas 2">
            <a:extLst>
              <a:ext uri="{FF2B5EF4-FFF2-40B4-BE49-F238E27FC236}">
                <a16:creationId xmlns:a16="http://schemas.microsoft.com/office/drawing/2014/main" id="{A71B0264-1A41-4B31-895D-39BC1492BB5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379709" y="686862"/>
            <a:ext cx="7037591" cy="5475129"/>
          </a:xfrm>
        </p:spPr>
        <p:txBody>
          <a:bodyPr anchor="ctr">
            <a:normAutofit/>
          </a:bodyPr>
          <a:lstStyle/>
          <a:p>
            <a:r>
              <a:rPr lang="lt-LT" sz="2600" b="1"/>
              <a:t>Algirdas Gečas - pirmininkas</a:t>
            </a:r>
          </a:p>
          <a:p>
            <a:r>
              <a:rPr lang="lt-LT" sz="2600"/>
              <a:t>Vygantas Kamarauskas</a:t>
            </a:r>
          </a:p>
          <a:p>
            <a:r>
              <a:rPr lang="lt-LT" sz="2600"/>
              <a:t>Edgaras Padimanskas</a:t>
            </a:r>
          </a:p>
          <a:p>
            <a:r>
              <a:rPr lang="lt-LT" sz="2600"/>
              <a:t>Gintaras Šarka</a:t>
            </a:r>
          </a:p>
          <a:p>
            <a:r>
              <a:rPr lang="lt-LT" sz="2600"/>
              <a:t>Regimantas Grigalis</a:t>
            </a:r>
          </a:p>
        </p:txBody>
      </p:sp>
    </p:spTree>
    <p:extLst>
      <p:ext uri="{BB962C8B-B14F-4D97-AF65-F5344CB8AC3E}">
        <p14:creationId xmlns:p14="http://schemas.microsoft.com/office/powerpoint/2010/main" val="2741613851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B775CD93-9DF2-48CB-9F57-1BCA9A46C7F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58922" y="453981"/>
            <a:ext cx="6675120" cy="1877811"/>
          </a:xfrm>
          <a:prstGeom prst="rect">
            <a:avLst/>
          </a:prstGeom>
          <a:solidFill>
            <a:srgbClr val="595959"/>
          </a:solidFill>
          <a:ln w="254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2" name="Pavadinimas 1">
            <a:extLst>
              <a:ext uri="{FF2B5EF4-FFF2-40B4-BE49-F238E27FC236}">
                <a16:creationId xmlns:a16="http://schemas.microsoft.com/office/drawing/2014/main" id="{0B8C9D99-FA8A-4BBE-8054-5BEE00ED55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1520" y="731520"/>
            <a:ext cx="6089904" cy="1426464"/>
          </a:xfrm>
        </p:spPr>
        <p:txBody>
          <a:bodyPr>
            <a:normAutofit/>
          </a:bodyPr>
          <a:lstStyle/>
          <a:p>
            <a:r>
              <a:rPr lang="lt-LT" b="1">
                <a:solidFill>
                  <a:srgbClr val="FFFFFF"/>
                </a:solidFill>
              </a:rPr>
              <a:t>ETIKOS KOMISIJOS VEIKLA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6166C6D1-23AC-49C4-BA07-238E4E9F8CE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277100" y="461737"/>
            <a:ext cx="2149361" cy="1870055"/>
          </a:xfrm>
          <a:prstGeom prst="rect">
            <a:avLst/>
          </a:prstGeom>
          <a:solidFill>
            <a:schemeClr val="accent1">
              <a:alpha val="95000"/>
            </a:schemeClr>
          </a:solidFill>
          <a:ln w="254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E186B68C-84BC-4A6E-99D1-EE87483C134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573768" y="453155"/>
            <a:ext cx="2149358" cy="1878638"/>
          </a:xfrm>
          <a:prstGeom prst="rect">
            <a:avLst/>
          </a:prstGeom>
          <a:solidFill>
            <a:srgbClr val="A5A5A5"/>
          </a:solidFill>
          <a:ln w="254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1C091803-41C2-48E0-9228-5148460C747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58920" y="2480956"/>
            <a:ext cx="11264206" cy="3918122"/>
          </a:xfrm>
          <a:prstGeom prst="rect">
            <a:avLst/>
          </a:prstGeom>
          <a:solidFill>
            <a:schemeClr val="tx1">
              <a:lumMod val="50000"/>
              <a:lumOff val="50000"/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urinio vietos rezervavimo ženklas 2">
            <a:extLst>
              <a:ext uri="{FF2B5EF4-FFF2-40B4-BE49-F238E27FC236}">
                <a16:creationId xmlns:a16="http://schemas.microsoft.com/office/drawing/2014/main" id="{700F6F5B-CF8A-4F12-856B-379BC671A9B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89456" y="2798385"/>
            <a:ext cx="10597729" cy="3283260"/>
          </a:xfrm>
        </p:spPr>
        <p:txBody>
          <a:bodyPr anchor="ctr">
            <a:normAutofit/>
          </a:bodyPr>
          <a:lstStyle/>
          <a:p>
            <a:r>
              <a:rPr lang="lt-LT" sz="2700"/>
              <a:t>Per 2021 m. įvyko 9 komisijos posėdžiai.</a:t>
            </a:r>
          </a:p>
          <a:p>
            <a:r>
              <a:rPr lang="lt-LT" sz="2700"/>
              <a:t>Posėdžių metu buvo svarstyti klausimai, susiję su Etikos komisijos veiklos nuostatų pakeitimais.</a:t>
            </a:r>
          </a:p>
          <a:p>
            <a:r>
              <a:rPr lang="lt-LT" sz="2700"/>
              <a:t>Per metus atlikti 2 tyrimai dėl Tarybos narių Sandros Tamašauskienės ir Edgaro Padimansko elgesio. </a:t>
            </a:r>
          </a:p>
        </p:txBody>
      </p:sp>
    </p:spTree>
    <p:extLst>
      <p:ext uri="{BB962C8B-B14F-4D97-AF65-F5344CB8AC3E}">
        <p14:creationId xmlns:p14="http://schemas.microsoft.com/office/powerpoint/2010/main" val="1430000529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Rectangle 35">
            <a:extLst>
              <a:ext uri="{FF2B5EF4-FFF2-40B4-BE49-F238E27FC236}">
                <a16:creationId xmlns:a16="http://schemas.microsoft.com/office/drawing/2014/main" id="{B775CD93-9DF2-48CB-9F57-1BCA9A46C7F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66344" y="448055"/>
            <a:ext cx="3414370" cy="3801257"/>
          </a:xfrm>
          <a:prstGeom prst="rect">
            <a:avLst/>
          </a:prstGeom>
          <a:solidFill>
            <a:srgbClr val="595959"/>
          </a:solidFill>
          <a:ln w="254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4" name="Pavadinimas 3">
            <a:extLst>
              <a:ext uri="{FF2B5EF4-FFF2-40B4-BE49-F238E27FC236}">
                <a16:creationId xmlns:a16="http://schemas.microsoft.com/office/drawing/2014/main" id="{120C013C-BDCC-4B50-ADAA-3AD8F67D35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77240" y="731519"/>
            <a:ext cx="2845191" cy="3237579"/>
          </a:xfrm>
        </p:spPr>
        <p:txBody>
          <a:bodyPr>
            <a:normAutofit/>
          </a:bodyPr>
          <a:lstStyle/>
          <a:p>
            <a:r>
              <a:rPr lang="lt-LT" sz="3200" b="1" i="0">
                <a:solidFill>
                  <a:srgbClr val="FFFFFF"/>
                </a:solidFill>
                <a:effectLst/>
                <a:latin typeface="Times New Roman" panose="02020603050405020304" pitchFamily="18" charset="0"/>
              </a:rPr>
              <a:t>NARKOTIKŲ KONTROLĖS KOMISIJA </a:t>
            </a:r>
            <a:endParaRPr lang="lt-LT" sz="3200">
              <a:solidFill>
                <a:srgbClr val="FFFFFF"/>
              </a:solidFill>
            </a:endParaRPr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6166C6D1-23AC-49C4-BA07-238E4E9F8CE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66343" y="4419227"/>
            <a:ext cx="3414369" cy="1979852"/>
          </a:xfrm>
          <a:prstGeom prst="rect">
            <a:avLst/>
          </a:prstGeom>
          <a:solidFill>
            <a:schemeClr val="accent1">
              <a:alpha val="95000"/>
            </a:schemeClr>
          </a:solidFill>
          <a:ln w="254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1C091803-41C2-48E0-9228-5148460C747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044603" y="448055"/>
            <a:ext cx="7688475" cy="5952745"/>
          </a:xfrm>
          <a:prstGeom prst="rect">
            <a:avLst/>
          </a:prstGeom>
          <a:solidFill>
            <a:schemeClr val="tx1">
              <a:lumMod val="50000"/>
              <a:lumOff val="50000"/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urinio vietos rezervavimo ženklas 4">
            <a:extLst>
              <a:ext uri="{FF2B5EF4-FFF2-40B4-BE49-F238E27FC236}">
                <a16:creationId xmlns:a16="http://schemas.microsoft.com/office/drawing/2014/main" id="{D7559E8E-3848-4C84-B21A-DC4D2F04FA3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379709" y="686862"/>
            <a:ext cx="7037591" cy="5475129"/>
          </a:xfrm>
        </p:spPr>
        <p:txBody>
          <a:bodyPr anchor="ctr">
            <a:normAutofit/>
          </a:bodyPr>
          <a:lstStyle/>
          <a:p>
            <a:pPr indent="540385">
              <a:spcAft>
                <a:spcPts val="0"/>
              </a:spcAft>
            </a:pPr>
            <a:r>
              <a:rPr lang="lt-LT" sz="1400">
                <a:latin typeface="Times New Roman" panose="02020603050405020304" pitchFamily="18" charset="0"/>
              </a:rPr>
              <a:t>Edita Šukytė</a:t>
            </a:r>
            <a:r>
              <a:rPr lang="lt-LT" sz="1400" b="0" i="0">
                <a:effectLst/>
                <a:latin typeface="Times New Roman" panose="02020603050405020304" pitchFamily="18" charset="0"/>
              </a:rPr>
              <a:t>, Savivaldybės mero patarėja (komisijos pirmininkė);</a:t>
            </a:r>
            <a:endParaRPr lang="lt-LT" sz="1400" b="0" i="0">
              <a:effectLst/>
              <a:latin typeface="Calibri" panose="020F0502020204030204" pitchFamily="34" charset="0"/>
            </a:endParaRPr>
          </a:p>
          <a:p>
            <a:pPr indent="540385">
              <a:spcAft>
                <a:spcPts val="0"/>
              </a:spcAft>
            </a:pPr>
            <a:r>
              <a:rPr lang="lt-LT" sz="1400" b="0" i="0">
                <a:effectLst/>
                <a:latin typeface="Times New Roman" panose="02020603050405020304" pitchFamily="18" charset="0"/>
              </a:rPr>
              <a:t>Gintarė Tamašauskienė, Savivaldybės administracijos Viešųjų paslaugų skyriaus vyriausioji specialistė - Savivaldybės gydytoja (komisijos pirmininkės pavaduotoja);</a:t>
            </a:r>
            <a:endParaRPr lang="lt-LT" sz="1400" b="0" i="0">
              <a:effectLst/>
              <a:latin typeface="Calibri" panose="020F0502020204030204" pitchFamily="34" charset="0"/>
            </a:endParaRPr>
          </a:p>
          <a:p>
            <a:pPr indent="540385">
              <a:spcAft>
                <a:spcPts val="0"/>
              </a:spcAft>
            </a:pPr>
            <a:r>
              <a:rPr lang="lt-LT" sz="1400" b="0" i="0">
                <a:effectLst/>
                <a:latin typeface="Times New Roman" panose="02020603050405020304" pitchFamily="18" charset="0"/>
              </a:rPr>
              <a:t>Vaiva </a:t>
            </a:r>
            <a:r>
              <a:rPr lang="lt-LT" sz="1400" b="0" i="0" err="1">
                <a:effectLst/>
                <a:latin typeface="Times New Roman" panose="02020603050405020304" pitchFamily="18" charset="0"/>
              </a:rPr>
              <a:t>Pranauskienė</a:t>
            </a:r>
            <a:r>
              <a:rPr lang="lt-LT" sz="1400" b="0" i="0">
                <a:effectLst/>
                <a:latin typeface="Times New Roman" panose="02020603050405020304" pitchFamily="18" charset="0"/>
              </a:rPr>
              <a:t>, Savivaldybės administracijos </a:t>
            </a:r>
            <a:r>
              <a:rPr lang="lt-LT" sz="1400" b="0" i="0" err="1">
                <a:effectLst/>
                <a:latin typeface="Times New Roman" panose="02020603050405020304" pitchFamily="18" charset="0"/>
              </a:rPr>
              <a:t>tarpinstitucinio</a:t>
            </a:r>
            <a:r>
              <a:rPr lang="lt-LT" sz="1400" b="0" i="0">
                <a:effectLst/>
                <a:latin typeface="Times New Roman" panose="02020603050405020304" pitchFamily="18" charset="0"/>
              </a:rPr>
              <a:t> bendradarbiavimo koordinatorė (komisijos sekretorė);</a:t>
            </a:r>
            <a:endParaRPr lang="lt-LT" sz="1400" b="0" i="0">
              <a:effectLst/>
              <a:latin typeface="Calibri" panose="020F0502020204030204" pitchFamily="34" charset="0"/>
            </a:endParaRPr>
          </a:p>
          <a:p>
            <a:pPr indent="540385">
              <a:spcAft>
                <a:spcPts val="0"/>
              </a:spcAft>
            </a:pPr>
            <a:r>
              <a:rPr lang="lt-LT" sz="1400" b="0" i="0">
                <a:effectLst/>
                <a:latin typeface="Times New Roman" panose="02020603050405020304" pitchFamily="18" charset="0"/>
              </a:rPr>
              <a:t>Loreta Irena </a:t>
            </a:r>
            <a:r>
              <a:rPr lang="lt-LT" sz="1400" b="0" i="0" err="1">
                <a:effectLst/>
                <a:latin typeface="Times New Roman" panose="02020603050405020304" pitchFamily="18" charset="0"/>
              </a:rPr>
              <a:t>Baguckienė</a:t>
            </a:r>
            <a:r>
              <a:rPr lang="lt-LT" sz="1400" b="0" i="0">
                <a:effectLst/>
                <a:latin typeface="Times New Roman" panose="02020603050405020304" pitchFamily="18" charset="0"/>
              </a:rPr>
              <a:t>, Klaipėdos apygardos prokuratūros Tauragės apylinkės prokuratūros prokurorė;</a:t>
            </a:r>
            <a:endParaRPr lang="lt-LT" sz="1400" b="0" i="0">
              <a:effectLst/>
              <a:latin typeface="Calibri" panose="020F0502020204030204" pitchFamily="34" charset="0"/>
            </a:endParaRPr>
          </a:p>
          <a:p>
            <a:pPr indent="540385">
              <a:spcAft>
                <a:spcPts val="0"/>
              </a:spcAft>
            </a:pPr>
            <a:r>
              <a:rPr lang="lt-LT" sz="1400" b="0" i="0">
                <a:effectLst/>
                <a:latin typeface="Times New Roman" panose="02020603050405020304" pitchFamily="18" charset="0"/>
              </a:rPr>
              <a:t>Audronė </a:t>
            </a:r>
            <a:r>
              <a:rPr lang="lt-LT" sz="1400" b="0" i="0" err="1">
                <a:effectLst/>
                <a:latin typeface="Times New Roman" panose="02020603050405020304" pitchFamily="18" charset="0"/>
              </a:rPr>
              <a:t>Barauskienė</a:t>
            </a:r>
            <a:r>
              <a:rPr lang="lt-LT" sz="1400" b="0" i="0">
                <a:effectLst/>
                <a:latin typeface="Times New Roman" panose="02020603050405020304" pitchFamily="18" charset="0"/>
              </a:rPr>
              <a:t>, Savivaldybės administracijos Socialinės paramos skyriaus vedėjo pavaduotoja;</a:t>
            </a:r>
            <a:endParaRPr lang="lt-LT" sz="1400" b="0" i="0">
              <a:effectLst/>
              <a:latin typeface="Calibri" panose="020F0502020204030204" pitchFamily="34" charset="0"/>
            </a:endParaRPr>
          </a:p>
          <a:p>
            <a:pPr indent="540385">
              <a:spcAft>
                <a:spcPts val="0"/>
              </a:spcAft>
            </a:pPr>
            <a:r>
              <a:rPr lang="lt-LT" sz="1400" b="0" i="0">
                <a:effectLst/>
                <a:latin typeface="Times New Roman" panose="02020603050405020304" pitchFamily="18" charset="0"/>
              </a:rPr>
              <a:t>Vida </a:t>
            </a:r>
            <a:r>
              <a:rPr lang="lt-LT" sz="1400" b="0" i="0" err="1">
                <a:effectLst/>
                <a:latin typeface="Times New Roman" panose="02020603050405020304" pitchFamily="18" charset="0"/>
              </a:rPr>
              <a:t>Kubaitienė</a:t>
            </a:r>
            <a:r>
              <a:rPr lang="lt-LT" sz="1400" b="0" i="0">
                <a:effectLst/>
                <a:latin typeface="Times New Roman" panose="02020603050405020304" pitchFamily="18" charset="0"/>
              </a:rPr>
              <a:t>, Savivaldybės administracijos Švietimo ir kultūros skyriaus vyriausioji specialistė;</a:t>
            </a:r>
            <a:endParaRPr lang="lt-LT" sz="1400" b="0" i="0">
              <a:effectLst/>
              <a:latin typeface="Calibri" panose="020F0502020204030204" pitchFamily="34" charset="0"/>
            </a:endParaRPr>
          </a:p>
          <a:p>
            <a:pPr indent="540385">
              <a:spcAft>
                <a:spcPts val="0"/>
              </a:spcAft>
            </a:pPr>
            <a:r>
              <a:rPr lang="lt-LT" sz="1400" b="0" i="0" u="none" strike="noStrike">
                <a:effectLst/>
                <a:latin typeface="Times New Roman" panose="02020603050405020304" pitchFamily="18" charset="0"/>
              </a:rPr>
              <a:t>Jurgita Kaktienė, Tauragės apskrities vyriausiojo policijos komisariato Šilutės rajono policijos komisariato Veiklos skyriaus vyriausioji tyrėja – bendruomenės pareigūnė</a:t>
            </a:r>
            <a:r>
              <a:rPr lang="lt-LT" sz="1400" b="0" i="0">
                <a:effectLst/>
                <a:latin typeface="Times New Roman" panose="02020603050405020304" pitchFamily="18" charset="0"/>
              </a:rPr>
              <a:t>;</a:t>
            </a:r>
            <a:endParaRPr lang="lt-LT" sz="1400" b="0" i="0">
              <a:effectLst/>
              <a:latin typeface="Calibri" panose="020F0502020204030204" pitchFamily="34" charset="0"/>
            </a:endParaRPr>
          </a:p>
          <a:p>
            <a:pPr indent="540385">
              <a:spcAft>
                <a:spcPts val="0"/>
              </a:spcAft>
            </a:pPr>
            <a:r>
              <a:rPr lang="lt-LT" sz="1400" b="0" i="0">
                <a:effectLst/>
                <a:latin typeface="Times New Roman" panose="02020603050405020304" pitchFamily="18" charset="0"/>
              </a:rPr>
              <a:t>Kristina </a:t>
            </a:r>
            <a:r>
              <a:rPr lang="lt-LT" sz="1400" b="0" i="0" err="1">
                <a:effectLst/>
                <a:latin typeface="Times New Roman" panose="02020603050405020304" pitchFamily="18" charset="0"/>
              </a:rPr>
              <a:t>Surplė</a:t>
            </a:r>
            <a:r>
              <a:rPr lang="lt-LT" sz="1400" b="0" i="0">
                <a:effectLst/>
                <a:latin typeface="Times New Roman" panose="02020603050405020304" pitchFamily="18" charset="0"/>
              </a:rPr>
              <a:t>,  Šilutės rajono savivaldybės Visuomenės sveikatos biuro direktorė;</a:t>
            </a:r>
            <a:endParaRPr lang="lt-LT" sz="1400" b="0" i="0">
              <a:effectLst/>
              <a:latin typeface="Calibri" panose="020F0502020204030204" pitchFamily="34" charset="0"/>
            </a:endParaRPr>
          </a:p>
          <a:p>
            <a:pPr indent="540385">
              <a:spcAft>
                <a:spcPts val="0"/>
              </a:spcAft>
            </a:pPr>
            <a:r>
              <a:rPr lang="lt-LT" sz="1400" b="0" i="0">
                <a:effectLst/>
                <a:latin typeface="Times New Roman" panose="02020603050405020304" pitchFamily="18" charset="0"/>
              </a:rPr>
              <a:t>Rimantė </a:t>
            </a:r>
            <a:r>
              <a:rPr lang="lt-LT" sz="1400" b="0" i="0" err="1">
                <a:effectLst/>
                <a:latin typeface="Times New Roman" panose="02020603050405020304" pitchFamily="18" charset="0"/>
              </a:rPr>
              <a:t>Čiutienė</a:t>
            </a:r>
            <a:r>
              <a:rPr lang="lt-LT" sz="1400" b="0" i="0">
                <a:effectLst/>
                <a:latin typeface="Times New Roman" panose="02020603050405020304" pitchFamily="18" charset="0"/>
              </a:rPr>
              <a:t>, Savivaldybės administracijos vyriausioji specialistė - jaunimo reikalų koordinatorė;</a:t>
            </a:r>
            <a:endParaRPr lang="lt-LT" sz="1400" b="0" i="0">
              <a:effectLst/>
              <a:latin typeface="Calibri" panose="020F0502020204030204" pitchFamily="34" charset="0"/>
            </a:endParaRPr>
          </a:p>
          <a:p>
            <a:pPr indent="540385">
              <a:spcAft>
                <a:spcPts val="0"/>
              </a:spcAft>
            </a:pPr>
            <a:r>
              <a:rPr lang="lt-LT" sz="1400" b="0" i="0">
                <a:effectLst/>
                <a:latin typeface="Times New Roman" panose="02020603050405020304" pitchFamily="18" charset="0"/>
              </a:rPr>
              <a:t>Rimvydas </a:t>
            </a:r>
            <a:r>
              <a:rPr lang="lt-LT" sz="1400" b="0" i="0" err="1">
                <a:effectLst/>
                <a:latin typeface="Times New Roman" panose="02020603050405020304" pitchFamily="18" charset="0"/>
              </a:rPr>
              <a:t>Petrauskis</a:t>
            </a:r>
            <a:r>
              <a:rPr lang="lt-LT" sz="1400" b="0" i="0">
                <a:effectLst/>
                <a:latin typeface="Times New Roman" panose="02020603050405020304" pitchFamily="18" charset="0"/>
              </a:rPr>
              <a:t>, Šilutės kultūros ir pramogų centro Atviros jaunimo erdvės jaunimo darbuotojas;</a:t>
            </a:r>
            <a:endParaRPr lang="lt-LT" sz="1400" b="0" i="0">
              <a:effectLst/>
              <a:latin typeface="Calibri" panose="020F0502020204030204" pitchFamily="34" charset="0"/>
            </a:endParaRPr>
          </a:p>
          <a:p>
            <a:pPr indent="540385">
              <a:spcAft>
                <a:spcPts val="0"/>
              </a:spcAft>
            </a:pPr>
            <a:r>
              <a:rPr lang="lt-LT" sz="1400" b="0" i="0">
                <a:effectLst/>
                <a:latin typeface="Times New Roman" panose="02020603050405020304" pitchFamily="18" charset="0"/>
              </a:rPr>
              <a:t>Dalia Šiaudvytienė, Šilutės Martyno Jankaus pagrindinės mokyklos direktoriaus pavaduotoja.</a:t>
            </a:r>
            <a:endParaRPr lang="lt-LT" sz="1400" b="0" i="0">
              <a:effectLst/>
              <a:latin typeface="Calibri" panose="020F0502020204030204" pitchFamily="34" charset="0"/>
            </a:endParaRPr>
          </a:p>
          <a:p>
            <a:endParaRPr lang="lt-LT" sz="1400"/>
          </a:p>
        </p:txBody>
      </p:sp>
    </p:spTree>
    <p:extLst>
      <p:ext uri="{BB962C8B-B14F-4D97-AF65-F5344CB8AC3E}">
        <p14:creationId xmlns:p14="http://schemas.microsoft.com/office/powerpoint/2010/main" val="559123822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2" name="Rectangle 21">
            <a:extLst>
              <a:ext uri="{FF2B5EF4-FFF2-40B4-BE49-F238E27FC236}">
                <a16:creationId xmlns:a16="http://schemas.microsoft.com/office/drawing/2014/main" id="{45D37F4E-DDB4-456B-97E0-9937730A039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Pavadinimas 1">
            <a:extLst>
              <a:ext uri="{FF2B5EF4-FFF2-40B4-BE49-F238E27FC236}">
                <a16:creationId xmlns:a16="http://schemas.microsoft.com/office/drawing/2014/main" id="{7F68B434-31C3-44B6-A904-04F7C57CB5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2493" y="238539"/>
            <a:ext cx="11018520" cy="1434415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5000" b="1"/>
              <a:t>NARKOTIKŲ KONTROLĖS KOMISIJOS VEIKLA</a:t>
            </a:r>
            <a:endParaRPr lang="en-US" sz="5000"/>
          </a:p>
        </p:txBody>
      </p:sp>
      <p:sp>
        <p:nvSpPr>
          <p:cNvPr id="24" name="sketchy line">
            <a:extLst>
              <a:ext uri="{FF2B5EF4-FFF2-40B4-BE49-F238E27FC236}">
                <a16:creationId xmlns:a16="http://schemas.microsoft.com/office/drawing/2014/main" id="{B2DD41CD-8F47-4F56-AD12-4E2FF76969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72493" y="1681544"/>
            <a:ext cx="10972800" cy="18288"/>
          </a:xfrm>
          <a:custGeom>
            <a:avLst/>
            <a:gdLst>
              <a:gd name="connsiteX0" fmla="*/ 0 w 10972800"/>
              <a:gd name="connsiteY0" fmla="*/ 0 h 18288"/>
              <a:gd name="connsiteX1" fmla="*/ 356616 w 10972800"/>
              <a:gd name="connsiteY1" fmla="*/ 0 h 18288"/>
              <a:gd name="connsiteX2" fmla="*/ 1042416 w 10972800"/>
              <a:gd name="connsiteY2" fmla="*/ 0 h 18288"/>
              <a:gd name="connsiteX3" fmla="*/ 1947672 w 10972800"/>
              <a:gd name="connsiteY3" fmla="*/ 0 h 18288"/>
              <a:gd name="connsiteX4" fmla="*/ 2633472 w 10972800"/>
              <a:gd name="connsiteY4" fmla="*/ 0 h 18288"/>
              <a:gd name="connsiteX5" fmla="*/ 2990088 w 10972800"/>
              <a:gd name="connsiteY5" fmla="*/ 0 h 18288"/>
              <a:gd name="connsiteX6" fmla="*/ 3456432 w 10972800"/>
              <a:gd name="connsiteY6" fmla="*/ 0 h 18288"/>
              <a:gd name="connsiteX7" fmla="*/ 4361688 w 10972800"/>
              <a:gd name="connsiteY7" fmla="*/ 0 h 18288"/>
              <a:gd name="connsiteX8" fmla="*/ 5266944 w 10972800"/>
              <a:gd name="connsiteY8" fmla="*/ 0 h 18288"/>
              <a:gd name="connsiteX9" fmla="*/ 6172200 w 10972800"/>
              <a:gd name="connsiteY9" fmla="*/ 0 h 18288"/>
              <a:gd name="connsiteX10" fmla="*/ 6528816 w 10972800"/>
              <a:gd name="connsiteY10" fmla="*/ 0 h 18288"/>
              <a:gd name="connsiteX11" fmla="*/ 7214616 w 10972800"/>
              <a:gd name="connsiteY11" fmla="*/ 0 h 18288"/>
              <a:gd name="connsiteX12" fmla="*/ 7790688 w 10972800"/>
              <a:gd name="connsiteY12" fmla="*/ 0 h 18288"/>
              <a:gd name="connsiteX13" fmla="*/ 8147304 w 10972800"/>
              <a:gd name="connsiteY13" fmla="*/ 0 h 18288"/>
              <a:gd name="connsiteX14" fmla="*/ 9052560 w 10972800"/>
              <a:gd name="connsiteY14" fmla="*/ 0 h 18288"/>
              <a:gd name="connsiteX15" fmla="*/ 9409176 w 10972800"/>
              <a:gd name="connsiteY15" fmla="*/ 0 h 18288"/>
              <a:gd name="connsiteX16" fmla="*/ 9765792 w 10972800"/>
              <a:gd name="connsiteY16" fmla="*/ 0 h 18288"/>
              <a:gd name="connsiteX17" fmla="*/ 10341864 w 10972800"/>
              <a:gd name="connsiteY17" fmla="*/ 0 h 18288"/>
              <a:gd name="connsiteX18" fmla="*/ 10972800 w 10972800"/>
              <a:gd name="connsiteY18" fmla="*/ 0 h 18288"/>
              <a:gd name="connsiteX19" fmla="*/ 10972800 w 10972800"/>
              <a:gd name="connsiteY19" fmla="*/ 18288 h 18288"/>
              <a:gd name="connsiteX20" fmla="*/ 10177272 w 10972800"/>
              <a:gd name="connsiteY20" fmla="*/ 18288 h 18288"/>
              <a:gd name="connsiteX21" fmla="*/ 9820656 w 10972800"/>
              <a:gd name="connsiteY21" fmla="*/ 18288 h 18288"/>
              <a:gd name="connsiteX22" fmla="*/ 9464040 w 10972800"/>
              <a:gd name="connsiteY22" fmla="*/ 18288 h 18288"/>
              <a:gd name="connsiteX23" fmla="*/ 8778240 w 10972800"/>
              <a:gd name="connsiteY23" fmla="*/ 18288 h 18288"/>
              <a:gd name="connsiteX24" fmla="*/ 8421624 w 10972800"/>
              <a:gd name="connsiteY24" fmla="*/ 18288 h 18288"/>
              <a:gd name="connsiteX25" fmla="*/ 7735824 w 10972800"/>
              <a:gd name="connsiteY25" fmla="*/ 18288 h 18288"/>
              <a:gd name="connsiteX26" fmla="*/ 6940296 w 10972800"/>
              <a:gd name="connsiteY26" fmla="*/ 18288 h 18288"/>
              <a:gd name="connsiteX27" fmla="*/ 6254496 w 10972800"/>
              <a:gd name="connsiteY27" fmla="*/ 18288 h 18288"/>
              <a:gd name="connsiteX28" fmla="*/ 5458968 w 10972800"/>
              <a:gd name="connsiteY28" fmla="*/ 18288 h 18288"/>
              <a:gd name="connsiteX29" fmla="*/ 4663440 w 10972800"/>
              <a:gd name="connsiteY29" fmla="*/ 18288 h 18288"/>
              <a:gd name="connsiteX30" fmla="*/ 4306824 w 10972800"/>
              <a:gd name="connsiteY30" fmla="*/ 18288 h 18288"/>
              <a:gd name="connsiteX31" fmla="*/ 3840480 w 10972800"/>
              <a:gd name="connsiteY31" fmla="*/ 18288 h 18288"/>
              <a:gd name="connsiteX32" fmla="*/ 3264408 w 10972800"/>
              <a:gd name="connsiteY32" fmla="*/ 18288 h 18288"/>
              <a:gd name="connsiteX33" fmla="*/ 2578608 w 10972800"/>
              <a:gd name="connsiteY33" fmla="*/ 18288 h 18288"/>
              <a:gd name="connsiteX34" fmla="*/ 1673352 w 10972800"/>
              <a:gd name="connsiteY34" fmla="*/ 18288 h 18288"/>
              <a:gd name="connsiteX35" fmla="*/ 877824 w 10972800"/>
              <a:gd name="connsiteY35" fmla="*/ 18288 h 18288"/>
              <a:gd name="connsiteX36" fmla="*/ 0 w 10972800"/>
              <a:gd name="connsiteY36" fmla="*/ 18288 h 18288"/>
              <a:gd name="connsiteX37" fmla="*/ 0 w 10972800"/>
              <a:gd name="connsiteY37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</a:cxnLst>
            <a:rect l="l" t="t" r="r" b="b"/>
            <a:pathLst>
              <a:path w="10972800" h="18288" fill="none" extrusionOk="0">
                <a:moveTo>
                  <a:pt x="0" y="0"/>
                </a:moveTo>
                <a:cubicBezTo>
                  <a:pt x="165916" y="-1866"/>
                  <a:pt x="188720" y="13756"/>
                  <a:pt x="356616" y="0"/>
                </a:cubicBezTo>
                <a:cubicBezTo>
                  <a:pt x="524512" y="-13756"/>
                  <a:pt x="734781" y="8922"/>
                  <a:pt x="1042416" y="0"/>
                </a:cubicBezTo>
                <a:cubicBezTo>
                  <a:pt x="1350051" y="-8922"/>
                  <a:pt x="1595982" y="-26315"/>
                  <a:pt x="1947672" y="0"/>
                </a:cubicBezTo>
                <a:cubicBezTo>
                  <a:pt x="2299362" y="26315"/>
                  <a:pt x="2292691" y="-19526"/>
                  <a:pt x="2633472" y="0"/>
                </a:cubicBezTo>
                <a:cubicBezTo>
                  <a:pt x="2974253" y="19526"/>
                  <a:pt x="2857309" y="10773"/>
                  <a:pt x="2990088" y="0"/>
                </a:cubicBezTo>
                <a:cubicBezTo>
                  <a:pt x="3122867" y="-10773"/>
                  <a:pt x="3359343" y="7194"/>
                  <a:pt x="3456432" y="0"/>
                </a:cubicBezTo>
                <a:cubicBezTo>
                  <a:pt x="3553521" y="-7194"/>
                  <a:pt x="4136258" y="5108"/>
                  <a:pt x="4361688" y="0"/>
                </a:cubicBezTo>
                <a:cubicBezTo>
                  <a:pt x="4587118" y="-5108"/>
                  <a:pt x="4992424" y="-42958"/>
                  <a:pt x="5266944" y="0"/>
                </a:cubicBezTo>
                <a:cubicBezTo>
                  <a:pt x="5541464" y="42958"/>
                  <a:pt x="5882966" y="-3430"/>
                  <a:pt x="6172200" y="0"/>
                </a:cubicBezTo>
                <a:cubicBezTo>
                  <a:pt x="6461434" y="3430"/>
                  <a:pt x="6432127" y="6688"/>
                  <a:pt x="6528816" y="0"/>
                </a:cubicBezTo>
                <a:cubicBezTo>
                  <a:pt x="6625505" y="-6688"/>
                  <a:pt x="6916805" y="-436"/>
                  <a:pt x="7214616" y="0"/>
                </a:cubicBezTo>
                <a:cubicBezTo>
                  <a:pt x="7512427" y="436"/>
                  <a:pt x="7626159" y="-6909"/>
                  <a:pt x="7790688" y="0"/>
                </a:cubicBezTo>
                <a:cubicBezTo>
                  <a:pt x="7955217" y="6909"/>
                  <a:pt x="8048891" y="15307"/>
                  <a:pt x="8147304" y="0"/>
                </a:cubicBezTo>
                <a:cubicBezTo>
                  <a:pt x="8245717" y="-15307"/>
                  <a:pt x="8645618" y="-11734"/>
                  <a:pt x="9052560" y="0"/>
                </a:cubicBezTo>
                <a:cubicBezTo>
                  <a:pt x="9459502" y="11734"/>
                  <a:pt x="9320584" y="8388"/>
                  <a:pt x="9409176" y="0"/>
                </a:cubicBezTo>
                <a:cubicBezTo>
                  <a:pt x="9497768" y="-8388"/>
                  <a:pt x="9644192" y="8379"/>
                  <a:pt x="9765792" y="0"/>
                </a:cubicBezTo>
                <a:cubicBezTo>
                  <a:pt x="9887392" y="-8379"/>
                  <a:pt x="10105220" y="-12663"/>
                  <a:pt x="10341864" y="0"/>
                </a:cubicBezTo>
                <a:cubicBezTo>
                  <a:pt x="10578508" y="12663"/>
                  <a:pt x="10773103" y="-5786"/>
                  <a:pt x="10972800" y="0"/>
                </a:cubicBezTo>
                <a:cubicBezTo>
                  <a:pt x="10972146" y="8818"/>
                  <a:pt x="10972240" y="13823"/>
                  <a:pt x="10972800" y="18288"/>
                </a:cubicBezTo>
                <a:cubicBezTo>
                  <a:pt x="10588778" y="31598"/>
                  <a:pt x="10543381" y="-12698"/>
                  <a:pt x="10177272" y="18288"/>
                </a:cubicBezTo>
                <a:cubicBezTo>
                  <a:pt x="9811163" y="49274"/>
                  <a:pt x="9996817" y="25662"/>
                  <a:pt x="9820656" y="18288"/>
                </a:cubicBezTo>
                <a:cubicBezTo>
                  <a:pt x="9644495" y="10914"/>
                  <a:pt x="9607007" y="31631"/>
                  <a:pt x="9464040" y="18288"/>
                </a:cubicBezTo>
                <a:cubicBezTo>
                  <a:pt x="9321073" y="4945"/>
                  <a:pt x="9114189" y="28940"/>
                  <a:pt x="8778240" y="18288"/>
                </a:cubicBezTo>
                <a:cubicBezTo>
                  <a:pt x="8442291" y="7636"/>
                  <a:pt x="8594763" y="987"/>
                  <a:pt x="8421624" y="18288"/>
                </a:cubicBezTo>
                <a:cubicBezTo>
                  <a:pt x="8248485" y="35589"/>
                  <a:pt x="7929515" y="37573"/>
                  <a:pt x="7735824" y="18288"/>
                </a:cubicBezTo>
                <a:cubicBezTo>
                  <a:pt x="7542133" y="-997"/>
                  <a:pt x="7252504" y="33858"/>
                  <a:pt x="6940296" y="18288"/>
                </a:cubicBezTo>
                <a:cubicBezTo>
                  <a:pt x="6628088" y="2718"/>
                  <a:pt x="6528503" y="48389"/>
                  <a:pt x="6254496" y="18288"/>
                </a:cubicBezTo>
                <a:cubicBezTo>
                  <a:pt x="5980489" y="-11813"/>
                  <a:pt x="5695784" y="-3740"/>
                  <a:pt x="5458968" y="18288"/>
                </a:cubicBezTo>
                <a:cubicBezTo>
                  <a:pt x="5222152" y="40316"/>
                  <a:pt x="5010751" y="19095"/>
                  <a:pt x="4663440" y="18288"/>
                </a:cubicBezTo>
                <a:cubicBezTo>
                  <a:pt x="4316129" y="17481"/>
                  <a:pt x="4425552" y="1606"/>
                  <a:pt x="4306824" y="18288"/>
                </a:cubicBezTo>
                <a:cubicBezTo>
                  <a:pt x="4188096" y="34970"/>
                  <a:pt x="3941535" y="7481"/>
                  <a:pt x="3840480" y="18288"/>
                </a:cubicBezTo>
                <a:cubicBezTo>
                  <a:pt x="3739425" y="29095"/>
                  <a:pt x="3402388" y="17641"/>
                  <a:pt x="3264408" y="18288"/>
                </a:cubicBezTo>
                <a:cubicBezTo>
                  <a:pt x="3126428" y="18935"/>
                  <a:pt x="2776779" y="9983"/>
                  <a:pt x="2578608" y="18288"/>
                </a:cubicBezTo>
                <a:cubicBezTo>
                  <a:pt x="2380437" y="26593"/>
                  <a:pt x="1909468" y="25818"/>
                  <a:pt x="1673352" y="18288"/>
                </a:cubicBezTo>
                <a:cubicBezTo>
                  <a:pt x="1437236" y="10758"/>
                  <a:pt x="1131180" y="49884"/>
                  <a:pt x="877824" y="18288"/>
                </a:cubicBezTo>
                <a:cubicBezTo>
                  <a:pt x="624468" y="-13308"/>
                  <a:pt x="206753" y="2195"/>
                  <a:pt x="0" y="18288"/>
                </a:cubicBezTo>
                <a:cubicBezTo>
                  <a:pt x="313" y="10654"/>
                  <a:pt x="-263" y="4056"/>
                  <a:pt x="0" y="0"/>
                </a:cubicBezTo>
                <a:close/>
              </a:path>
              <a:path w="10972800" h="18288" stroke="0" extrusionOk="0">
                <a:moveTo>
                  <a:pt x="0" y="0"/>
                </a:moveTo>
                <a:cubicBezTo>
                  <a:pt x="164017" y="-17675"/>
                  <a:pt x="309425" y="9913"/>
                  <a:pt x="466344" y="0"/>
                </a:cubicBezTo>
                <a:cubicBezTo>
                  <a:pt x="623263" y="-9913"/>
                  <a:pt x="659300" y="-14524"/>
                  <a:pt x="822960" y="0"/>
                </a:cubicBezTo>
                <a:cubicBezTo>
                  <a:pt x="986620" y="14524"/>
                  <a:pt x="1105222" y="-16481"/>
                  <a:pt x="1289304" y="0"/>
                </a:cubicBezTo>
                <a:cubicBezTo>
                  <a:pt x="1473386" y="16481"/>
                  <a:pt x="1693223" y="26161"/>
                  <a:pt x="1975104" y="0"/>
                </a:cubicBezTo>
                <a:cubicBezTo>
                  <a:pt x="2256985" y="-26161"/>
                  <a:pt x="2435781" y="23061"/>
                  <a:pt x="2770632" y="0"/>
                </a:cubicBezTo>
                <a:cubicBezTo>
                  <a:pt x="3105483" y="-23061"/>
                  <a:pt x="3247479" y="-44011"/>
                  <a:pt x="3675888" y="0"/>
                </a:cubicBezTo>
                <a:cubicBezTo>
                  <a:pt x="4104297" y="44011"/>
                  <a:pt x="4280918" y="4017"/>
                  <a:pt x="4581144" y="0"/>
                </a:cubicBezTo>
                <a:cubicBezTo>
                  <a:pt x="4881370" y="-4017"/>
                  <a:pt x="5021699" y="-11889"/>
                  <a:pt x="5157216" y="0"/>
                </a:cubicBezTo>
                <a:cubicBezTo>
                  <a:pt x="5292733" y="11889"/>
                  <a:pt x="5603398" y="-17698"/>
                  <a:pt x="5952744" y="0"/>
                </a:cubicBezTo>
                <a:cubicBezTo>
                  <a:pt x="6302090" y="17698"/>
                  <a:pt x="6353093" y="-11909"/>
                  <a:pt x="6638544" y="0"/>
                </a:cubicBezTo>
                <a:cubicBezTo>
                  <a:pt x="6923995" y="11909"/>
                  <a:pt x="7053404" y="21630"/>
                  <a:pt x="7214616" y="0"/>
                </a:cubicBezTo>
                <a:cubicBezTo>
                  <a:pt x="7375828" y="-21630"/>
                  <a:pt x="7837963" y="3886"/>
                  <a:pt x="8010144" y="0"/>
                </a:cubicBezTo>
                <a:cubicBezTo>
                  <a:pt x="8182325" y="-3886"/>
                  <a:pt x="8224183" y="16009"/>
                  <a:pt x="8366760" y="0"/>
                </a:cubicBezTo>
                <a:cubicBezTo>
                  <a:pt x="8509337" y="-16009"/>
                  <a:pt x="8687920" y="-5720"/>
                  <a:pt x="8942832" y="0"/>
                </a:cubicBezTo>
                <a:cubicBezTo>
                  <a:pt x="9197744" y="5720"/>
                  <a:pt x="9368437" y="20479"/>
                  <a:pt x="9628632" y="0"/>
                </a:cubicBezTo>
                <a:cubicBezTo>
                  <a:pt x="9888827" y="-20479"/>
                  <a:pt x="10560858" y="-20746"/>
                  <a:pt x="10972800" y="0"/>
                </a:cubicBezTo>
                <a:cubicBezTo>
                  <a:pt x="10972186" y="5722"/>
                  <a:pt x="10972980" y="12495"/>
                  <a:pt x="10972800" y="18288"/>
                </a:cubicBezTo>
                <a:cubicBezTo>
                  <a:pt x="10786146" y="12536"/>
                  <a:pt x="10623717" y="14033"/>
                  <a:pt x="10506456" y="18288"/>
                </a:cubicBezTo>
                <a:cubicBezTo>
                  <a:pt x="10389195" y="22543"/>
                  <a:pt x="10296178" y="20107"/>
                  <a:pt x="10149840" y="18288"/>
                </a:cubicBezTo>
                <a:cubicBezTo>
                  <a:pt x="10003502" y="16469"/>
                  <a:pt x="9767530" y="28891"/>
                  <a:pt x="9464040" y="18288"/>
                </a:cubicBezTo>
                <a:cubicBezTo>
                  <a:pt x="9160550" y="7685"/>
                  <a:pt x="9229050" y="2659"/>
                  <a:pt x="8997696" y="18288"/>
                </a:cubicBezTo>
                <a:cubicBezTo>
                  <a:pt x="8766342" y="33917"/>
                  <a:pt x="8340136" y="34864"/>
                  <a:pt x="8092440" y="18288"/>
                </a:cubicBezTo>
                <a:cubicBezTo>
                  <a:pt x="7844744" y="1712"/>
                  <a:pt x="7863720" y="27405"/>
                  <a:pt x="7735824" y="18288"/>
                </a:cubicBezTo>
                <a:cubicBezTo>
                  <a:pt x="7607928" y="9171"/>
                  <a:pt x="7323619" y="461"/>
                  <a:pt x="7050024" y="18288"/>
                </a:cubicBezTo>
                <a:cubicBezTo>
                  <a:pt x="6776429" y="36115"/>
                  <a:pt x="6787899" y="28206"/>
                  <a:pt x="6693408" y="18288"/>
                </a:cubicBezTo>
                <a:cubicBezTo>
                  <a:pt x="6598917" y="8370"/>
                  <a:pt x="6395231" y="19114"/>
                  <a:pt x="6227064" y="18288"/>
                </a:cubicBezTo>
                <a:cubicBezTo>
                  <a:pt x="6058897" y="17462"/>
                  <a:pt x="5618582" y="1091"/>
                  <a:pt x="5431536" y="18288"/>
                </a:cubicBezTo>
                <a:cubicBezTo>
                  <a:pt x="5244490" y="35485"/>
                  <a:pt x="4729797" y="-9650"/>
                  <a:pt x="4526280" y="18288"/>
                </a:cubicBezTo>
                <a:cubicBezTo>
                  <a:pt x="4322763" y="46226"/>
                  <a:pt x="4216797" y="756"/>
                  <a:pt x="4059936" y="18288"/>
                </a:cubicBezTo>
                <a:cubicBezTo>
                  <a:pt x="3903075" y="35820"/>
                  <a:pt x="3537912" y="42098"/>
                  <a:pt x="3374136" y="18288"/>
                </a:cubicBezTo>
                <a:cubicBezTo>
                  <a:pt x="3210360" y="-5522"/>
                  <a:pt x="3126842" y="39135"/>
                  <a:pt x="2907792" y="18288"/>
                </a:cubicBezTo>
                <a:cubicBezTo>
                  <a:pt x="2688742" y="-2559"/>
                  <a:pt x="2490436" y="34100"/>
                  <a:pt x="2112264" y="18288"/>
                </a:cubicBezTo>
                <a:cubicBezTo>
                  <a:pt x="1734092" y="2476"/>
                  <a:pt x="1744622" y="-7274"/>
                  <a:pt x="1536192" y="18288"/>
                </a:cubicBezTo>
                <a:cubicBezTo>
                  <a:pt x="1327762" y="43850"/>
                  <a:pt x="1189025" y="6435"/>
                  <a:pt x="1069848" y="18288"/>
                </a:cubicBezTo>
                <a:cubicBezTo>
                  <a:pt x="950671" y="30141"/>
                  <a:pt x="858345" y="33684"/>
                  <a:pt x="713232" y="18288"/>
                </a:cubicBezTo>
                <a:cubicBezTo>
                  <a:pt x="568119" y="2892"/>
                  <a:pt x="250292" y="5410"/>
                  <a:pt x="0" y="18288"/>
                </a:cubicBezTo>
                <a:cubicBezTo>
                  <a:pt x="465" y="13062"/>
                  <a:pt x="-894" y="9029"/>
                  <a:pt x="0" y="0"/>
                </a:cubicBezTo>
                <a:close/>
              </a:path>
            </a:pathLst>
          </a:custGeom>
          <a:solidFill>
            <a:schemeClr val="accent2">
              <a:alpha val="75000"/>
            </a:schemeClr>
          </a:solidFill>
          <a:ln w="44450" cap="rnd">
            <a:solidFill>
              <a:schemeClr val="accent2">
                <a:alpha val="75000"/>
              </a:schemeClr>
            </a:solidFill>
            <a:round/>
            <a:extLst>
              <a:ext uri="{C807C97D-BFC1-408E-A445-0C87EB9F89A2}">
                <ask:lineSketchStyleProps xmlns:ask="http://schemas.microsoft.com/office/drawing/2018/sketchyshapes" sd="2727557108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urinio vietos rezervavimo ženklas 2">
            <a:extLst>
              <a:ext uri="{FF2B5EF4-FFF2-40B4-BE49-F238E27FC236}">
                <a16:creationId xmlns:a16="http://schemas.microsoft.com/office/drawing/2014/main" id="{C39D984B-697B-4947-B67A-A1399C1C3C4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572493" y="2071316"/>
            <a:ext cx="6713552" cy="4119172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indent="0">
              <a:buNone/>
            </a:pPr>
            <a:r>
              <a:rPr lang="lt-LT" sz="2200" dirty="0"/>
              <a:t>Per 2021 metus įvyko 2 komisijos posėdžiai, kuriuose buvo aptartos rekomendacijos savivaldybėms dėl narkotikų kontrolės komisijos veiklos stiprinimo. </a:t>
            </a:r>
          </a:p>
          <a:p>
            <a:pPr marL="0"/>
            <a:r>
              <a:rPr lang="lt-LT" sz="2200" dirty="0"/>
              <a:t>Komisijos nariai dalyvavo nuotolinėse diskusijose, susiejusiose su narkotinių medžiagų vartojimo prevencija.</a:t>
            </a:r>
          </a:p>
          <a:p>
            <a:pPr marL="0"/>
            <a:r>
              <a:rPr lang="lt-LT" sz="2200" dirty="0"/>
              <a:t>Miesto ir rajono bendro lavinimo mokyklose buvo pravesta 14 teisinio švietimo ir atsakomybės paskaitų. </a:t>
            </a:r>
          </a:p>
          <a:p>
            <a:pPr marL="0"/>
            <a:endParaRPr lang="en-US" sz="2200" dirty="0"/>
          </a:p>
          <a:p>
            <a:pPr marL="0"/>
            <a:endParaRPr lang="en-US" sz="2200" dirty="0"/>
          </a:p>
        </p:txBody>
      </p:sp>
      <p:pic>
        <p:nvPicPr>
          <p:cNvPr id="6" name="Turinio vietos rezervavimo ženklas 5" descr="Paveikslėlis, kuriame yra žinutė, grindys, vidinis, asmuo&#10;&#10;Automatiškai sugeneruotas aprašymas">
            <a:extLst>
              <a:ext uri="{FF2B5EF4-FFF2-40B4-BE49-F238E27FC236}">
                <a16:creationId xmlns:a16="http://schemas.microsoft.com/office/drawing/2014/main" id="{1A36661A-5C40-4CAF-BE8C-32553E565515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44" r="21140" b="2"/>
          <a:stretch/>
        </p:blipFill>
        <p:spPr>
          <a:xfrm>
            <a:off x="7675658" y="2093976"/>
            <a:ext cx="3941064" cy="40965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755440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9D0E3C4C-C0C1-E044-8A08-72CF8B194D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70204" y="606564"/>
            <a:ext cx="10451592" cy="1325563"/>
          </a:xfrm>
        </p:spPr>
        <p:txBody>
          <a:bodyPr anchor="ctr">
            <a:normAutofit/>
          </a:bodyPr>
          <a:lstStyle/>
          <a:p>
            <a:r>
              <a:rPr lang="lt-LT" b="1" dirty="0">
                <a:cs typeface="Times New Roman" panose="02020603050405020304" pitchFamily="18" charset="0"/>
              </a:rPr>
              <a:t>GIMSTAMUMAS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A5711A0E-A428-4ED1-96CB-33D69FD842E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00874" y="2043803"/>
            <a:ext cx="10190252" cy="80683"/>
          </a:xfrm>
          <a:prstGeom prst="rect">
            <a:avLst/>
          </a:prstGeom>
          <a:solidFill>
            <a:schemeClr val="tx1">
              <a:lumMod val="50000"/>
              <a:lumOff val="50000"/>
              <a:alpha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aphicFrame>
        <p:nvGraphicFramePr>
          <p:cNvPr id="9" name="Content Placeholder 8">
            <a:extLst>
              <a:ext uri="{FF2B5EF4-FFF2-40B4-BE49-F238E27FC236}">
                <a16:creationId xmlns:a16="http://schemas.microsoft.com/office/drawing/2014/main" id="{4EB1058F-3F2C-6549-B1CF-1D58675B48C9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236182604"/>
              </p:ext>
            </p:extLst>
          </p:nvPr>
        </p:nvGraphicFramePr>
        <p:xfrm>
          <a:off x="1000874" y="2385390"/>
          <a:ext cx="10190252" cy="361784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4149447464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943CAA20-3569-4189-9E48-239A229A86C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05A02CE6-E6C7-0042-9D6E-52C7B19F44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451381"/>
            <a:ext cx="10512552" cy="4066540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66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SAVIVALDYBĖJE VYKDOMI DIDIEJI PROJEKTAI</a:t>
            </a:r>
          </a:p>
        </p:txBody>
      </p:sp>
      <p:sp>
        <p:nvSpPr>
          <p:cNvPr id="13" name="sketch line">
            <a:extLst>
              <a:ext uri="{FF2B5EF4-FFF2-40B4-BE49-F238E27FC236}">
                <a16:creationId xmlns:a16="http://schemas.microsoft.com/office/drawing/2014/main" id="{DA542B6D-E775-4832-91DC-2D20F857813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38200" y="4718595"/>
            <a:ext cx="5410200" cy="18288"/>
          </a:xfrm>
          <a:custGeom>
            <a:avLst/>
            <a:gdLst>
              <a:gd name="connsiteX0" fmla="*/ 0 w 5410200"/>
              <a:gd name="connsiteY0" fmla="*/ 0 h 18288"/>
              <a:gd name="connsiteX1" fmla="*/ 568071 w 5410200"/>
              <a:gd name="connsiteY1" fmla="*/ 0 h 18288"/>
              <a:gd name="connsiteX2" fmla="*/ 1298448 w 5410200"/>
              <a:gd name="connsiteY2" fmla="*/ 0 h 18288"/>
              <a:gd name="connsiteX3" fmla="*/ 1920621 w 5410200"/>
              <a:gd name="connsiteY3" fmla="*/ 0 h 18288"/>
              <a:gd name="connsiteX4" fmla="*/ 2488692 w 5410200"/>
              <a:gd name="connsiteY4" fmla="*/ 0 h 18288"/>
              <a:gd name="connsiteX5" fmla="*/ 3219069 w 5410200"/>
              <a:gd name="connsiteY5" fmla="*/ 0 h 18288"/>
              <a:gd name="connsiteX6" fmla="*/ 3895344 w 5410200"/>
              <a:gd name="connsiteY6" fmla="*/ 0 h 18288"/>
              <a:gd name="connsiteX7" fmla="*/ 4571619 w 5410200"/>
              <a:gd name="connsiteY7" fmla="*/ 0 h 18288"/>
              <a:gd name="connsiteX8" fmla="*/ 5410200 w 5410200"/>
              <a:gd name="connsiteY8" fmla="*/ 0 h 18288"/>
              <a:gd name="connsiteX9" fmla="*/ 5410200 w 5410200"/>
              <a:gd name="connsiteY9" fmla="*/ 18288 h 18288"/>
              <a:gd name="connsiteX10" fmla="*/ 4842129 w 5410200"/>
              <a:gd name="connsiteY10" fmla="*/ 18288 h 18288"/>
              <a:gd name="connsiteX11" fmla="*/ 4328160 w 5410200"/>
              <a:gd name="connsiteY11" fmla="*/ 18288 h 18288"/>
              <a:gd name="connsiteX12" fmla="*/ 3597783 w 5410200"/>
              <a:gd name="connsiteY12" fmla="*/ 18288 h 18288"/>
              <a:gd name="connsiteX13" fmla="*/ 3029712 w 5410200"/>
              <a:gd name="connsiteY13" fmla="*/ 18288 h 18288"/>
              <a:gd name="connsiteX14" fmla="*/ 2299335 w 5410200"/>
              <a:gd name="connsiteY14" fmla="*/ 18288 h 18288"/>
              <a:gd name="connsiteX15" fmla="*/ 1514856 w 5410200"/>
              <a:gd name="connsiteY15" fmla="*/ 18288 h 18288"/>
              <a:gd name="connsiteX16" fmla="*/ 892683 w 5410200"/>
              <a:gd name="connsiteY16" fmla="*/ 18288 h 18288"/>
              <a:gd name="connsiteX17" fmla="*/ 0 w 5410200"/>
              <a:gd name="connsiteY17" fmla="*/ 18288 h 18288"/>
              <a:gd name="connsiteX18" fmla="*/ 0 w 5410200"/>
              <a:gd name="connsiteY18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5410200" h="18288" fill="none" extrusionOk="0">
                <a:moveTo>
                  <a:pt x="0" y="0"/>
                </a:moveTo>
                <a:cubicBezTo>
                  <a:pt x="163050" y="-18707"/>
                  <a:pt x="319321" y="-16364"/>
                  <a:pt x="568071" y="0"/>
                </a:cubicBezTo>
                <a:cubicBezTo>
                  <a:pt x="816821" y="16364"/>
                  <a:pt x="1013224" y="-7268"/>
                  <a:pt x="1298448" y="0"/>
                </a:cubicBezTo>
                <a:cubicBezTo>
                  <a:pt x="1583672" y="7268"/>
                  <a:pt x="1631711" y="-3367"/>
                  <a:pt x="1920621" y="0"/>
                </a:cubicBezTo>
                <a:cubicBezTo>
                  <a:pt x="2209531" y="3367"/>
                  <a:pt x="2364420" y="-19184"/>
                  <a:pt x="2488692" y="0"/>
                </a:cubicBezTo>
                <a:cubicBezTo>
                  <a:pt x="2612964" y="19184"/>
                  <a:pt x="3023298" y="-34627"/>
                  <a:pt x="3219069" y="0"/>
                </a:cubicBezTo>
                <a:cubicBezTo>
                  <a:pt x="3414840" y="34627"/>
                  <a:pt x="3656810" y="24043"/>
                  <a:pt x="3895344" y="0"/>
                </a:cubicBezTo>
                <a:cubicBezTo>
                  <a:pt x="4133879" y="-24043"/>
                  <a:pt x="4393984" y="-19577"/>
                  <a:pt x="4571619" y="0"/>
                </a:cubicBezTo>
                <a:cubicBezTo>
                  <a:pt x="4749255" y="19577"/>
                  <a:pt x="5179928" y="-6281"/>
                  <a:pt x="5410200" y="0"/>
                </a:cubicBezTo>
                <a:cubicBezTo>
                  <a:pt x="5410730" y="6954"/>
                  <a:pt x="5410934" y="12839"/>
                  <a:pt x="5410200" y="18288"/>
                </a:cubicBezTo>
                <a:cubicBezTo>
                  <a:pt x="5139060" y="6751"/>
                  <a:pt x="5121593" y="31035"/>
                  <a:pt x="4842129" y="18288"/>
                </a:cubicBezTo>
                <a:cubicBezTo>
                  <a:pt x="4562665" y="5541"/>
                  <a:pt x="4448273" y="9487"/>
                  <a:pt x="4328160" y="18288"/>
                </a:cubicBezTo>
                <a:cubicBezTo>
                  <a:pt x="4208047" y="27089"/>
                  <a:pt x="3760936" y="22567"/>
                  <a:pt x="3597783" y="18288"/>
                </a:cubicBezTo>
                <a:cubicBezTo>
                  <a:pt x="3434630" y="14009"/>
                  <a:pt x="3299718" y="33213"/>
                  <a:pt x="3029712" y="18288"/>
                </a:cubicBezTo>
                <a:cubicBezTo>
                  <a:pt x="2759706" y="3363"/>
                  <a:pt x="2640159" y="27394"/>
                  <a:pt x="2299335" y="18288"/>
                </a:cubicBezTo>
                <a:cubicBezTo>
                  <a:pt x="1958511" y="9182"/>
                  <a:pt x="1801186" y="28985"/>
                  <a:pt x="1514856" y="18288"/>
                </a:cubicBezTo>
                <a:cubicBezTo>
                  <a:pt x="1228526" y="7591"/>
                  <a:pt x="1063509" y="-5305"/>
                  <a:pt x="892683" y="18288"/>
                </a:cubicBezTo>
                <a:cubicBezTo>
                  <a:pt x="721857" y="41881"/>
                  <a:pt x="186945" y="-20897"/>
                  <a:pt x="0" y="18288"/>
                </a:cubicBezTo>
                <a:cubicBezTo>
                  <a:pt x="-570" y="9279"/>
                  <a:pt x="132" y="5100"/>
                  <a:pt x="0" y="0"/>
                </a:cubicBezTo>
                <a:close/>
              </a:path>
              <a:path w="5410200" h="18288" stroke="0" extrusionOk="0">
                <a:moveTo>
                  <a:pt x="0" y="0"/>
                </a:moveTo>
                <a:cubicBezTo>
                  <a:pt x="285096" y="-4925"/>
                  <a:pt x="376456" y="22268"/>
                  <a:pt x="622173" y="0"/>
                </a:cubicBezTo>
                <a:cubicBezTo>
                  <a:pt x="867890" y="-22268"/>
                  <a:pt x="1031392" y="7228"/>
                  <a:pt x="1136142" y="0"/>
                </a:cubicBezTo>
                <a:cubicBezTo>
                  <a:pt x="1240892" y="-7228"/>
                  <a:pt x="1561853" y="9877"/>
                  <a:pt x="1920621" y="0"/>
                </a:cubicBezTo>
                <a:cubicBezTo>
                  <a:pt x="2279389" y="-9877"/>
                  <a:pt x="2367255" y="19546"/>
                  <a:pt x="2542794" y="0"/>
                </a:cubicBezTo>
                <a:cubicBezTo>
                  <a:pt x="2718333" y="-19546"/>
                  <a:pt x="2866732" y="-22226"/>
                  <a:pt x="3164967" y="0"/>
                </a:cubicBezTo>
                <a:cubicBezTo>
                  <a:pt x="3463202" y="22226"/>
                  <a:pt x="3568055" y="-2765"/>
                  <a:pt x="3949446" y="0"/>
                </a:cubicBezTo>
                <a:cubicBezTo>
                  <a:pt x="4330837" y="2765"/>
                  <a:pt x="4287895" y="10557"/>
                  <a:pt x="4517517" y="0"/>
                </a:cubicBezTo>
                <a:cubicBezTo>
                  <a:pt x="4747139" y="-10557"/>
                  <a:pt x="5149588" y="8716"/>
                  <a:pt x="5410200" y="0"/>
                </a:cubicBezTo>
                <a:cubicBezTo>
                  <a:pt x="5409517" y="5414"/>
                  <a:pt x="5409480" y="12510"/>
                  <a:pt x="5410200" y="18288"/>
                </a:cubicBezTo>
                <a:cubicBezTo>
                  <a:pt x="5163327" y="41494"/>
                  <a:pt x="5008749" y="10693"/>
                  <a:pt x="4842129" y="18288"/>
                </a:cubicBezTo>
                <a:cubicBezTo>
                  <a:pt x="4675509" y="25883"/>
                  <a:pt x="4433401" y="-615"/>
                  <a:pt x="4165854" y="18288"/>
                </a:cubicBezTo>
                <a:cubicBezTo>
                  <a:pt x="3898308" y="37191"/>
                  <a:pt x="3809032" y="-8710"/>
                  <a:pt x="3543681" y="18288"/>
                </a:cubicBezTo>
                <a:cubicBezTo>
                  <a:pt x="3278330" y="45286"/>
                  <a:pt x="3073876" y="-15917"/>
                  <a:pt x="2759202" y="18288"/>
                </a:cubicBezTo>
                <a:cubicBezTo>
                  <a:pt x="2444528" y="52493"/>
                  <a:pt x="2204144" y="3372"/>
                  <a:pt x="1974723" y="18288"/>
                </a:cubicBezTo>
                <a:cubicBezTo>
                  <a:pt x="1745302" y="33204"/>
                  <a:pt x="1602335" y="31490"/>
                  <a:pt x="1406652" y="18288"/>
                </a:cubicBezTo>
                <a:cubicBezTo>
                  <a:pt x="1210969" y="5086"/>
                  <a:pt x="923948" y="3161"/>
                  <a:pt x="730377" y="18288"/>
                </a:cubicBezTo>
                <a:cubicBezTo>
                  <a:pt x="536806" y="33415"/>
                  <a:pt x="336496" y="-141"/>
                  <a:pt x="0" y="18288"/>
                </a:cubicBezTo>
                <a:cubicBezTo>
                  <a:pt x="-306" y="11061"/>
                  <a:pt x="-655" y="7751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1275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041738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1" name="Rectangle 30">
            <a:extLst>
              <a:ext uri="{FF2B5EF4-FFF2-40B4-BE49-F238E27FC236}">
                <a16:creationId xmlns:a16="http://schemas.microsoft.com/office/drawing/2014/main" id="{F13C74B1-5B17-4795-BED0-7140497B44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Pavadinimas 1">
            <a:extLst>
              <a:ext uri="{FF2B5EF4-FFF2-40B4-BE49-F238E27FC236}">
                <a16:creationId xmlns:a16="http://schemas.microsoft.com/office/drawing/2014/main" id="{0A0917BA-2CB8-45FF-92A6-DE60111EB5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0080" y="325369"/>
            <a:ext cx="4368602" cy="1956841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4200" b="1"/>
              <a:t>KULTŪROS IR PRAMOGŲ CENTRO REKONSTRUKCIJA</a:t>
            </a:r>
          </a:p>
        </p:txBody>
      </p:sp>
      <p:sp>
        <p:nvSpPr>
          <p:cNvPr id="33" name="sketchy line">
            <a:extLst>
              <a:ext uri="{FF2B5EF4-FFF2-40B4-BE49-F238E27FC236}">
                <a16:creationId xmlns:a16="http://schemas.microsoft.com/office/drawing/2014/main" id="{D4974D33-8DC5-464E-8C6D-BE58F0669C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0080" y="2586994"/>
            <a:ext cx="3474720" cy="18288"/>
          </a:xfrm>
          <a:custGeom>
            <a:avLst/>
            <a:gdLst>
              <a:gd name="connsiteX0" fmla="*/ 0 w 3474720"/>
              <a:gd name="connsiteY0" fmla="*/ 0 h 18288"/>
              <a:gd name="connsiteX1" fmla="*/ 694944 w 3474720"/>
              <a:gd name="connsiteY1" fmla="*/ 0 h 18288"/>
              <a:gd name="connsiteX2" fmla="*/ 1355141 w 3474720"/>
              <a:gd name="connsiteY2" fmla="*/ 0 h 18288"/>
              <a:gd name="connsiteX3" fmla="*/ 2015338 w 3474720"/>
              <a:gd name="connsiteY3" fmla="*/ 0 h 18288"/>
              <a:gd name="connsiteX4" fmla="*/ 2779776 w 3474720"/>
              <a:gd name="connsiteY4" fmla="*/ 0 h 18288"/>
              <a:gd name="connsiteX5" fmla="*/ 3474720 w 3474720"/>
              <a:gd name="connsiteY5" fmla="*/ 0 h 18288"/>
              <a:gd name="connsiteX6" fmla="*/ 3474720 w 3474720"/>
              <a:gd name="connsiteY6" fmla="*/ 18288 h 18288"/>
              <a:gd name="connsiteX7" fmla="*/ 2779776 w 3474720"/>
              <a:gd name="connsiteY7" fmla="*/ 18288 h 18288"/>
              <a:gd name="connsiteX8" fmla="*/ 2189074 w 3474720"/>
              <a:gd name="connsiteY8" fmla="*/ 18288 h 18288"/>
              <a:gd name="connsiteX9" fmla="*/ 1528877 w 3474720"/>
              <a:gd name="connsiteY9" fmla="*/ 18288 h 18288"/>
              <a:gd name="connsiteX10" fmla="*/ 868680 w 3474720"/>
              <a:gd name="connsiteY10" fmla="*/ 18288 h 18288"/>
              <a:gd name="connsiteX11" fmla="*/ 0 w 3474720"/>
              <a:gd name="connsiteY11" fmla="*/ 18288 h 18288"/>
              <a:gd name="connsiteX12" fmla="*/ 0 w 3474720"/>
              <a:gd name="connsiteY12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3474720" h="18288" fill="none" extrusionOk="0">
                <a:moveTo>
                  <a:pt x="0" y="0"/>
                </a:moveTo>
                <a:cubicBezTo>
                  <a:pt x="224454" y="-14544"/>
                  <a:pt x="495407" y="26540"/>
                  <a:pt x="694944" y="0"/>
                </a:cubicBezTo>
                <a:cubicBezTo>
                  <a:pt x="894481" y="-26540"/>
                  <a:pt x="1130063" y="24713"/>
                  <a:pt x="1355141" y="0"/>
                </a:cubicBezTo>
                <a:cubicBezTo>
                  <a:pt x="1580219" y="-24713"/>
                  <a:pt x="1820099" y="26695"/>
                  <a:pt x="2015338" y="0"/>
                </a:cubicBezTo>
                <a:cubicBezTo>
                  <a:pt x="2210577" y="-26695"/>
                  <a:pt x="2402045" y="165"/>
                  <a:pt x="2779776" y="0"/>
                </a:cubicBezTo>
                <a:cubicBezTo>
                  <a:pt x="3157507" y="-165"/>
                  <a:pt x="3286859" y="-15571"/>
                  <a:pt x="3474720" y="0"/>
                </a:cubicBezTo>
                <a:cubicBezTo>
                  <a:pt x="3474286" y="7551"/>
                  <a:pt x="3474253" y="9822"/>
                  <a:pt x="3474720" y="18288"/>
                </a:cubicBezTo>
                <a:cubicBezTo>
                  <a:pt x="3233904" y="29845"/>
                  <a:pt x="2945134" y="-5256"/>
                  <a:pt x="2779776" y="18288"/>
                </a:cubicBezTo>
                <a:cubicBezTo>
                  <a:pt x="2614418" y="41832"/>
                  <a:pt x="2339768" y="22709"/>
                  <a:pt x="2189074" y="18288"/>
                </a:cubicBezTo>
                <a:cubicBezTo>
                  <a:pt x="2038380" y="13867"/>
                  <a:pt x="1817434" y="-4947"/>
                  <a:pt x="1528877" y="18288"/>
                </a:cubicBezTo>
                <a:cubicBezTo>
                  <a:pt x="1240320" y="41523"/>
                  <a:pt x="1042447" y="37198"/>
                  <a:pt x="868680" y="18288"/>
                </a:cubicBezTo>
                <a:cubicBezTo>
                  <a:pt x="694913" y="-622"/>
                  <a:pt x="233232" y="44909"/>
                  <a:pt x="0" y="18288"/>
                </a:cubicBezTo>
                <a:cubicBezTo>
                  <a:pt x="60" y="11696"/>
                  <a:pt x="66" y="3758"/>
                  <a:pt x="0" y="0"/>
                </a:cubicBezTo>
                <a:close/>
              </a:path>
              <a:path w="3474720" h="18288" stroke="0" extrusionOk="0">
                <a:moveTo>
                  <a:pt x="0" y="0"/>
                </a:moveTo>
                <a:cubicBezTo>
                  <a:pt x="202328" y="-14716"/>
                  <a:pt x="332722" y="-11499"/>
                  <a:pt x="625450" y="0"/>
                </a:cubicBezTo>
                <a:cubicBezTo>
                  <a:pt x="918178" y="11499"/>
                  <a:pt x="1096688" y="5123"/>
                  <a:pt x="1389888" y="0"/>
                </a:cubicBezTo>
                <a:cubicBezTo>
                  <a:pt x="1683088" y="-5123"/>
                  <a:pt x="1835981" y="-14038"/>
                  <a:pt x="1980590" y="0"/>
                </a:cubicBezTo>
                <a:cubicBezTo>
                  <a:pt x="2125199" y="14038"/>
                  <a:pt x="2396099" y="-7203"/>
                  <a:pt x="2571293" y="0"/>
                </a:cubicBezTo>
                <a:cubicBezTo>
                  <a:pt x="2746487" y="7203"/>
                  <a:pt x="3041609" y="-12036"/>
                  <a:pt x="3474720" y="0"/>
                </a:cubicBezTo>
                <a:cubicBezTo>
                  <a:pt x="3474638" y="4406"/>
                  <a:pt x="3474631" y="9982"/>
                  <a:pt x="3474720" y="18288"/>
                </a:cubicBezTo>
                <a:cubicBezTo>
                  <a:pt x="3324873" y="21876"/>
                  <a:pt x="3136771" y="12587"/>
                  <a:pt x="2814523" y="18288"/>
                </a:cubicBezTo>
                <a:cubicBezTo>
                  <a:pt x="2492275" y="23989"/>
                  <a:pt x="2294402" y="47111"/>
                  <a:pt x="2154326" y="18288"/>
                </a:cubicBezTo>
                <a:cubicBezTo>
                  <a:pt x="2014250" y="-10535"/>
                  <a:pt x="1820317" y="33903"/>
                  <a:pt x="1494130" y="18288"/>
                </a:cubicBezTo>
                <a:cubicBezTo>
                  <a:pt x="1167943" y="2673"/>
                  <a:pt x="948432" y="14868"/>
                  <a:pt x="729691" y="18288"/>
                </a:cubicBezTo>
                <a:cubicBezTo>
                  <a:pt x="510950" y="21708"/>
                  <a:pt x="264032" y="24354"/>
                  <a:pt x="0" y="18288"/>
                </a:cubicBezTo>
                <a:cubicBezTo>
                  <a:pt x="189" y="14288"/>
                  <a:pt x="-703" y="3747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445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2863741219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68B31D94-29C0-4150-A9D5-38E0F0E136B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40080" y="2872899"/>
            <a:ext cx="4243589" cy="3320668"/>
          </a:xfrm>
        </p:spPr>
        <p:txBody>
          <a:bodyPr vert="horz" lIns="91440" tIns="45720" rIns="91440" bIns="45720" rtlCol="0">
            <a:normAutofit/>
          </a:bodyPr>
          <a:lstStyle/>
          <a:p>
            <a:pPr marL="0"/>
            <a:r>
              <a:rPr lang="en-US" sz="2200"/>
              <a:t>Per 2021 įgyvendinta:</a:t>
            </a:r>
          </a:p>
          <a:p>
            <a:pPr lvl="1"/>
            <a:r>
              <a:rPr lang="en-US" sz="2200"/>
              <a:t>Baigtas atnaujintas fasadas;</a:t>
            </a:r>
          </a:p>
          <a:p>
            <a:pPr lvl="1"/>
            <a:r>
              <a:rPr lang="en-US" sz="2200"/>
              <a:t>Įrengtos vidaus erdvės;</a:t>
            </a:r>
          </a:p>
          <a:p>
            <a:pPr lvl="1"/>
            <a:r>
              <a:rPr lang="en-US" sz="2200"/>
              <a:t>Įrengtos inžinerinės sistemos.</a:t>
            </a:r>
          </a:p>
          <a:p>
            <a:pPr lvl="1"/>
            <a:endParaRPr lang="en-US" sz="2200"/>
          </a:p>
          <a:p>
            <a:pPr marL="0"/>
            <a:r>
              <a:rPr lang="en-US" sz="2200"/>
              <a:t>Projekto vertė 5 500 000 Eur.</a:t>
            </a:r>
          </a:p>
        </p:txBody>
      </p:sp>
      <p:pic>
        <p:nvPicPr>
          <p:cNvPr id="7" name="Content Placeholder 6" descr="A picture containing sky, floor, area&#10;&#10;Description automatically generated">
            <a:extLst>
              <a:ext uri="{FF2B5EF4-FFF2-40B4-BE49-F238E27FC236}">
                <a16:creationId xmlns:a16="http://schemas.microsoft.com/office/drawing/2014/main" id="{D9EAFE52-F955-7341-AF9E-6B931890BDBF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487" r="25093"/>
          <a:stretch/>
        </p:blipFill>
        <p:spPr>
          <a:xfrm>
            <a:off x="5311702" y="10"/>
            <a:ext cx="6878775" cy="6857990"/>
          </a:xfrm>
          <a:custGeom>
            <a:avLst/>
            <a:gdLst/>
            <a:ahLst/>
            <a:cxnLst/>
            <a:rect l="l" t="t" r="r" b="b"/>
            <a:pathLst>
              <a:path w="6878775" h="6858000">
                <a:moveTo>
                  <a:pt x="1102973" y="0"/>
                </a:moveTo>
                <a:lnTo>
                  <a:pt x="1160688" y="0"/>
                </a:lnTo>
                <a:lnTo>
                  <a:pt x="983189" y="331786"/>
                </a:lnTo>
                <a:cubicBezTo>
                  <a:pt x="914866" y="469145"/>
                  <a:pt x="850355" y="608712"/>
                  <a:pt x="789261" y="750263"/>
                </a:cubicBezTo>
                <a:cubicBezTo>
                  <a:pt x="774307" y="784928"/>
                  <a:pt x="759992" y="819849"/>
                  <a:pt x="745295" y="854514"/>
                </a:cubicBezTo>
                <a:cubicBezTo>
                  <a:pt x="756682" y="845393"/>
                  <a:pt x="765489" y="833492"/>
                  <a:pt x="770857" y="819975"/>
                </a:cubicBezTo>
                <a:cubicBezTo>
                  <a:pt x="879943" y="589569"/>
                  <a:pt x="999605" y="365513"/>
                  <a:pt x="1131329" y="148742"/>
                </a:cubicBezTo>
                <a:lnTo>
                  <a:pt x="1227589" y="0"/>
                </a:lnTo>
                <a:lnTo>
                  <a:pt x="6878775" y="0"/>
                </a:lnTo>
                <a:lnTo>
                  <a:pt x="6878775" y="6858000"/>
                </a:lnTo>
                <a:lnTo>
                  <a:pt x="713521" y="6858000"/>
                </a:lnTo>
                <a:lnTo>
                  <a:pt x="625642" y="6670527"/>
                </a:lnTo>
                <a:cubicBezTo>
                  <a:pt x="507232" y="6398531"/>
                  <a:pt x="403083" y="6118381"/>
                  <a:pt x="312785" y="5830359"/>
                </a:cubicBezTo>
                <a:cubicBezTo>
                  <a:pt x="278149" y="5719759"/>
                  <a:pt x="248879" y="5607635"/>
                  <a:pt x="212198" y="5480401"/>
                </a:cubicBezTo>
                <a:cubicBezTo>
                  <a:pt x="212208" y="5491601"/>
                  <a:pt x="212803" y="5502788"/>
                  <a:pt x="213988" y="5513923"/>
                </a:cubicBezTo>
                <a:cubicBezTo>
                  <a:pt x="264089" y="5723695"/>
                  <a:pt x="307290" y="5935370"/>
                  <a:pt x="365826" y="6142729"/>
                </a:cubicBezTo>
                <a:cubicBezTo>
                  <a:pt x="433152" y="6380817"/>
                  <a:pt x="510068" y="6614016"/>
                  <a:pt x="597975" y="6841549"/>
                </a:cubicBezTo>
                <a:lnTo>
                  <a:pt x="604824" y="6858000"/>
                </a:lnTo>
                <a:lnTo>
                  <a:pt x="552056" y="6858000"/>
                </a:lnTo>
                <a:lnTo>
                  <a:pt x="539576" y="6828295"/>
                </a:lnTo>
                <a:cubicBezTo>
                  <a:pt x="380597" y="6414594"/>
                  <a:pt x="260223" y="5988893"/>
                  <a:pt x="171555" y="5552906"/>
                </a:cubicBezTo>
                <a:cubicBezTo>
                  <a:pt x="91163" y="5157998"/>
                  <a:pt x="43746" y="4758899"/>
                  <a:pt x="12305" y="4357388"/>
                </a:cubicBezTo>
                <a:cubicBezTo>
                  <a:pt x="-14281" y="4013908"/>
                  <a:pt x="4507" y="3672965"/>
                  <a:pt x="46684" y="3331516"/>
                </a:cubicBezTo>
                <a:cubicBezTo>
                  <a:pt x="127203" y="2664286"/>
                  <a:pt x="277819" y="2007265"/>
                  <a:pt x="496065" y="1371196"/>
                </a:cubicBezTo>
                <a:cubicBezTo>
                  <a:pt x="636273" y="966066"/>
                  <a:pt x="800445" y="573253"/>
                  <a:pt x="995723" y="196614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4232868544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6" name="Rectangle 75">
            <a:extLst>
              <a:ext uri="{FF2B5EF4-FFF2-40B4-BE49-F238E27FC236}">
                <a16:creationId xmlns:a16="http://schemas.microsoft.com/office/drawing/2014/main" id="{F13C74B1-5B17-4795-BED0-7140497B44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Pavadinimas 1">
            <a:extLst>
              <a:ext uri="{FF2B5EF4-FFF2-40B4-BE49-F238E27FC236}">
                <a16:creationId xmlns:a16="http://schemas.microsoft.com/office/drawing/2014/main" id="{3D20F9BE-76AC-4006-A7D6-7529A92D38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0080" y="325369"/>
            <a:ext cx="4368602" cy="1956841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4200" b="1"/>
              <a:t>ŠILUTĖS SPORTO KOMPLEKSO STATYBA</a:t>
            </a:r>
          </a:p>
        </p:txBody>
      </p:sp>
      <p:sp>
        <p:nvSpPr>
          <p:cNvPr id="78" name="sketchy line">
            <a:extLst>
              <a:ext uri="{FF2B5EF4-FFF2-40B4-BE49-F238E27FC236}">
                <a16:creationId xmlns:a16="http://schemas.microsoft.com/office/drawing/2014/main" id="{D4974D33-8DC5-464E-8C6D-BE58F0669C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0080" y="2586994"/>
            <a:ext cx="3474720" cy="18288"/>
          </a:xfrm>
          <a:custGeom>
            <a:avLst/>
            <a:gdLst>
              <a:gd name="connsiteX0" fmla="*/ 0 w 3474720"/>
              <a:gd name="connsiteY0" fmla="*/ 0 h 18288"/>
              <a:gd name="connsiteX1" fmla="*/ 694944 w 3474720"/>
              <a:gd name="connsiteY1" fmla="*/ 0 h 18288"/>
              <a:gd name="connsiteX2" fmla="*/ 1355141 w 3474720"/>
              <a:gd name="connsiteY2" fmla="*/ 0 h 18288"/>
              <a:gd name="connsiteX3" fmla="*/ 2015338 w 3474720"/>
              <a:gd name="connsiteY3" fmla="*/ 0 h 18288"/>
              <a:gd name="connsiteX4" fmla="*/ 2779776 w 3474720"/>
              <a:gd name="connsiteY4" fmla="*/ 0 h 18288"/>
              <a:gd name="connsiteX5" fmla="*/ 3474720 w 3474720"/>
              <a:gd name="connsiteY5" fmla="*/ 0 h 18288"/>
              <a:gd name="connsiteX6" fmla="*/ 3474720 w 3474720"/>
              <a:gd name="connsiteY6" fmla="*/ 18288 h 18288"/>
              <a:gd name="connsiteX7" fmla="*/ 2779776 w 3474720"/>
              <a:gd name="connsiteY7" fmla="*/ 18288 h 18288"/>
              <a:gd name="connsiteX8" fmla="*/ 2189074 w 3474720"/>
              <a:gd name="connsiteY8" fmla="*/ 18288 h 18288"/>
              <a:gd name="connsiteX9" fmla="*/ 1528877 w 3474720"/>
              <a:gd name="connsiteY9" fmla="*/ 18288 h 18288"/>
              <a:gd name="connsiteX10" fmla="*/ 868680 w 3474720"/>
              <a:gd name="connsiteY10" fmla="*/ 18288 h 18288"/>
              <a:gd name="connsiteX11" fmla="*/ 0 w 3474720"/>
              <a:gd name="connsiteY11" fmla="*/ 18288 h 18288"/>
              <a:gd name="connsiteX12" fmla="*/ 0 w 3474720"/>
              <a:gd name="connsiteY12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3474720" h="18288" fill="none" extrusionOk="0">
                <a:moveTo>
                  <a:pt x="0" y="0"/>
                </a:moveTo>
                <a:cubicBezTo>
                  <a:pt x="224454" y="-14544"/>
                  <a:pt x="495407" y="26540"/>
                  <a:pt x="694944" y="0"/>
                </a:cubicBezTo>
                <a:cubicBezTo>
                  <a:pt x="894481" y="-26540"/>
                  <a:pt x="1130063" y="24713"/>
                  <a:pt x="1355141" y="0"/>
                </a:cubicBezTo>
                <a:cubicBezTo>
                  <a:pt x="1580219" y="-24713"/>
                  <a:pt x="1820099" y="26695"/>
                  <a:pt x="2015338" y="0"/>
                </a:cubicBezTo>
                <a:cubicBezTo>
                  <a:pt x="2210577" y="-26695"/>
                  <a:pt x="2402045" y="165"/>
                  <a:pt x="2779776" y="0"/>
                </a:cubicBezTo>
                <a:cubicBezTo>
                  <a:pt x="3157507" y="-165"/>
                  <a:pt x="3286859" y="-15571"/>
                  <a:pt x="3474720" y="0"/>
                </a:cubicBezTo>
                <a:cubicBezTo>
                  <a:pt x="3474286" y="7551"/>
                  <a:pt x="3474253" y="9822"/>
                  <a:pt x="3474720" y="18288"/>
                </a:cubicBezTo>
                <a:cubicBezTo>
                  <a:pt x="3233904" y="29845"/>
                  <a:pt x="2945134" y="-5256"/>
                  <a:pt x="2779776" y="18288"/>
                </a:cubicBezTo>
                <a:cubicBezTo>
                  <a:pt x="2614418" y="41832"/>
                  <a:pt x="2339768" y="22709"/>
                  <a:pt x="2189074" y="18288"/>
                </a:cubicBezTo>
                <a:cubicBezTo>
                  <a:pt x="2038380" y="13867"/>
                  <a:pt x="1817434" y="-4947"/>
                  <a:pt x="1528877" y="18288"/>
                </a:cubicBezTo>
                <a:cubicBezTo>
                  <a:pt x="1240320" y="41523"/>
                  <a:pt x="1042447" y="37198"/>
                  <a:pt x="868680" y="18288"/>
                </a:cubicBezTo>
                <a:cubicBezTo>
                  <a:pt x="694913" y="-622"/>
                  <a:pt x="233232" y="44909"/>
                  <a:pt x="0" y="18288"/>
                </a:cubicBezTo>
                <a:cubicBezTo>
                  <a:pt x="60" y="11696"/>
                  <a:pt x="66" y="3758"/>
                  <a:pt x="0" y="0"/>
                </a:cubicBezTo>
                <a:close/>
              </a:path>
              <a:path w="3474720" h="18288" stroke="0" extrusionOk="0">
                <a:moveTo>
                  <a:pt x="0" y="0"/>
                </a:moveTo>
                <a:cubicBezTo>
                  <a:pt x="202328" y="-14716"/>
                  <a:pt x="332722" y="-11499"/>
                  <a:pt x="625450" y="0"/>
                </a:cubicBezTo>
                <a:cubicBezTo>
                  <a:pt x="918178" y="11499"/>
                  <a:pt x="1096688" y="5123"/>
                  <a:pt x="1389888" y="0"/>
                </a:cubicBezTo>
                <a:cubicBezTo>
                  <a:pt x="1683088" y="-5123"/>
                  <a:pt x="1835981" y="-14038"/>
                  <a:pt x="1980590" y="0"/>
                </a:cubicBezTo>
                <a:cubicBezTo>
                  <a:pt x="2125199" y="14038"/>
                  <a:pt x="2396099" y="-7203"/>
                  <a:pt x="2571293" y="0"/>
                </a:cubicBezTo>
                <a:cubicBezTo>
                  <a:pt x="2746487" y="7203"/>
                  <a:pt x="3041609" y="-12036"/>
                  <a:pt x="3474720" y="0"/>
                </a:cubicBezTo>
                <a:cubicBezTo>
                  <a:pt x="3474638" y="4406"/>
                  <a:pt x="3474631" y="9982"/>
                  <a:pt x="3474720" y="18288"/>
                </a:cubicBezTo>
                <a:cubicBezTo>
                  <a:pt x="3324873" y="21876"/>
                  <a:pt x="3136771" y="12587"/>
                  <a:pt x="2814523" y="18288"/>
                </a:cubicBezTo>
                <a:cubicBezTo>
                  <a:pt x="2492275" y="23989"/>
                  <a:pt x="2294402" y="47111"/>
                  <a:pt x="2154326" y="18288"/>
                </a:cubicBezTo>
                <a:cubicBezTo>
                  <a:pt x="2014250" y="-10535"/>
                  <a:pt x="1820317" y="33903"/>
                  <a:pt x="1494130" y="18288"/>
                </a:cubicBezTo>
                <a:cubicBezTo>
                  <a:pt x="1167943" y="2673"/>
                  <a:pt x="948432" y="14868"/>
                  <a:pt x="729691" y="18288"/>
                </a:cubicBezTo>
                <a:cubicBezTo>
                  <a:pt x="510950" y="21708"/>
                  <a:pt x="264032" y="24354"/>
                  <a:pt x="0" y="18288"/>
                </a:cubicBezTo>
                <a:cubicBezTo>
                  <a:pt x="189" y="14288"/>
                  <a:pt x="-703" y="3747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445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2863741219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2FF51145-59A2-42EB-81D6-11C2B10A73A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40080" y="2872899"/>
            <a:ext cx="4243589" cy="3320668"/>
          </a:xfrm>
        </p:spPr>
        <p:txBody>
          <a:bodyPr vert="horz" lIns="91440" tIns="45720" rIns="91440" bIns="45720" rtlCol="0">
            <a:normAutofit/>
          </a:bodyPr>
          <a:lstStyle/>
          <a:p>
            <a:pPr marL="0"/>
            <a:r>
              <a:rPr lang="en-US" sz="1700"/>
              <a:t>Per 2021 m. įgyvendinta:</a:t>
            </a:r>
          </a:p>
          <a:p>
            <a:pPr lvl="1"/>
            <a:r>
              <a:rPr lang="en-US" sz="1700"/>
              <a:t>Sutvarkytas pastato fasadas;</a:t>
            </a:r>
          </a:p>
          <a:p>
            <a:pPr lvl="1"/>
            <a:r>
              <a:rPr lang="en-US" sz="1700"/>
              <a:t>Įrengta automobilių stovėjimo aikštelė;</a:t>
            </a:r>
          </a:p>
          <a:p>
            <a:pPr lvl="1"/>
            <a:r>
              <a:rPr lang="en-US" sz="1700"/>
              <a:t>Įrengtos pastato inžinerinės sistemos;</a:t>
            </a:r>
          </a:p>
          <a:p>
            <a:pPr lvl="1"/>
            <a:r>
              <a:rPr lang="en-US" sz="1700"/>
              <a:t>Baigiamos įrengti baseino ir SPA zonos.</a:t>
            </a:r>
          </a:p>
          <a:p>
            <a:pPr lvl="1"/>
            <a:endParaRPr lang="en-US" sz="1700"/>
          </a:p>
          <a:p>
            <a:pPr lvl="1"/>
            <a:endParaRPr lang="en-US" sz="1700"/>
          </a:p>
          <a:p>
            <a:pPr marL="0"/>
            <a:r>
              <a:rPr lang="en-US" sz="1700"/>
              <a:t>Projekto vertė 6 600 000 Eur.</a:t>
            </a:r>
          </a:p>
        </p:txBody>
      </p:sp>
      <p:pic>
        <p:nvPicPr>
          <p:cNvPr id="7" name="Content Placeholder 6" descr="A building under construction&#10;&#10;Description automatically generated with low confidence">
            <a:extLst>
              <a:ext uri="{FF2B5EF4-FFF2-40B4-BE49-F238E27FC236}">
                <a16:creationId xmlns:a16="http://schemas.microsoft.com/office/drawing/2014/main" id="{9FBAD473-3B20-2146-B1D2-56ADFC2C8ED0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459" r="20121"/>
          <a:stretch/>
        </p:blipFill>
        <p:spPr>
          <a:xfrm>
            <a:off x="5311702" y="10"/>
            <a:ext cx="6878775" cy="6857990"/>
          </a:xfrm>
          <a:custGeom>
            <a:avLst/>
            <a:gdLst/>
            <a:ahLst/>
            <a:cxnLst/>
            <a:rect l="l" t="t" r="r" b="b"/>
            <a:pathLst>
              <a:path w="6878775" h="6858000">
                <a:moveTo>
                  <a:pt x="1102973" y="0"/>
                </a:moveTo>
                <a:lnTo>
                  <a:pt x="1160688" y="0"/>
                </a:lnTo>
                <a:lnTo>
                  <a:pt x="983189" y="331786"/>
                </a:lnTo>
                <a:cubicBezTo>
                  <a:pt x="914866" y="469145"/>
                  <a:pt x="850355" y="608712"/>
                  <a:pt x="789261" y="750263"/>
                </a:cubicBezTo>
                <a:cubicBezTo>
                  <a:pt x="774307" y="784928"/>
                  <a:pt x="759992" y="819849"/>
                  <a:pt x="745295" y="854514"/>
                </a:cubicBezTo>
                <a:cubicBezTo>
                  <a:pt x="756682" y="845393"/>
                  <a:pt x="765489" y="833492"/>
                  <a:pt x="770857" y="819975"/>
                </a:cubicBezTo>
                <a:cubicBezTo>
                  <a:pt x="879943" y="589569"/>
                  <a:pt x="999605" y="365513"/>
                  <a:pt x="1131329" y="148742"/>
                </a:cubicBezTo>
                <a:lnTo>
                  <a:pt x="1227589" y="0"/>
                </a:lnTo>
                <a:lnTo>
                  <a:pt x="6878775" y="0"/>
                </a:lnTo>
                <a:lnTo>
                  <a:pt x="6878775" y="6858000"/>
                </a:lnTo>
                <a:lnTo>
                  <a:pt x="713521" y="6858000"/>
                </a:lnTo>
                <a:lnTo>
                  <a:pt x="625642" y="6670527"/>
                </a:lnTo>
                <a:cubicBezTo>
                  <a:pt x="507232" y="6398531"/>
                  <a:pt x="403083" y="6118381"/>
                  <a:pt x="312785" y="5830359"/>
                </a:cubicBezTo>
                <a:cubicBezTo>
                  <a:pt x="278149" y="5719759"/>
                  <a:pt x="248879" y="5607635"/>
                  <a:pt x="212198" y="5480401"/>
                </a:cubicBezTo>
                <a:cubicBezTo>
                  <a:pt x="212208" y="5491601"/>
                  <a:pt x="212803" y="5502788"/>
                  <a:pt x="213988" y="5513923"/>
                </a:cubicBezTo>
                <a:cubicBezTo>
                  <a:pt x="264089" y="5723695"/>
                  <a:pt x="307290" y="5935370"/>
                  <a:pt x="365826" y="6142729"/>
                </a:cubicBezTo>
                <a:cubicBezTo>
                  <a:pt x="433152" y="6380817"/>
                  <a:pt x="510068" y="6614016"/>
                  <a:pt x="597975" y="6841549"/>
                </a:cubicBezTo>
                <a:lnTo>
                  <a:pt x="604824" y="6858000"/>
                </a:lnTo>
                <a:lnTo>
                  <a:pt x="552056" y="6858000"/>
                </a:lnTo>
                <a:lnTo>
                  <a:pt x="539576" y="6828295"/>
                </a:lnTo>
                <a:cubicBezTo>
                  <a:pt x="380597" y="6414594"/>
                  <a:pt x="260223" y="5988893"/>
                  <a:pt x="171555" y="5552906"/>
                </a:cubicBezTo>
                <a:cubicBezTo>
                  <a:pt x="91163" y="5157998"/>
                  <a:pt x="43746" y="4758899"/>
                  <a:pt x="12305" y="4357388"/>
                </a:cubicBezTo>
                <a:cubicBezTo>
                  <a:pt x="-14281" y="4013908"/>
                  <a:pt x="4507" y="3672965"/>
                  <a:pt x="46684" y="3331516"/>
                </a:cubicBezTo>
                <a:cubicBezTo>
                  <a:pt x="127203" y="2664286"/>
                  <a:pt x="277819" y="2007265"/>
                  <a:pt x="496065" y="1371196"/>
                </a:cubicBezTo>
                <a:cubicBezTo>
                  <a:pt x="636273" y="966066"/>
                  <a:pt x="800445" y="573253"/>
                  <a:pt x="995723" y="196614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507704507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2" name="Rectangle 27">
            <a:extLst>
              <a:ext uri="{FF2B5EF4-FFF2-40B4-BE49-F238E27FC236}">
                <a16:creationId xmlns:a16="http://schemas.microsoft.com/office/drawing/2014/main" id="{2B97F24A-32CE-4C1C-A50D-3016B394DCF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Pavadinimas 1">
            <a:extLst>
              <a:ext uri="{FF2B5EF4-FFF2-40B4-BE49-F238E27FC236}">
                <a16:creationId xmlns:a16="http://schemas.microsoft.com/office/drawing/2014/main" id="{DE24CAB0-2589-4010-9321-DD561E7C3D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936" y="639520"/>
            <a:ext cx="3429000" cy="1719072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3800" b="1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ŠILOKARČEMOS KVARTALAS </a:t>
            </a:r>
          </a:p>
        </p:txBody>
      </p:sp>
      <p:sp>
        <p:nvSpPr>
          <p:cNvPr id="33" name="sketch line">
            <a:extLst>
              <a:ext uri="{FF2B5EF4-FFF2-40B4-BE49-F238E27FC236}">
                <a16:creationId xmlns:a16="http://schemas.microsoft.com/office/drawing/2014/main" id="{6357EC4F-235E-4222-A36F-C7878ACE37F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3278" y="2573756"/>
            <a:ext cx="3255095" cy="18288"/>
          </a:xfrm>
          <a:custGeom>
            <a:avLst/>
            <a:gdLst>
              <a:gd name="connsiteX0" fmla="*/ 0 w 3255095"/>
              <a:gd name="connsiteY0" fmla="*/ 0 h 18288"/>
              <a:gd name="connsiteX1" fmla="*/ 618468 w 3255095"/>
              <a:gd name="connsiteY1" fmla="*/ 0 h 18288"/>
              <a:gd name="connsiteX2" fmla="*/ 1269487 w 3255095"/>
              <a:gd name="connsiteY2" fmla="*/ 0 h 18288"/>
              <a:gd name="connsiteX3" fmla="*/ 1953057 w 3255095"/>
              <a:gd name="connsiteY3" fmla="*/ 0 h 18288"/>
              <a:gd name="connsiteX4" fmla="*/ 2636627 w 3255095"/>
              <a:gd name="connsiteY4" fmla="*/ 0 h 18288"/>
              <a:gd name="connsiteX5" fmla="*/ 3255095 w 3255095"/>
              <a:gd name="connsiteY5" fmla="*/ 0 h 18288"/>
              <a:gd name="connsiteX6" fmla="*/ 3255095 w 3255095"/>
              <a:gd name="connsiteY6" fmla="*/ 18288 h 18288"/>
              <a:gd name="connsiteX7" fmla="*/ 2538974 w 3255095"/>
              <a:gd name="connsiteY7" fmla="*/ 18288 h 18288"/>
              <a:gd name="connsiteX8" fmla="*/ 1822853 w 3255095"/>
              <a:gd name="connsiteY8" fmla="*/ 18288 h 18288"/>
              <a:gd name="connsiteX9" fmla="*/ 1171834 w 3255095"/>
              <a:gd name="connsiteY9" fmla="*/ 18288 h 18288"/>
              <a:gd name="connsiteX10" fmla="*/ 0 w 3255095"/>
              <a:gd name="connsiteY10" fmla="*/ 18288 h 18288"/>
              <a:gd name="connsiteX11" fmla="*/ 0 w 3255095"/>
              <a:gd name="connsiteY11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3255095" h="18288" fill="none" extrusionOk="0">
                <a:moveTo>
                  <a:pt x="0" y="0"/>
                </a:moveTo>
                <a:cubicBezTo>
                  <a:pt x="240201" y="-22123"/>
                  <a:pt x="462021" y="-19623"/>
                  <a:pt x="618468" y="0"/>
                </a:cubicBezTo>
                <a:cubicBezTo>
                  <a:pt x="774915" y="19623"/>
                  <a:pt x="974734" y="2035"/>
                  <a:pt x="1269487" y="0"/>
                </a:cubicBezTo>
                <a:cubicBezTo>
                  <a:pt x="1564240" y="-2035"/>
                  <a:pt x="1733579" y="10639"/>
                  <a:pt x="1953057" y="0"/>
                </a:cubicBezTo>
                <a:cubicBezTo>
                  <a:pt x="2172535" y="-10639"/>
                  <a:pt x="2453962" y="14018"/>
                  <a:pt x="2636627" y="0"/>
                </a:cubicBezTo>
                <a:cubicBezTo>
                  <a:pt x="2819292" y="-14018"/>
                  <a:pt x="3121375" y="5399"/>
                  <a:pt x="3255095" y="0"/>
                </a:cubicBezTo>
                <a:cubicBezTo>
                  <a:pt x="3254386" y="8157"/>
                  <a:pt x="3254682" y="12125"/>
                  <a:pt x="3255095" y="18288"/>
                </a:cubicBezTo>
                <a:cubicBezTo>
                  <a:pt x="3088545" y="23203"/>
                  <a:pt x="2687475" y="7419"/>
                  <a:pt x="2538974" y="18288"/>
                </a:cubicBezTo>
                <a:cubicBezTo>
                  <a:pt x="2390473" y="29157"/>
                  <a:pt x="2137381" y="-8959"/>
                  <a:pt x="1822853" y="18288"/>
                </a:cubicBezTo>
                <a:cubicBezTo>
                  <a:pt x="1508325" y="45535"/>
                  <a:pt x="1466437" y="20385"/>
                  <a:pt x="1171834" y="18288"/>
                </a:cubicBezTo>
                <a:cubicBezTo>
                  <a:pt x="877231" y="16191"/>
                  <a:pt x="561097" y="37643"/>
                  <a:pt x="0" y="18288"/>
                </a:cubicBezTo>
                <a:cubicBezTo>
                  <a:pt x="-46" y="12483"/>
                  <a:pt x="-203" y="6491"/>
                  <a:pt x="0" y="0"/>
                </a:cubicBezTo>
                <a:close/>
              </a:path>
              <a:path w="3255095" h="18288" stroke="0" extrusionOk="0">
                <a:moveTo>
                  <a:pt x="0" y="0"/>
                </a:moveTo>
                <a:cubicBezTo>
                  <a:pt x="291965" y="19429"/>
                  <a:pt x="363155" y="8568"/>
                  <a:pt x="618468" y="0"/>
                </a:cubicBezTo>
                <a:cubicBezTo>
                  <a:pt x="873781" y="-8568"/>
                  <a:pt x="904459" y="-19505"/>
                  <a:pt x="1171834" y="0"/>
                </a:cubicBezTo>
                <a:cubicBezTo>
                  <a:pt x="1439209" y="19505"/>
                  <a:pt x="1744369" y="9790"/>
                  <a:pt x="1887955" y="0"/>
                </a:cubicBezTo>
                <a:cubicBezTo>
                  <a:pt x="2031541" y="-9790"/>
                  <a:pt x="2346378" y="21240"/>
                  <a:pt x="2506423" y="0"/>
                </a:cubicBezTo>
                <a:cubicBezTo>
                  <a:pt x="2666468" y="-21240"/>
                  <a:pt x="2990257" y="30414"/>
                  <a:pt x="3255095" y="0"/>
                </a:cubicBezTo>
                <a:cubicBezTo>
                  <a:pt x="3254831" y="4493"/>
                  <a:pt x="3255479" y="9472"/>
                  <a:pt x="3255095" y="18288"/>
                </a:cubicBezTo>
                <a:cubicBezTo>
                  <a:pt x="3120743" y="16690"/>
                  <a:pt x="2759628" y="42462"/>
                  <a:pt x="2604076" y="18288"/>
                </a:cubicBezTo>
                <a:cubicBezTo>
                  <a:pt x="2448524" y="-5886"/>
                  <a:pt x="2184336" y="19599"/>
                  <a:pt x="1887955" y="18288"/>
                </a:cubicBezTo>
                <a:cubicBezTo>
                  <a:pt x="1591574" y="16977"/>
                  <a:pt x="1548845" y="6870"/>
                  <a:pt x="1334589" y="18288"/>
                </a:cubicBezTo>
                <a:cubicBezTo>
                  <a:pt x="1120333" y="29706"/>
                  <a:pt x="996014" y="9662"/>
                  <a:pt x="683570" y="18288"/>
                </a:cubicBezTo>
                <a:cubicBezTo>
                  <a:pt x="371126" y="26914"/>
                  <a:pt x="198687" y="16167"/>
                  <a:pt x="0" y="18288"/>
                </a:cubicBezTo>
                <a:cubicBezTo>
                  <a:pt x="843" y="9577"/>
                  <a:pt x="371" y="6900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3810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E1FB7F28-9D59-4130-B7BE-79F3A7A601C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30936" y="2807208"/>
            <a:ext cx="3429000" cy="3410712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/>
            <a:r>
              <a:rPr lang="en-US" sz="2000" dirty="0"/>
              <a:t>Per 2021 m. </a:t>
            </a:r>
            <a:r>
              <a:rPr lang="en-US" sz="2000" dirty="0" err="1"/>
              <a:t>įgyvendinta</a:t>
            </a:r>
            <a:r>
              <a:rPr lang="en-US" sz="2000" dirty="0"/>
              <a:t>:</a:t>
            </a:r>
          </a:p>
          <a:p>
            <a:pPr lvl="1"/>
            <a:r>
              <a:rPr lang="en-US" sz="2000" dirty="0" err="1"/>
              <a:t>Sutvarkytas</a:t>
            </a:r>
            <a:r>
              <a:rPr lang="en-US" sz="2000" dirty="0"/>
              <a:t> </a:t>
            </a:r>
            <a:r>
              <a:rPr lang="en-US" sz="2000" dirty="0" err="1"/>
              <a:t>Šyšos</a:t>
            </a:r>
            <a:r>
              <a:rPr lang="en-US" sz="2000" dirty="0"/>
              <a:t> </a:t>
            </a:r>
            <a:r>
              <a:rPr lang="en-US" sz="2000" dirty="0" err="1"/>
              <a:t>pylimas</a:t>
            </a:r>
            <a:r>
              <a:rPr lang="en-US" sz="2000" dirty="0"/>
              <a:t> </a:t>
            </a:r>
            <a:r>
              <a:rPr lang="en-US" sz="2000" dirty="0" err="1"/>
              <a:t>ir</a:t>
            </a:r>
            <a:r>
              <a:rPr lang="en-US" sz="2000" dirty="0"/>
              <a:t> </a:t>
            </a:r>
            <a:r>
              <a:rPr lang="en-US" sz="2000" dirty="0" err="1"/>
              <a:t>įrengtos</a:t>
            </a:r>
            <a:r>
              <a:rPr lang="en-US" sz="2000" dirty="0"/>
              <a:t> </a:t>
            </a:r>
            <a:r>
              <a:rPr lang="en-US" sz="2000" dirty="0" err="1"/>
              <a:t>sėdimos</a:t>
            </a:r>
            <a:r>
              <a:rPr lang="en-US" sz="2000" dirty="0"/>
              <a:t> </a:t>
            </a:r>
            <a:r>
              <a:rPr lang="en-US" sz="2000" dirty="0" err="1"/>
              <a:t>vietos</a:t>
            </a:r>
            <a:r>
              <a:rPr lang="en-US" sz="2000" dirty="0"/>
              <a:t>;</a:t>
            </a:r>
          </a:p>
          <a:p>
            <a:pPr lvl="1"/>
            <a:r>
              <a:rPr lang="en-US" sz="2000" dirty="0" err="1"/>
              <a:t>Pradėtas</a:t>
            </a:r>
            <a:r>
              <a:rPr lang="en-US" sz="2000" dirty="0"/>
              <a:t> </a:t>
            </a:r>
            <a:r>
              <a:rPr lang="en-US" sz="2000" dirty="0" err="1"/>
              <a:t>kloti</a:t>
            </a:r>
            <a:r>
              <a:rPr lang="en-US" sz="2000" dirty="0"/>
              <a:t> </a:t>
            </a:r>
            <a:r>
              <a:rPr lang="en-US" sz="2000" dirty="0" err="1"/>
              <a:t>akmenų</a:t>
            </a:r>
            <a:r>
              <a:rPr lang="en-US" sz="2000" dirty="0"/>
              <a:t> </a:t>
            </a:r>
            <a:r>
              <a:rPr lang="en-US" sz="2000" dirty="0" err="1"/>
              <a:t>grindinys</a:t>
            </a:r>
            <a:r>
              <a:rPr lang="en-US" sz="2000" dirty="0"/>
              <a:t>;</a:t>
            </a:r>
          </a:p>
          <a:p>
            <a:pPr lvl="1"/>
            <a:r>
              <a:rPr lang="en-US" sz="2000" dirty="0" err="1"/>
              <a:t>Įrengtas</a:t>
            </a:r>
            <a:r>
              <a:rPr lang="en-US" sz="2000" dirty="0"/>
              <a:t> </a:t>
            </a:r>
            <a:r>
              <a:rPr lang="en-US" sz="2000" dirty="0" err="1"/>
              <a:t>kilpos</a:t>
            </a:r>
            <a:r>
              <a:rPr lang="en-US" sz="2000" dirty="0"/>
              <a:t> parkas;</a:t>
            </a:r>
          </a:p>
          <a:p>
            <a:pPr lvl="1"/>
            <a:r>
              <a:rPr lang="en-US" sz="2000" dirty="0" err="1"/>
              <a:t>Įrengtas</a:t>
            </a:r>
            <a:r>
              <a:rPr lang="en-US" sz="2000" dirty="0"/>
              <a:t> </a:t>
            </a:r>
            <a:r>
              <a:rPr lang="en-US" sz="2000" dirty="0" err="1"/>
              <a:t>apšvietimas</a:t>
            </a:r>
            <a:r>
              <a:rPr lang="en-US" sz="2000" dirty="0"/>
              <a:t>.</a:t>
            </a:r>
          </a:p>
          <a:p>
            <a:pPr marL="228600" lvl="1"/>
            <a:endParaRPr lang="en-US" sz="2000" dirty="0"/>
          </a:p>
          <a:p>
            <a:pPr marL="228600" lvl="1"/>
            <a:r>
              <a:rPr lang="en-US" sz="2000" dirty="0" err="1"/>
              <a:t>Projekto</a:t>
            </a:r>
            <a:r>
              <a:rPr lang="en-US" sz="2000" dirty="0"/>
              <a:t> </a:t>
            </a:r>
            <a:r>
              <a:rPr lang="en-US" sz="2000" dirty="0" err="1"/>
              <a:t>vertė</a:t>
            </a:r>
            <a:r>
              <a:rPr lang="en-US" sz="2000" dirty="0"/>
              <a:t> 4 500 000 Eur.</a:t>
            </a:r>
          </a:p>
        </p:txBody>
      </p:sp>
      <p:pic>
        <p:nvPicPr>
          <p:cNvPr id="6" name="Content Placeholder 5" descr="A picture containing sky, outdoor, road, way&#10;&#10;Description automatically generated">
            <a:extLst>
              <a:ext uri="{FF2B5EF4-FFF2-40B4-BE49-F238E27FC236}">
                <a16:creationId xmlns:a16="http://schemas.microsoft.com/office/drawing/2014/main" id="{37550F31-B4B5-A74D-96A3-87F7C7D29BBB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38"/>
          <a:stretch/>
        </p:blipFill>
        <p:spPr>
          <a:xfrm>
            <a:off x="4654296" y="1420278"/>
            <a:ext cx="6903720" cy="40174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8456537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2" name="Rectangle 21">
            <a:extLst>
              <a:ext uri="{FF2B5EF4-FFF2-40B4-BE49-F238E27FC236}">
                <a16:creationId xmlns:a16="http://schemas.microsoft.com/office/drawing/2014/main" id="{2B97F24A-32CE-4C1C-A50D-3016B394DCF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Pavadinimas 1">
            <a:extLst>
              <a:ext uri="{FF2B5EF4-FFF2-40B4-BE49-F238E27FC236}">
                <a16:creationId xmlns:a16="http://schemas.microsoft.com/office/drawing/2014/main" id="{A79743A9-A68C-4531-8178-4603911D81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936" y="639520"/>
            <a:ext cx="3429000" cy="1719072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5400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ISTORINIS PARKAS</a:t>
            </a:r>
          </a:p>
        </p:txBody>
      </p:sp>
      <p:sp>
        <p:nvSpPr>
          <p:cNvPr id="24" name="sketch line">
            <a:extLst>
              <a:ext uri="{FF2B5EF4-FFF2-40B4-BE49-F238E27FC236}">
                <a16:creationId xmlns:a16="http://schemas.microsoft.com/office/drawing/2014/main" id="{6357EC4F-235E-4222-A36F-C7878ACE37F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3278" y="2573756"/>
            <a:ext cx="3255095" cy="18288"/>
          </a:xfrm>
          <a:custGeom>
            <a:avLst/>
            <a:gdLst>
              <a:gd name="connsiteX0" fmla="*/ 0 w 3255095"/>
              <a:gd name="connsiteY0" fmla="*/ 0 h 18288"/>
              <a:gd name="connsiteX1" fmla="*/ 618468 w 3255095"/>
              <a:gd name="connsiteY1" fmla="*/ 0 h 18288"/>
              <a:gd name="connsiteX2" fmla="*/ 1269487 w 3255095"/>
              <a:gd name="connsiteY2" fmla="*/ 0 h 18288"/>
              <a:gd name="connsiteX3" fmla="*/ 1953057 w 3255095"/>
              <a:gd name="connsiteY3" fmla="*/ 0 h 18288"/>
              <a:gd name="connsiteX4" fmla="*/ 2636627 w 3255095"/>
              <a:gd name="connsiteY4" fmla="*/ 0 h 18288"/>
              <a:gd name="connsiteX5" fmla="*/ 3255095 w 3255095"/>
              <a:gd name="connsiteY5" fmla="*/ 0 h 18288"/>
              <a:gd name="connsiteX6" fmla="*/ 3255095 w 3255095"/>
              <a:gd name="connsiteY6" fmla="*/ 18288 h 18288"/>
              <a:gd name="connsiteX7" fmla="*/ 2538974 w 3255095"/>
              <a:gd name="connsiteY7" fmla="*/ 18288 h 18288"/>
              <a:gd name="connsiteX8" fmla="*/ 1822853 w 3255095"/>
              <a:gd name="connsiteY8" fmla="*/ 18288 h 18288"/>
              <a:gd name="connsiteX9" fmla="*/ 1171834 w 3255095"/>
              <a:gd name="connsiteY9" fmla="*/ 18288 h 18288"/>
              <a:gd name="connsiteX10" fmla="*/ 0 w 3255095"/>
              <a:gd name="connsiteY10" fmla="*/ 18288 h 18288"/>
              <a:gd name="connsiteX11" fmla="*/ 0 w 3255095"/>
              <a:gd name="connsiteY11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3255095" h="18288" fill="none" extrusionOk="0">
                <a:moveTo>
                  <a:pt x="0" y="0"/>
                </a:moveTo>
                <a:cubicBezTo>
                  <a:pt x="240201" y="-22123"/>
                  <a:pt x="462021" y="-19623"/>
                  <a:pt x="618468" y="0"/>
                </a:cubicBezTo>
                <a:cubicBezTo>
                  <a:pt x="774915" y="19623"/>
                  <a:pt x="974734" y="2035"/>
                  <a:pt x="1269487" y="0"/>
                </a:cubicBezTo>
                <a:cubicBezTo>
                  <a:pt x="1564240" y="-2035"/>
                  <a:pt x="1733579" y="10639"/>
                  <a:pt x="1953057" y="0"/>
                </a:cubicBezTo>
                <a:cubicBezTo>
                  <a:pt x="2172535" y="-10639"/>
                  <a:pt x="2453962" y="14018"/>
                  <a:pt x="2636627" y="0"/>
                </a:cubicBezTo>
                <a:cubicBezTo>
                  <a:pt x="2819292" y="-14018"/>
                  <a:pt x="3121375" y="5399"/>
                  <a:pt x="3255095" y="0"/>
                </a:cubicBezTo>
                <a:cubicBezTo>
                  <a:pt x="3254386" y="8157"/>
                  <a:pt x="3254682" y="12125"/>
                  <a:pt x="3255095" y="18288"/>
                </a:cubicBezTo>
                <a:cubicBezTo>
                  <a:pt x="3088545" y="23203"/>
                  <a:pt x="2687475" y="7419"/>
                  <a:pt x="2538974" y="18288"/>
                </a:cubicBezTo>
                <a:cubicBezTo>
                  <a:pt x="2390473" y="29157"/>
                  <a:pt x="2137381" y="-8959"/>
                  <a:pt x="1822853" y="18288"/>
                </a:cubicBezTo>
                <a:cubicBezTo>
                  <a:pt x="1508325" y="45535"/>
                  <a:pt x="1466437" y="20385"/>
                  <a:pt x="1171834" y="18288"/>
                </a:cubicBezTo>
                <a:cubicBezTo>
                  <a:pt x="877231" y="16191"/>
                  <a:pt x="561097" y="37643"/>
                  <a:pt x="0" y="18288"/>
                </a:cubicBezTo>
                <a:cubicBezTo>
                  <a:pt x="-46" y="12483"/>
                  <a:pt x="-203" y="6491"/>
                  <a:pt x="0" y="0"/>
                </a:cubicBezTo>
                <a:close/>
              </a:path>
              <a:path w="3255095" h="18288" stroke="0" extrusionOk="0">
                <a:moveTo>
                  <a:pt x="0" y="0"/>
                </a:moveTo>
                <a:cubicBezTo>
                  <a:pt x="291965" y="19429"/>
                  <a:pt x="363155" y="8568"/>
                  <a:pt x="618468" y="0"/>
                </a:cubicBezTo>
                <a:cubicBezTo>
                  <a:pt x="873781" y="-8568"/>
                  <a:pt x="904459" y="-19505"/>
                  <a:pt x="1171834" y="0"/>
                </a:cubicBezTo>
                <a:cubicBezTo>
                  <a:pt x="1439209" y="19505"/>
                  <a:pt x="1744369" y="9790"/>
                  <a:pt x="1887955" y="0"/>
                </a:cubicBezTo>
                <a:cubicBezTo>
                  <a:pt x="2031541" y="-9790"/>
                  <a:pt x="2346378" y="21240"/>
                  <a:pt x="2506423" y="0"/>
                </a:cubicBezTo>
                <a:cubicBezTo>
                  <a:pt x="2666468" y="-21240"/>
                  <a:pt x="2990257" y="30414"/>
                  <a:pt x="3255095" y="0"/>
                </a:cubicBezTo>
                <a:cubicBezTo>
                  <a:pt x="3254831" y="4493"/>
                  <a:pt x="3255479" y="9472"/>
                  <a:pt x="3255095" y="18288"/>
                </a:cubicBezTo>
                <a:cubicBezTo>
                  <a:pt x="3120743" y="16690"/>
                  <a:pt x="2759628" y="42462"/>
                  <a:pt x="2604076" y="18288"/>
                </a:cubicBezTo>
                <a:cubicBezTo>
                  <a:pt x="2448524" y="-5886"/>
                  <a:pt x="2184336" y="19599"/>
                  <a:pt x="1887955" y="18288"/>
                </a:cubicBezTo>
                <a:cubicBezTo>
                  <a:pt x="1591574" y="16977"/>
                  <a:pt x="1548845" y="6870"/>
                  <a:pt x="1334589" y="18288"/>
                </a:cubicBezTo>
                <a:cubicBezTo>
                  <a:pt x="1120333" y="29706"/>
                  <a:pt x="996014" y="9662"/>
                  <a:pt x="683570" y="18288"/>
                </a:cubicBezTo>
                <a:cubicBezTo>
                  <a:pt x="371126" y="26914"/>
                  <a:pt x="198687" y="16167"/>
                  <a:pt x="0" y="18288"/>
                </a:cubicBezTo>
                <a:cubicBezTo>
                  <a:pt x="843" y="9577"/>
                  <a:pt x="371" y="6900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3810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urinio vietos rezervavimo ženklas 3">
            <a:extLst>
              <a:ext uri="{FF2B5EF4-FFF2-40B4-BE49-F238E27FC236}">
                <a16:creationId xmlns:a16="http://schemas.microsoft.com/office/drawing/2014/main" id="{1AAEFC32-02AE-4E5A-BF1E-9BAB41C414C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30936" y="2807208"/>
            <a:ext cx="3429000" cy="3410712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/>
            <a:r>
              <a:rPr lang="en-US" sz="2000"/>
              <a:t>Per 2021 m. įgyvendinta:</a:t>
            </a:r>
          </a:p>
          <a:p>
            <a:r>
              <a:rPr lang="en-US" sz="2000"/>
              <a:t>Įrengti pėsčiųjų takai;</a:t>
            </a:r>
          </a:p>
          <a:p>
            <a:r>
              <a:rPr lang="en-US" sz="2000"/>
              <a:t>Įrengtas apšvietimas;</a:t>
            </a:r>
          </a:p>
          <a:p>
            <a:r>
              <a:rPr lang="en-US" sz="2000"/>
              <a:t>Įrengti pagrindai universalioms aukštelėms;</a:t>
            </a:r>
          </a:p>
          <a:p>
            <a:r>
              <a:rPr lang="en-US" sz="2000"/>
              <a:t>Pastatyti tiltai per Šyšos upę.</a:t>
            </a:r>
          </a:p>
          <a:p>
            <a:endParaRPr lang="en-US" sz="2000"/>
          </a:p>
          <a:p>
            <a:pPr marL="0"/>
            <a:r>
              <a:rPr lang="en-US" sz="2000"/>
              <a:t>Projekto vertė 2 600 000  Eur.</a:t>
            </a:r>
          </a:p>
          <a:p>
            <a:endParaRPr lang="en-US" sz="2000"/>
          </a:p>
        </p:txBody>
      </p:sp>
      <p:pic>
        <p:nvPicPr>
          <p:cNvPr id="6" name="Turinio vietos rezervavimo ženklas 5" descr="Paveikslėlis, kuriame yra traukinys, kelias, atėjimas, būdas&#10;&#10;Automatiškai sugeneruotas aprašymas">
            <a:extLst>
              <a:ext uri="{FF2B5EF4-FFF2-40B4-BE49-F238E27FC236}">
                <a16:creationId xmlns:a16="http://schemas.microsoft.com/office/drawing/2014/main" id="{671773C6-CBD3-4BC7-93E2-2432F9C15C4C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54296" y="1487329"/>
            <a:ext cx="6903720" cy="38833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3047027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777A147A-9ED8-46B4-8660-1B3C2AA880B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51C1A14-76A5-2545-804A-0991C40658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1248" y="548640"/>
            <a:ext cx="3600860" cy="5431536"/>
          </a:xfrm>
        </p:spPr>
        <p:txBody>
          <a:bodyPr>
            <a:normAutofit/>
          </a:bodyPr>
          <a:lstStyle/>
          <a:p>
            <a:r>
              <a:rPr lang="lt-LT" sz="5000"/>
              <a:t>Savivaldybės 2021 metų biudžetas</a:t>
            </a:r>
          </a:p>
        </p:txBody>
      </p:sp>
      <p:sp>
        <p:nvSpPr>
          <p:cNvPr id="12" name="sketch line">
            <a:extLst>
              <a:ext uri="{FF2B5EF4-FFF2-40B4-BE49-F238E27FC236}">
                <a16:creationId xmlns:a16="http://schemas.microsoft.com/office/drawing/2014/main" id="{5D6C15A0-C087-4593-8414-2B4EC1CDC3D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2543983" y="3258715"/>
            <a:ext cx="4480560" cy="18288"/>
          </a:xfrm>
          <a:custGeom>
            <a:avLst/>
            <a:gdLst>
              <a:gd name="connsiteX0" fmla="*/ 0 w 4480560"/>
              <a:gd name="connsiteY0" fmla="*/ 0 h 18288"/>
              <a:gd name="connsiteX1" fmla="*/ 595274 w 4480560"/>
              <a:gd name="connsiteY1" fmla="*/ 0 h 18288"/>
              <a:gd name="connsiteX2" fmla="*/ 1100938 w 4480560"/>
              <a:gd name="connsiteY2" fmla="*/ 0 h 18288"/>
              <a:gd name="connsiteX3" fmla="*/ 1651406 w 4480560"/>
              <a:gd name="connsiteY3" fmla="*/ 0 h 18288"/>
              <a:gd name="connsiteX4" fmla="*/ 2336292 w 4480560"/>
              <a:gd name="connsiteY4" fmla="*/ 0 h 18288"/>
              <a:gd name="connsiteX5" fmla="*/ 2931566 w 4480560"/>
              <a:gd name="connsiteY5" fmla="*/ 0 h 18288"/>
              <a:gd name="connsiteX6" fmla="*/ 3482035 w 4480560"/>
              <a:gd name="connsiteY6" fmla="*/ 0 h 18288"/>
              <a:gd name="connsiteX7" fmla="*/ 4480560 w 4480560"/>
              <a:gd name="connsiteY7" fmla="*/ 0 h 18288"/>
              <a:gd name="connsiteX8" fmla="*/ 4480560 w 4480560"/>
              <a:gd name="connsiteY8" fmla="*/ 18288 h 18288"/>
              <a:gd name="connsiteX9" fmla="*/ 3840480 w 4480560"/>
              <a:gd name="connsiteY9" fmla="*/ 18288 h 18288"/>
              <a:gd name="connsiteX10" fmla="*/ 3290011 w 4480560"/>
              <a:gd name="connsiteY10" fmla="*/ 18288 h 18288"/>
              <a:gd name="connsiteX11" fmla="*/ 2560320 w 4480560"/>
              <a:gd name="connsiteY11" fmla="*/ 18288 h 18288"/>
              <a:gd name="connsiteX12" fmla="*/ 1965046 w 4480560"/>
              <a:gd name="connsiteY12" fmla="*/ 18288 h 18288"/>
              <a:gd name="connsiteX13" fmla="*/ 1459382 w 4480560"/>
              <a:gd name="connsiteY13" fmla="*/ 18288 h 18288"/>
              <a:gd name="connsiteX14" fmla="*/ 774497 w 4480560"/>
              <a:gd name="connsiteY14" fmla="*/ 18288 h 18288"/>
              <a:gd name="connsiteX15" fmla="*/ 0 w 4480560"/>
              <a:gd name="connsiteY15" fmla="*/ 18288 h 18288"/>
              <a:gd name="connsiteX16" fmla="*/ 0 w 4480560"/>
              <a:gd name="connsiteY16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480560" h="18288" fill="none" extrusionOk="0">
                <a:moveTo>
                  <a:pt x="0" y="0"/>
                </a:moveTo>
                <a:cubicBezTo>
                  <a:pt x="267821" y="8731"/>
                  <a:pt x="334105" y="2629"/>
                  <a:pt x="595274" y="0"/>
                </a:cubicBezTo>
                <a:cubicBezTo>
                  <a:pt x="856443" y="-2629"/>
                  <a:pt x="863808" y="-13353"/>
                  <a:pt x="1100938" y="0"/>
                </a:cubicBezTo>
                <a:cubicBezTo>
                  <a:pt x="1338068" y="13353"/>
                  <a:pt x="1431663" y="-25862"/>
                  <a:pt x="1651406" y="0"/>
                </a:cubicBezTo>
                <a:cubicBezTo>
                  <a:pt x="1871149" y="25862"/>
                  <a:pt x="2173163" y="23827"/>
                  <a:pt x="2336292" y="0"/>
                </a:cubicBezTo>
                <a:cubicBezTo>
                  <a:pt x="2499421" y="-23827"/>
                  <a:pt x="2720589" y="28148"/>
                  <a:pt x="2931566" y="0"/>
                </a:cubicBezTo>
                <a:cubicBezTo>
                  <a:pt x="3142543" y="-28148"/>
                  <a:pt x="3323630" y="27022"/>
                  <a:pt x="3482035" y="0"/>
                </a:cubicBezTo>
                <a:cubicBezTo>
                  <a:pt x="3640440" y="-27022"/>
                  <a:pt x="4012110" y="-20118"/>
                  <a:pt x="4480560" y="0"/>
                </a:cubicBezTo>
                <a:cubicBezTo>
                  <a:pt x="4480958" y="7429"/>
                  <a:pt x="4480540" y="10822"/>
                  <a:pt x="4480560" y="18288"/>
                </a:cubicBezTo>
                <a:cubicBezTo>
                  <a:pt x="4314132" y="14924"/>
                  <a:pt x="4028383" y="36632"/>
                  <a:pt x="3840480" y="18288"/>
                </a:cubicBezTo>
                <a:cubicBezTo>
                  <a:pt x="3652577" y="-56"/>
                  <a:pt x="3547615" y="2848"/>
                  <a:pt x="3290011" y="18288"/>
                </a:cubicBezTo>
                <a:cubicBezTo>
                  <a:pt x="3032407" y="33728"/>
                  <a:pt x="2830268" y="8719"/>
                  <a:pt x="2560320" y="18288"/>
                </a:cubicBezTo>
                <a:cubicBezTo>
                  <a:pt x="2290372" y="27857"/>
                  <a:pt x="2147422" y="6728"/>
                  <a:pt x="1965046" y="18288"/>
                </a:cubicBezTo>
                <a:cubicBezTo>
                  <a:pt x="1782670" y="29848"/>
                  <a:pt x="1689791" y="40680"/>
                  <a:pt x="1459382" y="18288"/>
                </a:cubicBezTo>
                <a:cubicBezTo>
                  <a:pt x="1228973" y="-4104"/>
                  <a:pt x="915486" y="36501"/>
                  <a:pt x="774497" y="18288"/>
                </a:cubicBezTo>
                <a:cubicBezTo>
                  <a:pt x="633508" y="75"/>
                  <a:pt x="361442" y="-11107"/>
                  <a:pt x="0" y="18288"/>
                </a:cubicBezTo>
                <a:cubicBezTo>
                  <a:pt x="-591" y="13205"/>
                  <a:pt x="-663" y="6329"/>
                  <a:pt x="0" y="0"/>
                </a:cubicBezTo>
                <a:close/>
              </a:path>
              <a:path w="4480560" h="18288" stroke="0" extrusionOk="0">
                <a:moveTo>
                  <a:pt x="0" y="0"/>
                </a:moveTo>
                <a:cubicBezTo>
                  <a:pt x="285465" y="225"/>
                  <a:pt x="322691" y="16223"/>
                  <a:pt x="595274" y="0"/>
                </a:cubicBezTo>
                <a:cubicBezTo>
                  <a:pt x="867857" y="-16223"/>
                  <a:pt x="989129" y="-11242"/>
                  <a:pt x="1100938" y="0"/>
                </a:cubicBezTo>
                <a:cubicBezTo>
                  <a:pt x="1212747" y="11242"/>
                  <a:pt x="1574350" y="-36410"/>
                  <a:pt x="1830629" y="0"/>
                </a:cubicBezTo>
                <a:cubicBezTo>
                  <a:pt x="2086908" y="36410"/>
                  <a:pt x="2180922" y="4645"/>
                  <a:pt x="2425903" y="0"/>
                </a:cubicBezTo>
                <a:cubicBezTo>
                  <a:pt x="2670884" y="-4645"/>
                  <a:pt x="2782024" y="22929"/>
                  <a:pt x="3021178" y="0"/>
                </a:cubicBezTo>
                <a:cubicBezTo>
                  <a:pt x="3260332" y="-22929"/>
                  <a:pt x="3456982" y="-1586"/>
                  <a:pt x="3750869" y="0"/>
                </a:cubicBezTo>
                <a:cubicBezTo>
                  <a:pt x="4044756" y="1586"/>
                  <a:pt x="4302726" y="17043"/>
                  <a:pt x="4480560" y="0"/>
                </a:cubicBezTo>
                <a:cubicBezTo>
                  <a:pt x="4479674" y="5429"/>
                  <a:pt x="4481381" y="14046"/>
                  <a:pt x="4480560" y="18288"/>
                </a:cubicBezTo>
                <a:cubicBezTo>
                  <a:pt x="4279652" y="-6850"/>
                  <a:pt x="4200762" y="41566"/>
                  <a:pt x="3930091" y="18288"/>
                </a:cubicBezTo>
                <a:cubicBezTo>
                  <a:pt x="3659420" y="-4990"/>
                  <a:pt x="3456052" y="22294"/>
                  <a:pt x="3290011" y="18288"/>
                </a:cubicBezTo>
                <a:cubicBezTo>
                  <a:pt x="3123970" y="14282"/>
                  <a:pt x="2882392" y="32818"/>
                  <a:pt x="2649931" y="18288"/>
                </a:cubicBezTo>
                <a:cubicBezTo>
                  <a:pt x="2417470" y="3758"/>
                  <a:pt x="2238426" y="7337"/>
                  <a:pt x="2054657" y="18288"/>
                </a:cubicBezTo>
                <a:cubicBezTo>
                  <a:pt x="1870888" y="29239"/>
                  <a:pt x="1566368" y="45040"/>
                  <a:pt x="1324966" y="18288"/>
                </a:cubicBezTo>
                <a:cubicBezTo>
                  <a:pt x="1083564" y="-8464"/>
                  <a:pt x="787410" y="10946"/>
                  <a:pt x="595274" y="18288"/>
                </a:cubicBezTo>
                <a:cubicBezTo>
                  <a:pt x="403138" y="25630"/>
                  <a:pt x="169622" y="10499"/>
                  <a:pt x="0" y="18288"/>
                </a:cubicBezTo>
                <a:cubicBezTo>
                  <a:pt x="668" y="13665"/>
                  <a:pt x="578" y="5675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1275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5AC37224-7975-CD46-B4E7-D93504402C6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26418" y="552091"/>
            <a:ext cx="6224335" cy="5431536"/>
          </a:xfrm>
        </p:spPr>
        <p:txBody>
          <a:bodyPr anchor="ctr">
            <a:normAutofit/>
          </a:bodyPr>
          <a:lstStyle/>
          <a:p>
            <a:endParaRPr lang="lt-LT" sz="2200"/>
          </a:p>
        </p:txBody>
      </p:sp>
    </p:spTree>
    <p:extLst>
      <p:ext uri="{BB962C8B-B14F-4D97-AF65-F5344CB8AC3E}">
        <p14:creationId xmlns:p14="http://schemas.microsoft.com/office/powerpoint/2010/main" val="2661710711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3" name="Lentelė 1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3141855"/>
              </p:ext>
            </p:extLst>
          </p:nvPr>
        </p:nvGraphicFramePr>
        <p:xfrm>
          <a:off x="2038541" y="1338417"/>
          <a:ext cx="8455001" cy="4369362"/>
        </p:xfrm>
        <a:graphic>
          <a:graphicData uri="http://schemas.openxmlformats.org/drawingml/2006/table">
            <a:tbl>
              <a:tblPr firstRow="1" bandRow="1">
                <a:tableStyleId>{10A1B5D5-9B99-4C35-A422-299274C87663}</a:tableStyleId>
              </a:tblPr>
              <a:tblGrid>
                <a:gridCol w="383103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9906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585742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439158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268087">
                <a:tc rowSpan="2">
                  <a:txBody>
                    <a:bodyPr/>
                    <a:lstStyle/>
                    <a:p>
                      <a:pPr algn="ctr">
                        <a:lnSpc>
                          <a:spcPts val="1300"/>
                        </a:lnSpc>
                      </a:pPr>
                      <a:endParaRPr lang="lt-LT" sz="1200" b="1" dirty="0">
                        <a:solidFill>
                          <a:schemeClr val="bg1"/>
                        </a:solidFill>
                      </a:endParaRPr>
                    </a:p>
                    <a:p>
                      <a:pPr algn="ctr">
                        <a:lnSpc>
                          <a:spcPts val="1300"/>
                        </a:lnSpc>
                      </a:pPr>
                      <a:endParaRPr lang="lt-LT" sz="1200" b="1" dirty="0">
                        <a:solidFill>
                          <a:schemeClr val="bg1"/>
                        </a:solidFill>
                      </a:endParaRPr>
                    </a:p>
                    <a:p>
                      <a:pPr algn="ctr">
                        <a:lnSpc>
                          <a:spcPts val="1300"/>
                        </a:lnSpc>
                      </a:pPr>
                      <a:r>
                        <a:rPr lang="lt-LT" sz="1200" b="1" dirty="0">
                          <a:solidFill>
                            <a:schemeClr val="bg1"/>
                          </a:solidFill>
                        </a:rPr>
                        <a:t>Pajamų rūšys</a:t>
                      </a:r>
                      <a:endParaRPr lang="en-US" sz="1200" b="1" dirty="0">
                        <a:solidFill>
                          <a:schemeClr val="bg1"/>
                        </a:solidFill>
                        <a:latin typeface="+mn-lt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75000"/>
                      </a:schemeClr>
                    </a:solidFill>
                  </a:tcPr>
                </a:tc>
                <a:tc gridSpan="3">
                  <a:txBody>
                    <a:bodyPr/>
                    <a:lstStyle/>
                    <a:p>
                      <a:pPr algn="ctr">
                        <a:lnSpc>
                          <a:spcPts val="1300"/>
                        </a:lnSpc>
                      </a:pPr>
                      <a:r>
                        <a:rPr lang="lt-LT" sz="1200" b="1" dirty="0">
                          <a:solidFill>
                            <a:schemeClr val="bg1"/>
                          </a:solidFill>
                        </a:rPr>
                        <a:t>202</a:t>
                      </a:r>
                      <a:r>
                        <a:rPr lang="en-US" sz="1200" b="1" dirty="0">
                          <a:solidFill>
                            <a:schemeClr val="bg1"/>
                          </a:solidFill>
                        </a:rPr>
                        <a:t>1</a:t>
                      </a:r>
                      <a:r>
                        <a:rPr lang="lt-LT" sz="1200" b="1" dirty="0">
                          <a:solidFill>
                            <a:schemeClr val="bg1"/>
                          </a:solidFill>
                        </a:rPr>
                        <a:t> m.</a:t>
                      </a:r>
                      <a:endParaRPr lang="en-US" sz="1200" b="1" dirty="0">
                        <a:solidFill>
                          <a:schemeClr val="bg1"/>
                        </a:solidFill>
                        <a:latin typeface="+mn-lt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7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lt-LT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sz="1200" dirty="0"/>
                    </a:p>
                  </a:txBody>
                  <a:tcP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prst="cross"/>
                      <a:lightRig rig="flood" dir="t"/>
                    </a:cell3D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58079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lt-LT" sz="1200" b="1" dirty="0">
                          <a:solidFill>
                            <a:schemeClr val="bg1"/>
                          </a:solidFill>
                        </a:rPr>
                        <a:t>patvirtintas planas</a:t>
                      </a:r>
                      <a:endParaRPr lang="lt-LT" sz="1200" b="1" dirty="0">
                        <a:solidFill>
                          <a:schemeClr val="bg1"/>
                        </a:solidFill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300"/>
                        </a:lnSpc>
                      </a:pPr>
                      <a:r>
                        <a:rPr lang="lt-LT" sz="1200" b="1" dirty="0">
                          <a:solidFill>
                            <a:schemeClr val="bg1"/>
                          </a:solidFill>
                        </a:rPr>
                        <a:t>patikslintas planas</a:t>
                      </a:r>
                      <a:endParaRPr lang="en-US" sz="1200" b="1" dirty="0">
                        <a:solidFill>
                          <a:schemeClr val="bg1"/>
                        </a:solidFill>
                        <a:latin typeface="+mn-lt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300"/>
                        </a:lnSpc>
                      </a:pPr>
                      <a:r>
                        <a:rPr lang="lt-LT" sz="1200" b="1" dirty="0">
                          <a:solidFill>
                            <a:schemeClr val="bg1"/>
                          </a:solidFill>
                        </a:rPr>
                        <a:t>įvykdymas</a:t>
                      </a:r>
                      <a:endParaRPr lang="en-US" sz="1200" b="1" dirty="0">
                        <a:solidFill>
                          <a:schemeClr val="bg1"/>
                        </a:solidFill>
                        <a:latin typeface="+mn-lt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5532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ts val="1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lt-LT" sz="1300" kern="1200" baseline="0" dirty="0"/>
                        <a:t>Mokesčiai</a:t>
                      </a:r>
                      <a:endParaRPr lang="en-US" sz="1300" b="1" i="0" dirty="0">
                        <a:latin typeface="+mn-lt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vl="0" algn="ctr">
                        <a:lnSpc>
                          <a:spcPts val="1000"/>
                        </a:lnSpc>
                      </a:pPr>
                      <a:r>
                        <a:rPr lang="lt-LT" sz="1300" dirty="0">
                          <a:solidFill>
                            <a:schemeClr val="tx1"/>
                          </a:solidFill>
                        </a:rPr>
                        <a:t>23868</a:t>
                      </a:r>
                      <a:endParaRPr lang="en-US" sz="1300" b="1" i="0" dirty="0">
                        <a:solidFill>
                          <a:schemeClr val="tx1"/>
                        </a:solidFill>
                        <a:latin typeface="+mn-lt"/>
                        <a:cs typeface="Times New Roman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vl="0" algn="ctr">
                        <a:lnSpc>
                          <a:spcPts val="1000"/>
                        </a:lnSpc>
                      </a:pPr>
                      <a:r>
                        <a:rPr lang="lt-LT" sz="1300" dirty="0"/>
                        <a:t>2</a:t>
                      </a:r>
                      <a:r>
                        <a:rPr lang="en-US" sz="1300" dirty="0"/>
                        <a:t>6106</a:t>
                      </a:r>
                      <a:r>
                        <a:rPr lang="lt-LT" sz="1300" baseline="0" dirty="0"/>
                        <a:t>,0</a:t>
                      </a:r>
                      <a:endParaRPr lang="en-US" sz="1300" b="1" i="0" dirty="0">
                        <a:latin typeface="+mn-lt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vl="0" algn="ctr">
                        <a:lnSpc>
                          <a:spcPts val="1000"/>
                        </a:lnSpc>
                      </a:pPr>
                      <a:r>
                        <a:rPr lang="en-US" sz="1300" b="1" i="0" dirty="0">
                          <a:latin typeface="+mn-lt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28391,0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54816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ts val="1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lt-LT" sz="1300" kern="1200" baseline="0" dirty="0"/>
                        <a:t>Kiti mokesčiai ir pajamos 	</a:t>
                      </a:r>
                      <a:endParaRPr lang="en-US" sz="1300" b="1" i="0" dirty="0">
                        <a:latin typeface="+mn-lt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vl="0" algn="ctr">
                        <a:lnSpc>
                          <a:spcPts val="1000"/>
                        </a:lnSpc>
                      </a:pPr>
                      <a:r>
                        <a:rPr lang="lt-LT" sz="1300" b="0" i="0" dirty="0">
                          <a:solidFill>
                            <a:schemeClr val="tx1"/>
                          </a:solidFill>
                          <a:latin typeface="+mn-lt"/>
                          <a:cs typeface="+mn-cs"/>
                        </a:rPr>
                        <a:t>1170</a:t>
                      </a:r>
                      <a:endParaRPr lang="en-US" sz="1300" b="1" i="0" dirty="0">
                        <a:solidFill>
                          <a:schemeClr val="tx1"/>
                        </a:solidFill>
                        <a:latin typeface="+mn-lt"/>
                        <a:cs typeface="Times New Roman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vl="0" algn="ctr">
                        <a:lnSpc>
                          <a:spcPts val="1000"/>
                        </a:lnSpc>
                      </a:pPr>
                      <a:r>
                        <a:rPr lang="en-US" sz="1300" dirty="0"/>
                        <a:t>1180,</a:t>
                      </a:r>
                      <a:r>
                        <a:rPr lang="lt-LT" sz="1300" dirty="0"/>
                        <a:t>0</a:t>
                      </a:r>
                      <a:endParaRPr lang="en-US" sz="1300" b="1" i="0" dirty="0">
                        <a:latin typeface="+mn-lt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vl="0" algn="ctr">
                        <a:lnSpc>
                          <a:spcPts val="1000"/>
                        </a:lnSpc>
                      </a:pPr>
                      <a:r>
                        <a:rPr lang="en-US" sz="1300" b="1" i="0" dirty="0">
                          <a:latin typeface="+mn-lt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1222,5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40614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ts val="1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lt-LT" sz="1300" dirty="0"/>
                        <a:t>Kitos pajamos</a:t>
                      </a:r>
                      <a:endParaRPr lang="en-US" sz="1300" b="1" i="0" dirty="0">
                        <a:latin typeface="+mn-lt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vl="0" algn="ctr">
                        <a:lnSpc>
                          <a:spcPts val="1000"/>
                        </a:lnSpc>
                      </a:pPr>
                      <a:r>
                        <a:rPr lang="lt-LT" sz="1300" dirty="0">
                          <a:solidFill>
                            <a:schemeClr val="tx1"/>
                          </a:solidFill>
                        </a:rPr>
                        <a:t>1442</a:t>
                      </a:r>
                      <a:endParaRPr lang="en-US" sz="1300" b="1" i="0" dirty="0">
                        <a:solidFill>
                          <a:schemeClr val="tx1"/>
                        </a:solidFill>
                        <a:latin typeface="+mn-lt"/>
                        <a:cs typeface="Times New Roman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vl="0" algn="ctr">
                        <a:lnSpc>
                          <a:spcPts val="1000"/>
                        </a:lnSpc>
                      </a:pPr>
                      <a:r>
                        <a:rPr lang="en-US" sz="1300" b="0" i="0" dirty="0">
                          <a:latin typeface="+mn-lt"/>
                          <a:ea typeface="+mn-ea"/>
                          <a:cs typeface="+mn-cs"/>
                        </a:rPr>
                        <a:t>1994,5</a:t>
                      </a:r>
                      <a:endParaRPr lang="en-US" sz="1300" b="1" i="0" dirty="0">
                        <a:latin typeface="+mn-lt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vl="0" algn="ctr">
                        <a:lnSpc>
                          <a:spcPts val="1000"/>
                        </a:lnSpc>
                      </a:pPr>
                      <a:r>
                        <a:rPr lang="en-US" sz="1300" b="1" i="0" dirty="0">
                          <a:latin typeface="+mn-lt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2117,5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65499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ts val="1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lt-LT" sz="1300" kern="1200" baseline="0" dirty="0"/>
                        <a:t>Mokinio krepšeliui </a:t>
                      </a:r>
                      <a:endParaRPr lang="en-US" sz="1300" b="1" i="0" dirty="0">
                        <a:latin typeface="+mn-lt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vl="0" algn="ctr">
                        <a:lnSpc>
                          <a:spcPts val="1000"/>
                        </a:lnSpc>
                      </a:pPr>
                      <a:r>
                        <a:rPr lang="lt-LT" sz="1300" b="0" i="0" dirty="0">
                          <a:solidFill>
                            <a:schemeClr val="tx1"/>
                          </a:solidFill>
                          <a:latin typeface="+mn-lt"/>
                          <a:cs typeface="+mn-cs"/>
                        </a:rPr>
                        <a:t>12416,9</a:t>
                      </a:r>
                      <a:endParaRPr lang="en-US" sz="1300" b="1" i="0" dirty="0">
                        <a:solidFill>
                          <a:schemeClr val="tx1"/>
                        </a:solidFill>
                        <a:latin typeface="+mn-lt"/>
                        <a:cs typeface="Times New Roman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vl="0" algn="ctr">
                        <a:lnSpc>
                          <a:spcPts val="1000"/>
                        </a:lnSpc>
                      </a:pPr>
                      <a:r>
                        <a:rPr lang="en-US" sz="1300" b="0" i="0" dirty="0">
                          <a:latin typeface="+mn-lt"/>
                          <a:ea typeface="+mn-ea"/>
                          <a:cs typeface="+mn-cs"/>
                        </a:rPr>
                        <a:t>12498,0</a:t>
                      </a:r>
                      <a:endParaRPr lang="en-US" sz="1300" b="1" i="0" dirty="0">
                        <a:latin typeface="+mn-lt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vl="0" algn="ctr">
                        <a:lnSpc>
                          <a:spcPts val="1000"/>
                        </a:lnSpc>
                      </a:pPr>
                      <a:r>
                        <a:rPr lang="en-US" sz="1300" b="1" i="0" dirty="0">
                          <a:latin typeface="+mn-lt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12498,0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73017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ts val="1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lt-LT" sz="1300" kern="1200" baseline="0" dirty="0"/>
                        <a:t>Deleguotoms funkcijoms	</a:t>
                      </a:r>
                      <a:endParaRPr lang="en-US" sz="1300" b="1" i="0" dirty="0">
                        <a:latin typeface="+mn-lt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vl="0" algn="ctr">
                        <a:lnSpc>
                          <a:spcPts val="1000"/>
                        </a:lnSpc>
                      </a:pPr>
                      <a:r>
                        <a:rPr lang="lt-LT" sz="1300" b="0" i="0" dirty="0">
                          <a:solidFill>
                            <a:schemeClr val="tx1"/>
                          </a:solidFill>
                          <a:latin typeface="+mn-lt"/>
                          <a:cs typeface="+mn-cs"/>
                        </a:rPr>
                        <a:t>5275,7</a:t>
                      </a:r>
                      <a:endParaRPr lang="en-US" sz="1300" b="1" i="0" dirty="0">
                        <a:solidFill>
                          <a:schemeClr val="tx1"/>
                        </a:solidFill>
                        <a:latin typeface="+mn-lt"/>
                        <a:cs typeface="Times New Roman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vl="0" algn="ctr">
                        <a:lnSpc>
                          <a:spcPts val="1000"/>
                        </a:lnSpc>
                      </a:pPr>
                      <a:r>
                        <a:rPr lang="en-US" sz="1300" b="0" i="0" dirty="0">
                          <a:latin typeface="+mn-lt"/>
                          <a:ea typeface="+mn-ea"/>
                          <a:cs typeface="+mn-cs"/>
                        </a:rPr>
                        <a:t>5827,1</a:t>
                      </a:r>
                      <a:endParaRPr lang="en-US" sz="1300" b="1" i="0" dirty="0">
                        <a:latin typeface="+mn-lt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vl="0" algn="ctr">
                        <a:lnSpc>
                          <a:spcPts val="1000"/>
                        </a:lnSpc>
                      </a:pPr>
                      <a:r>
                        <a:rPr lang="en-US" sz="1300" b="1" i="0" dirty="0">
                          <a:latin typeface="+mn-lt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5773,6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443007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ts val="13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lt-LT" sz="1300" kern="1200" baseline="0" dirty="0"/>
                        <a:t>Mokiniams, turintiems specialiųjų ugdymo poreikių, išlaikyti </a:t>
                      </a:r>
                      <a:endParaRPr kumimoji="0" lang="lt-LT" sz="1300" b="1" i="0" kern="1200" baseline="0" dirty="0">
                        <a:solidFill>
                          <a:schemeClr val="dk1"/>
                        </a:solidFill>
                        <a:latin typeface="+mn-lt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vl="0" algn="ctr">
                        <a:lnSpc>
                          <a:spcPts val="1000"/>
                        </a:lnSpc>
                      </a:pPr>
                      <a:r>
                        <a:rPr lang="lt-LT" sz="1300" b="0" i="0" dirty="0">
                          <a:solidFill>
                            <a:schemeClr val="tx1"/>
                          </a:solidFill>
                          <a:latin typeface="+mn-lt"/>
                          <a:cs typeface="+mn-cs"/>
                        </a:rPr>
                        <a:t>368,1</a:t>
                      </a:r>
                      <a:endParaRPr lang="en-US" sz="1300" b="1" i="0" dirty="0">
                        <a:solidFill>
                          <a:schemeClr val="tx1"/>
                        </a:solidFill>
                        <a:latin typeface="+mn-lt"/>
                        <a:cs typeface="Times New Roman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vl="0" algn="ctr">
                        <a:lnSpc>
                          <a:spcPts val="1000"/>
                        </a:lnSpc>
                      </a:pPr>
                      <a:r>
                        <a:rPr lang="en-US" sz="1300" b="0" i="0" dirty="0">
                          <a:latin typeface="+mn-lt"/>
                          <a:ea typeface="+mn-ea"/>
                          <a:cs typeface="+mn-cs"/>
                        </a:rPr>
                        <a:t>368,1</a:t>
                      </a:r>
                      <a:endParaRPr lang="en-US" sz="1300" b="1" i="0" dirty="0">
                        <a:latin typeface="+mn-lt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vl="0" algn="ctr">
                        <a:lnSpc>
                          <a:spcPts val="1000"/>
                        </a:lnSpc>
                      </a:pPr>
                      <a:r>
                        <a:rPr lang="en-US" sz="1300" b="1" i="0" dirty="0">
                          <a:latin typeface="+mn-lt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368,1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73331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ts val="1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lt-LT" sz="1300" kern="1200" baseline="0" dirty="0"/>
                        <a:t>Savivaldybei perduotoms įstaigoms išlaikyti </a:t>
                      </a:r>
                      <a:endParaRPr kumimoji="0" lang="lt-LT" sz="1300" b="1" i="0" kern="1200" baseline="0" dirty="0">
                        <a:solidFill>
                          <a:schemeClr val="dk1"/>
                        </a:solidFill>
                        <a:latin typeface="+mn-lt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vl="0" algn="ctr">
                        <a:lnSpc>
                          <a:spcPts val="1000"/>
                        </a:lnSpc>
                      </a:pPr>
                      <a:r>
                        <a:rPr lang="lt-LT" sz="1300" b="0" i="0" dirty="0">
                          <a:solidFill>
                            <a:schemeClr val="tx1"/>
                          </a:solidFill>
                          <a:latin typeface="+mn-lt"/>
                          <a:cs typeface="+mn-cs"/>
                        </a:rPr>
                        <a:t>26,3</a:t>
                      </a:r>
                      <a:endParaRPr lang="en-US" sz="1300" b="1" i="0" dirty="0">
                        <a:solidFill>
                          <a:schemeClr val="tx1"/>
                        </a:solidFill>
                        <a:latin typeface="+mn-lt"/>
                        <a:cs typeface="Times New Roman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vl="0" algn="ctr">
                        <a:lnSpc>
                          <a:spcPts val="1000"/>
                        </a:lnSpc>
                      </a:pPr>
                      <a:r>
                        <a:rPr lang="en-US" sz="1300" b="0" i="0" dirty="0">
                          <a:latin typeface="+mn-lt"/>
                          <a:ea typeface="+mn-ea"/>
                          <a:cs typeface="+mn-cs"/>
                        </a:rPr>
                        <a:t>26,3</a:t>
                      </a:r>
                      <a:endParaRPr lang="en-US" sz="1300" b="1" i="0" dirty="0">
                        <a:latin typeface="+mn-lt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vl="0" algn="ctr">
                        <a:lnSpc>
                          <a:spcPts val="1000"/>
                        </a:lnSpc>
                      </a:pPr>
                      <a:r>
                        <a:rPr lang="en-US" sz="1300" b="1" i="0" dirty="0">
                          <a:latin typeface="+mn-lt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21,1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373331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ts val="1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lt-LT" sz="1300" kern="1200" baseline="0" dirty="0"/>
                        <a:t>Valstybės investicijų programai 	</a:t>
                      </a:r>
                      <a:endParaRPr lang="en-US" sz="1300" b="1" i="0" dirty="0">
                        <a:latin typeface="+mn-lt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vl="0" algn="ctr">
                        <a:lnSpc>
                          <a:spcPts val="1000"/>
                        </a:lnSpc>
                      </a:pPr>
                      <a:r>
                        <a:rPr lang="lt-LT" sz="1300" baseline="0" dirty="0">
                          <a:solidFill>
                            <a:schemeClr val="tx1"/>
                          </a:solidFill>
                        </a:rPr>
                        <a:t>3000 </a:t>
                      </a:r>
                      <a:endParaRPr lang="en-US" sz="1300" b="1" i="0" dirty="0">
                        <a:solidFill>
                          <a:schemeClr val="tx1"/>
                        </a:solidFill>
                        <a:latin typeface="+mn-lt"/>
                        <a:cs typeface="Times New Roman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vl="0" algn="ctr">
                        <a:lnSpc>
                          <a:spcPts val="1000"/>
                        </a:lnSpc>
                      </a:pPr>
                      <a:r>
                        <a:rPr lang="en-US" sz="1300" b="0" i="0" dirty="0">
                          <a:latin typeface="+mn-lt"/>
                          <a:ea typeface="+mn-ea"/>
                          <a:cs typeface="+mn-cs"/>
                        </a:rPr>
                        <a:t>3870,8</a:t>
                      </a:r>
                      <a:endParaRPr lang="en-US" sz="1300" b="1" i="0" dirty="0">
                        <a:latin typeface="+mn-lt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vl="0" algn="ctr">
                        <a:lnSpc>
                          <a:spcPts val="1000"/>
                        </a:lnSpc>
                      </a:pPr>
                      <a:r>
                        <a:rPr lang="en-US" sz="1300" b="1" i="0" dirty="0">
                          <a:latin typeface="+mn-lt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3868,5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240614">
                <a:tc>
                  <a:txBody>
                    <a:bodyPr/>
                    <a:lstStyle/>
                    <a:p>
                      <a:pPr lvl="0">
                        <a:lnSpc>
                          <a:spcPts val="1000"/>
                        </a:lnSpc>
                      </a:pPr>
                      <a:r>
                        <a:rPr lang="en-US" sz="1300" dirty="0" err="1"/>
                        <a:t>Kitos</a:t>
                      </a:r>
                      <a:r>
                        <a:rPr lang="en-US" sz="1300" dirty="0"/>
                        <a:t> </a:t>
                      </a:r>
                      <a:r>
                        <a:rPr lang="en-US" sz="1300" dirty="0" err="1"/>
                        <a:t>dotacijos</a:t>
                      </a:r>
                      <a:endParaRPr lang="en-US" sz="1300" b="1" i="0" dirty="0">
                        <a:latin typeface="+mn-lt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vl="0" algn="ctr">
                        <a:lnSpc>
                          <a:spcPts val="1000"/>
                        </a:lnSpc>
                      </a:pPr>
                      <a:r>
                        <a:rPr lang="lt-LT" sz="1300" b="0" i="0" dirty="0">
                          <a:solidFill>
                            <a:schemeClr val="tx1"/>
                          </a:solidFill>
                          <a:latin typeface="+mn-lt"/>
                          <a:cs typeface="Times New Roman" pitchFamily="18" charset="0"/>
                        </a:rPr>
                        <a:t>554,2</a:t>
                      </a:r>
                      <a:endParaRPr lang="en-US" sz="1300" b="0" i="0" dirty="0">
                        <a:solidFill>
                          <a:schemeClr val="tx1"/>
                        </a:solidFill>
                        <a:latin typeface="+mn-lt"/>
                        <a:cs typeface="Times New Roman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vl="0" algn="ctr">
                        <a:lnSpc>
                          <a:spcPts val="1000"/>
                        </a:lnSpc>
                      </a:pPr>
                      <a:r>
                        <a:rPr lang="en-US" sz="1300" b="0" i="0" dirty="0">
                          <a:latin typeface="+mn-lt"/>
                          <a:ea typeface="+mn-ea"/>
                          <a:cs typeface="+mn-cs"/>
                        </a:rPr>
                        <a:t>2874,4</a:t>
                      </a:r>
                      <a:endParaRPr lang="en-US" sz="1300" b="1" i="0" dirty="0">
                        <a:latin typeface="+mn-lt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vl="0" algn="ctr">
                        <a:lnSpc>
                          <a:spcPts val="1000"/>
                        </a:lnSpc>
                      </a:pPr>
                      <a:r>
                        <a:rPr lang="en-US" sz="1300" b="1" i="0" dirty="0">
                          <a:latin typeface="+mn-lt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2894,7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302593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ts val="1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lt-LT" sz="1400" dirty="0"/>
                        <a:t>ES lėšos</a:t>
                      </a:r>
                      <a:endParaRPr lang="en-US" sz="1400" b="1" i="0" dirty="0">
                        <a:latin typeface="+mn-lt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lt-LT" sz="1300" b="0" i="0" dirty="0">
                          <a:solidFill>
                            <a:schemeClr val="tx1"/>
                          </a:solidFill>
                          <a:latin typeface="+mn-lt"/>
                        </a:rPr>
                        <a:t>1889,2</a:t>
                      </a:r>
                      <a:endParaRPr lang="lt-LT" sz="1300" b="1" i="0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vl="0" algn="ctr">
                        <a:lnSpc>
                          <a:spcPts val="1000"/>
                        </a:lnSpc>
                      </a:pPr>
                      <a:r>
                        <a:rPr lang="en-US" sz="1300" b="0" i="0" dirty="0">
                          <a:latin typeface="+mn-lt"/>
                          <a:ea typeface="+mn-ea"/>
                          <a:cs typeface="+mn-cs"/>
                        </a:rPr>
                        <a:t>7895,0</a:t>
                      </a:r>
                      <a:endParaRPr lang="en-US" sz="1300" b="1" i="0" dirty="0">
                        <a:latin typeface="+mn-lt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lvl="0" algn="ctr">
                        <a:lnSpc>
                          <a:spcPts val="1000"/>
                        </a:lnSpc>
                      </a:pPr>
                      <a:r>
                        <a:rPr lang="en-US" sz="1300" b="1" i="0" dirty="0">
                          <a:latin typeface="+mn-lt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7895,0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321054">
                <a:tc>
                  <a:txBody>
                    <a:bodyPr/>
                    <a:lstStyle/>
                    <a:p>
                      <a:pPr lvl="0">
                        <a:lnSpc>
                          <a:spcPts val="1000"/>
                        </a:lnSpc>
                      </a:pPr>
                      <a:r>
                        <a:rPr lang="en-US" sz="1400" b="1" dirty="0"/>
                        <a:t>VISO</a:t>
                      </a:r>
                      <a:endParaRPr lang="en-US" sz="1400" b="1" i="0" dirty="0">
                        <a:latin typeface="+mn-lt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lt-LT" sz="1300" b="1" i="0" dirty="0">
                          <a:solidFill>
                            <a:schemeClr val="tx1"/>
                          </a:solidFill>
                          <a:latin typeface="+mn-lt"/>
                          <a:cs typeface="+mn-cs"/>
                        </a:rPr>
                        <a:t>50010,4</a:t>
                      </a:r>
                      <a:endParaRPr lang="en-US" sz="1300" b="1" i="0" dirty="0">
                        <a:solidFill>
                          <a:schemeClr val="tx1"/>
                        </a:solidFill>
                        <a:latin typeface="+mn-lt"/>
                        <a:cs typeface="Times New Roman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>
                        <a:lnSpc>
                          <a:spcPts val="1000"/>
                        </a:lnSpc>
                      </a:pPr>
                      <a:r>
                        <a:rPr lang="lt-LT" sz="1300" b="1" dirty="0"/>
                        <a:t>6</a:t>
                      </a:r>
                      <a:r>
                        <a:rPr lang="en-US" sz="1300" b="1" dirty="0"/>
                        <a:t>2640,2</a:t>
                      </a:r>
                      <a:endParaRPr lang="en-US" sz="1300" b="1" i="0" dirty="0">
                        <a:latin typeface="+mn-lt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lvl="0" algn="ctr">
                        <a:lnSpc>
                          <a:spcPts val="1000"/>
                        </a:lnSpc>
                      </a:pPr>
                      <a:r>
                        <a:rPr lang="en-US" sz="1300" b="1" i="0" dirty="0">
                          <a:latin typeface="+mn-lt"/>
                          <a:ea typeface="Cambria" panose="02040503050406030204" pitchFamily="18" charset="0"/>
                          <a:cs typeface="Times New Roman" panose="02020603050405020304" pitchFamily="18" charset="0"/>
                        </a:rPr>
                        <a:t>65050,0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</a:tbl>
          </a:graphicData>
        </a:graphic>
      </p:graphicFrame>
      <p:sp>
        <p:nvSpPr>
          <p:cNvPr id="14" name="Stačiakampis 13"/>
          <p:cNvSpPr/>
          <p:nvPr/>
        </p:nvSpPr>
        <p:spPr>
          <a:xfrm>
            <a:off x="3716349" y="531601"/>
            <a:ext cx="5172502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 sz="1300" b="1" i="0" u="none" strike="noStrike" kern="1200" baseline="0">
                <a:solidFill>
                  <a:srgbClr val="000000"/>
                </a:solidFill>
                <a:latin typeface="Palemonas" pitchFamily="18" charset="0"/>
                <a:ea typeface="Arial"/>
                <a:cs typeface="Arial"/>
              </a:defRPr>
            </a:pPr>
            <a:r>
              <a:rPr lang="lt-LT" sz="3200" cap="all" dirty="0">
                <a:latin typeface="Calibri" panose="020F0502020204030204" pitchFamily="34" charset="0"/>
                <a:ea typeface="Arial Unicode MS" panose="020B0604020202020204" pitchFamily="34" charset="-128"/>
                <a:cs typeface="Calibri" panose="020F0502020204030204" pitchFamily="34" charset="0"/>
              </a:rPr>
              <a:t>2021 m. biudžeto pajamos</a:t>
            </a:r>
          </a:p>
        </p:txBody>
      </p:sp>
      <p:cxnSp>
        <p:nvCxnSpPr>
          <p:cNvPr id="15" name="Tiesioji jungtis 14"/>
          <p:cNvCxnSpPr/>
          <p:nvPr/>
        </p:nvCxnSpPr>
        <p:spPr>
          <a:xfrm flipV="1">
            <a:off x="2038541" y="993265"/>
            <a:ext cx="8243247" cy="0"/>
          </a:xfrm>
          <a:prstGeom prst="line">
            <a:avLst/>
          </a:prstGeom>
          <a:ln w="21590">
            <a:solidFill>
              <a:srgbClr val="54688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5"/>
          <p:cNvSpPr txBox="1"/>
          <p:nvPr/>
        </p:nvSpPr>
        <p:spPr>
          <a:xfrm>
            <a:off x="9566493" y="949927"/>
            <a:ext cx="84529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lt-LT" sz="1200" b="1" dirty="0">
                <a:cs typeface="Times New Roman" pitchFamily="18" charset="0"/>
              </a:rPr>
              <a:t>tūkst. EUR</a:t>
            </a:r>
            <a:endParaRPr lang="en-US" sz="1200" b="1" dirty="0"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tačiakampis 3"/>
          <p:cNvSpPr/>
          <p:nvPr/>
        </p:nvSpPr>
        <p:spPr>
          <a:xfrm>
            <a:off x="3707641" y="594822"/>
            <a:ext cx="517250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 sz="1300" b="1" i="0" u="none" strike="noStrike" kern="1200" baseline="0">
                <a:solidFill>
                  <a:srgbClr val="000000"/>
                </a:solidFill>
                <a:latin typeface="Palemonas" pitchFamily="18" charset="0"/>
                <a:ea typeface="Arial"/>
                <a:cs typeface="Arial"/>
              </a:defRPr>
            </a:pPr>
            <a:r>
              <a:rPr lang="lt-LT" sz="2400" cap="all" dirty="0">
                <a:latin typeface="Calibri" panose="020F0502020204030204" pitchFamily="34" charset="0"/>
                <a:cs typeface="Calibri" panose="020F0502020204030204" pitchFamily="34" charset="0"/>
              </a:rPr>
              <a:t>2021 m. biudžeto IŠLAIDOS</a:t>
            </a:r>
          </a:p>
        </p:txBody>
      </p:sp>
      <p:cxnSp>
        <p:nvCxnSpPr>
          <p:cNvPr id="5" name="Tiesioji jungtis 4"/>
          <p:cNvCxnSpPr/>
          <p:nvPr/>
        </p:nvCxnSpPr>
        <p:spPr>
          <a:xfrm flipV="1">
            <a:off x="1988026" y="1146413"/>
            <a:ext cx="8243247" cy="0"/>
          </a:xfrm>
          <a:prstGeom prst="line">
            <a:avLst/>
          </a:prstGeom>
          <a:ln w="21590">
            <a:solidFill>
              <a:srgbClr val="54688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Box 5"/>
          <p:cNvSpPr txBox="1"/>
          <p:nvPr/>
        </p:nvSpPr>
        <p:spPr>
          <a:xfrm>
            <a:off x="9234986" y="859809"/>
            <a:ext cx="84529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lt-LT" sz="1200" b="1" dirty="0">
                <a:latin typeface="Calibri" panose="020F0502020204030204" pitchFamily="34" charset="0"/>
                <a:cs typeface="Calibri" panose="020F0502020204030204" pitchFamily="34" charset="0"/>
              </a:rPr>
              <a:t>tūkst. EUR</a:t>
            </a:r>
            <a:endParaRPr lang="en-US" sz="12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997793" y="1222021"/>
            <a:ext cx="307488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lt-LT" sz="1400" b="1" i="1" dirty="0">
                <a:cs typeface="Times New Roman" panose="02020603050405020304" pitchFamily="18" charset="0"/>
              </a:rPr>
              <a:t>Biudžeto asignavimai pagal programas</a:t>
            </a:r>
          </a:p>
        </p:txBody>
      </p:sp>
      <p:graphicFrame>
        <p:nvGraphicFramePr>
          <p:cNvPr id="10" name="Lentelė 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13796988"/>
              </p:ext>
            </p:extLst>
          </p:nvPr>
        </p:nvGraphicFramePr>
        <p:xfrm>
          <a:off x="1919537" y="1701719"/>
          <a:ext cx="8586651" cy="3202714"/>
        </p:xfrm>
        <a:graphic>
          <a:graphicData uri="http://schemas.openxmlformats.org/drawingml/2006/table">
            <a:tbl>
              <a:tblPr firstRow="1" bandRow="1">
                <a:tableStyleId>{10A1B5D5-9B99-4C35-A422-299274C87663}</a:tableStyleId>
              </a:tblPr>
              <a:tblGrid>
                <a:gridCol w="597392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29986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312862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276595">
                <a:tc rowSpan="2">
                  <a:txBody>
                    <a:bodyPr/>
                    <a:lstStyle/>
                    <a:p>
                      <a:pPr algn="ctr"/>
                      <a:r>
                        <a:rPr lang="lt-LT" sz="1200" b="1" dirty="0">
                          <a:solidFill>
                            <a:schemeClr val="bg1"/>
                          </a:solidFill>
                        </a:rPr>
                        <a:t>Programos kodas ir pavadinimas</a:t>
                      </a:r>
                      <a:endParaRPr lang="en-US" sz="1200" b="1" dirty="0">
                        <a:solidFill>
                          <a:schemeClr val="bg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75000"/>
                      </a:schemeClr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lt-LT" sz="1200" b="1" dirty="0">
                          <a:solidFill>
                            <a:schemeClr val="bg1"/>
                          </a:solidFill>
                        </a:rPr>
                        <a:t>202</a:t>
                      </a:r>
                      <a:r>
                        <a:rPr lang="en-US" sz="1200" b="1" dirty="0">
                          <a:solidFill>
                            <a:schemeClr val="bg1"/>
                          </a:solidFill>
                        </a:rPr>
                        <a:t>1</a:t>
                      </a:r>
                      <a:r>
                        <a:rPr lang="lt-LT" sz="1200" b="1" dirty="0">
                          <a:solidFill>
                            <a:schemeClr val="bg1"/>
                          </a:solidFill>
                        </a:rPr>
                        <a:t> m.</a:t>
                      </a:r>
                      <a:endParaRPr lang="en-US" sz="1200" b="1" dirty="0">
                        <a:solidFill>
                          <a:schemeClr val="bg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7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 sz="1200" dirty="0"/>
                    </a:p>
                  </a:txBody>
                  <a:tcP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cell3D prstMaterial="dkEdge">
                      <a:bevel prst="cross"/>
                      <a:lightRig rig="flood" dir="t"/>
                    </a:cell3D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76595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lt-LT" sz="1200" b="1" dirty="0">
                          <a:solidFill>
                            <a:schemeClr val="bg1"/>
                          </a:solidFill>
                        </a:rPr>
                        <a:t>planas</a:t>
                      </a:r>
                      <a:endParaRPr lang="en-US" sz="1200" b="1" dirty="0">
                        <a:solidFill>
                          <a:schemeClr val="bg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lt-LT" sz="1200" b="1" dirty="0">
                          <a:solidFill>
                            <a:schemeClr val="bg1"/>
                          </a:solidFill>
                        </a:rPr>
                        <a:t>įvykdymas</a:t>
                      </a:r>
                      <a:endParaRPr lang="en-US" sz="1200" b="1" dirty="0">
                        <a:solidFill>
                          <a:schemeClr val="bg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91961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pt-BR" sz="1300" b="0" kern="1200" baseline="0" dirty="0">
                          <a:latin typeface="+mn-lt"/>
                        </a:rPr>
                        <a:t>01.</a:t>
                      </a:r>
                      <a:r>
                        <a:rPr kumimoji="0" lang="lt-LT" sz="1300" b="0" kern="1200" baseline="0" dirty="0">
                          <a:latin typeface="+mn-lt"/>
                        </a:rPr>
                        <a:t> </a:t>
                      </a:r>
                      <a:r>
                        <a:rPr kumimoji="0" lang="pt-BR" sz="1300" b="0" kern="1200" baseline="0" dirty="0">
                          <a:latin typeface="+mn-lt"/>
                        </a:rPr>
                        <a:t>Ugdymo kokybės ir sporto plėtros programa </a:t>
                      </a:r>
                      <a:endParaRPr lang="en-US" sz="1300" b="0" dirty="0">
                        <a:latin typeface="+mn-lt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600"/>
                        </a:lnSpc>
                      </a:pPr>
                      <a:r>
                        <a:rPr lang="en-US" sz="1300" b="0" dirty="0">
                          <a:solidFill>
                            <a:schemeClr val="tx1"/>
                          </a:solidFill>
                          <a:latin typeface="+mn-lt"/>
                          <a:cs typeface="Times New Roman" pitchFamily="18" charset="0"/>
                        </a:rPr>
                        <a:t>21998,6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3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21839,5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93266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lt-LT" sz="1300" b="0" kern="1200" baseline="0" dirty="0">
                          <a:latin typeface="+mn-lt"/>
                        </a:rPr>
                        <a:t>02. Turizmo plėtros programa 	</a:t>
                      </a:r>
                      <a:endParaRPr lang="en-US" sz="1300" b="0" dirty="0">
                        <a:latin typeface="+mn-lt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600"/>
                        </a:lnSpc>
                      </a:pPr>
                      <a:r>
                        <a:rPr lang="en-US" sz="1300" b="0" dirty="0">
                          <a:solidFill>
                            <a:schemeClr val="tx1"/>
                          </a:solidFill>
                          <a:latin typeface="+mn-lt"/>
                          <a:cs typeface="Times New Roman" pitchFamily="18" charset="0"/>
                        </a:rPr>
                        <a:t>150,2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3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144,5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12531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pt-BR" sz="1300" b="0" kern="1200" baseline="0" dirty="0">
                          <a:latin typeface="+mn-lt"/>
                        </a:rPr>
                        <a:t>03. Teritorijų vystymo ir žemės ūkio plėtros programa</a:t>
                      </a:r>
                      <a:endParaRPr lang="en-US" sz="1300" b="0" dirty="0">
                        <a:latin typeface="+mn-lt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600"/>
                        </a:lnSpc>
                      </a:pPr>
                      <a:r>
                        <a:rPr lang="en-US" sz="1300" b="0" dirty="0">
                          <a:solidFill>
                            <a:schemeClr val="tx1"/>
                          </a:solidFill>
                          <a:latin typeface="+mn-lt"/>
                          <a:cs typeface="Times New Roman" pitchFamily="18" charset="0"/>
                        </a:rPr>
                        <a:t>5082,0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3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4098,8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91961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pt-BR" sz="1300" b="0" kern="1200" baseline="0" dirty="0">
                          <a:latin typeface="+mn-lt"/>
                        </a:rPr>
                        <a:t>04. Socialiai saugios aplinkos kūrimo programa </a:t>
                      </a:r>
                      <a:r>
                        <a:rPr kumimoji="0" lang="lt-LT" sz="1300" b="0" kern="1200" baseline="0" dirty="0">
                          <a:latin typeface="+mn-lt"/>
                        </a:rPr>
                        <a:t>	</a:t>
                      </a:r>
                      <a:endParaRPr lang="en-US" sz="1300" b="0" dirty="0">
                        <a:latin typeface="+mn-lt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600"/>
                        </a:lnSpc>
                      </a:pPr>
                      <a:r>
                        <a:rPr lang="en-US" sz="1300" b="0" dirty="0">
                          <a:solidFill>
                            <a:schemeClr val="tx1"/>
                          </a:solidFill>
                          <a:latin typeface="+mn-lt"/>
                          <a:cs typeface="Times New Roman" pitchFamily="18" charset="0"/>
                        </a:rPr>
                        <a:t>9791,1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3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9620,7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91961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pt-BR" sz="1300" b="0" kern="1200" baseline="0" dirty="0">
                          <a:latin typeface="+mn-lt"/>
                        </a:rPr>
                        <a:t>05. </a:t>
                      </a:r>
                      <a:r>
                        <a:rPr kumimoji="0" lang="lt-LT" sz="1300" b="0" kern="1200" baseline="0" dirty="0">
                          <a:latin typeface="+mn-lt"/>
                        </a:rPr>
                        <a:t> </a:t>
                      </a:r>
                      <a:r>
                        <a:rPr kumimoji="0" lang="pt-BR" sz="1300" b="0" kern="1200" baseline="0" dirty="0">
                          <a:latin typeface="+mn-lt"/>
                        </a:rPr>
                        <a:t>Kultūros plėtros ir paveldo puoselėjimo programa</a:t>
                      </a:r>
                      <a:endParaRPr kumimoji="0" lang="lt-LT" sz="1300" b="0" kern="1200" baseline="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600"/>
                        </a:lnSpc>
                      </a:pPr>
                      <a:r>
                        <a:rPr lang="en-US" sz="1300" b="0" dirty="0">
                          <a:solidFill>
                            <a:schemeClr val="tx1"/>
                          </a:solidFill>
                          <a:latin typeface="+mn-lt"/>
                          <a:cs typeface="Times New Roman" pitchFamily="18" charset="0"/>
                        </a:rPr>
                        <a:t>2174,2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3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2131,4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91961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lt-LT" sz="1300" b="0" kern="1200" baseline="0" dirty="0">
                          <a:latin typeface="+mn-lt"/>
                        </a:rPr>
                        <a:t>06.  Efektyvaus Savivaldybės valdymo programa</a:t>
                      </a:r>
                      <a:endParaRPr kumimoji="0" lang="lt-LT" sz="1300" b="0" kern="1200" baseline="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600"/>
                        </a:lnSpc>
                      </a:pPr>
                      <a:r>
                        <a:rPr lang="en-US" sz="1300" b="0" dirty="0">
                          <a:solidFill>
                            <a:schemeClr val="tx1"/>
                          </a:solidFill>
                          <a:latin typeface="+mn-lt"/>
                          <a:cs typeface="Times New Roman" pitchFamily="18" charset="0"/>
                        </a:rPr>
                        <a:t>8565,0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3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8</a:t>
                      </a:r>
                      <a:r>
                        <a:rPr lang="lt-LT" sz="13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845</a:t>
                      </a:r>
                      <a:r>
                        <a:rPr lang="en-US" sz="13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,</a:t>
                      </a:r>
                      <a:r>
                        <a:rPr lang="lt-LT" sz="13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3</a:t>
                      </a:r>
                      <a:endParaRPr lang="en-US" sz="13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291961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lt-LT" sz="1300" b="0" kern="1200" baseline="0" dirty="0">
                          <a:latin typeface="+mn-lt"/>
                        </a:rPr>
                        <a:t>07.  Vietinio ūkio programa	</a:t>
                      </a:r>
                      <a:endParaRPr lang="en-US" sz="1300" b="0" dirty="0">
                        <a:latin typeface="+mn-lt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600"/>
                        </a:lnSpc>
                      </a:pPr>
                      <a:r>
                        <a:rPr lang="en-US" sz="1300" b="0" dirty="0">
                          <a:solidFill>
                            <a:schemeClr val="tx1"/>
                          </a:solidFill>
                          <a:latin typeface="+mn-lt"/>
                          <a:cs typeface="Times New Roman" pitchFamily="18" charset="0"/>
                        </a:rPr>
                        <a:t>4374,7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3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4336,</a:t>
                      </a:r>
                      <a:r>
                        <a:rPr lang="lt-LT" sz="13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8</a:t>
                      </a:r>
                      <a:endParaRPr lang="en-US" sz="13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291961">
                <a:tc>
                  <a:txBody>
                    <a:bodyPr/>
                    <a:lstStyle/>
                    <a:p>
                      <a:r>
                        <a:rPr lang="lt-LT" sz="1300" b="0" dirty="0">
                          <a:latin typeface="+mn-lt"/>
                        </a:rPr>
                        <a:t>08.  Investicijų pritraukimo ir verslo vystymo programa </a:t>
                      </a:r>
                      <a:endParaRPr lang="en-US" sz="1300" b="0" dirty="0">
                        <a:latin typeface="+mn-lt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600"/>
                        </a:lnSpc>
                      </a:pPr>
                      <a:r>
                        <a:rPr lang="en-US" sz="1300" b="0" dirty="0">
                          <a:solidFill>
                            <a:schemeClr val="tx1"/>
                          </a:solidFill>
                          <a:latin typeface="+mn-lt"/>
                          <a:cs typeface="Times New Roman" pitchFamily="18" charset="0"/>
                        </a:rPr>
                        <a:t>16920,3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3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15288,5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291961">
                <a:tc>
                  <a:txBody>
                    <a:bodyPr/>
                    <a:lstStyle/>
                    <a:p>
                      <a:r>
                        <a:rPr lang="lt-LT" sz="1300" b="1" dirty="0">
                          <a:latin typeface="+mn-lt"/>
                          <a:cs typeface="Times New Roman" pitchFamily="18" charset="0"/>
                        </a:rPr>
                        <a:t>VISO</a:t>
                      </a:r>
                      <a:endParaRPr lang="en-US" sz="1300" b="1" dirty="0">
                        <a:latin typeface="+mn-lt"/>
                        <a:cs typeface="Times New Roman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600"/>
                        </a:lnSpc>
                      </a:pPr>
                      <a:r>
                        <a:rPr lang="en-US" sz="1300" b="1" i="1" dirty="0">
                          <a:solidFill>
                            <a:schemeClr val="tx1"/>
                          </a:solidFill>
                          <a:latin typeface="+mn-lt"/>
                          <a:cs typeface="Times New Roman" pitchFamily="18" charset="0"/>
                        </a:rPr>
                        <a:t>69056,2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600"/>
                        </a:lnSpc>
                      </a:pPr>
                      <a:r>
                        <a:rPr lang="lt-LT" sz="1300" b="1" i="1" dirty="0">
                          <a:latin typeface="+mn-lt"/>
                        </a:rPr>
                        <a:t>66305</a:t>
                      </a:r>
                      <a:r>
                        <a:rPr lang="en-US" sz="1300" b="1" i="1" dirty="0">
                          <a:latin typeface="+mn-lt"/>
                        </a:rPr>
                        <a:t>,5</a:t>
                      </a:r>
                      <a:endParaRPr lang="en-US" sz="1300" b="1" i="1" dirty="0">
                        <a:latin typeface="+mn-lt"/>
                        <a:cs typeface="Times New Roman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</a:tbl>
          </a:graphicData>
        </a:graphic>
      </p:graphicFrame>
      <p:graphicFrame>
        <p:nvGraphicFramePr>
          <p:cNvPr id="11" name="Diagrama 10"/>
          <p:cNvGraphicFramePr/>
          <p:nvPr/>
        </p:nvGraphicFramePr>
        <p:xfrm>
          <a:off x="1701422" y="4994368"/>
          <a:ext cx="8544257" cy="186363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tačiakampis 3"/>
          <p:cNvSpPr/>
          <p:nvPr/>
        </p:nvSpPr>
        <p:spPr>
          <a:xfrm>
            <a:off x="3707641" y="594822"/>
            <a:ext cx="517250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 sz="1300" b="1" i="0" u="none" strike="noStrike" kern="1200" baseline="0">
                <a:solidFill>
                  <a:srgbClr val="000000"/>
                </a:solidFill>
                <a:latin typeface="Palemonas" pitchFamily="18" charset="0"/>
                <a:ea typeface="Arial"/>
                <a:cs typeface="Arial"/>
              </a:defRPr>
            </a:pPr>
            <a:r>
              <a:rPr lang="lt-LT" sz="2400" cap="all" dirty="0">
                <a:latin typeface="Calibri" panose="020F0502020204030204" pitchFamily="34" charset="0"/>
                <a:cs typeface="Calibri" panose="020F0502020204030204" pitchFamily="34" charset="0"/>
              </a:rPr>
              <a:t>202</a:t>
            </a:r>
            <a:r>
              <a:rPr lang="en-US" sz="2400" cap="all" dirty="0">
                <a:latin typeface="Calibri" panose="020F0502020204030204" pitchFamily="34" charset="0"/>
                <a:cs typeface="Calibri" panose="020F0502020204030204" pitchFamily="34" charset="0"/>
              </a:rPr>
              <a:t>1</a:t>
            </a:r>
            <a:r>
              <a:rPr lang="lt-LT" sz="2400" cap="all" dirty="0">
                <a:latin typeface="Calibri" panose="020F0502020204030204" pitchFamily="34" charset="0"/>
                <a:cs typeface="Calibri" panose="020F0502020204030204" pitchFamily="34" charset="0"/>
              </a:rPr>
              <a:t> m. biudžeto IŠLAIDOS</a:t>
            </a:r>
          </a:p>
        </p:txBody>
      </p:sp>
      <p:cxnSp>
        <p:nvCxnSpPr>
          <p:cNvPr id="5" name="Tiesioji jungtis 4"/>
          <p:cNvCxnSpPr/>
          <p:nvPr/>
        </p:nvCxnSpPr>
        <p:spPr>
          <a:xfrm flipV="1">
            <a:off x="1988026" y="1146413"/>
            <a:ext cx="8243247" cy="0"/>
          </a:xfrm>
          <a:prstGeom prst="line">
            <a:avLst/>
          </a:prstGeom>
          <a:ln w="21590">
            <a:solidFill>
              <a:srgbClr val="54688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9" name="Diagrama 8"/>
          <p:cNvGraphicFramePr/>
          <p:nvPr/>
        </p:nvGraphicFramePr>
        <p:xfrm>
          <a:off x="1969825" y="1492533"/>
          <a:ext cx="8244000" cy="4176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10" name="TextBox 9"/>
          <p:cNvSpPr txBox="1"/>
          <p:nvPr/>
        </p:nvSpPr>
        <p:spPr>
          <a:xfrm>
            <a:off x="1915907" y="1140135"/>
            <a:ext cx="303320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lt-LT" sz="1400" b="1" i="1" dirty="0">
                <a:latin typeface="Calibri" panose="020F0502020204030204" pitchFamily="34" charset="0"/>
                <a:cs typeface="Calibri" panose="020F0502020204030204" pitchFamily="34" charset="0"/>
              </a:rPr>
              <a:t>Biudžeto asignavimai pagal seniūnijas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9314033" y="917987"/>
            <a:ext cx="84529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lt-LT" sz="1200" b="1" dirty="0">
                <a:latin typeface="Calibri" panose="020F0502020204030204" pitchFamily="34" charset="0"/>
                <a:cs typeface="Calibri" panose="020F0502020204030204" pitchFamily="34" charset="0"/>
              </a:rPr>
              <a:t>tūkst. EUR</a:t>
            </a:r>
            <a:endParaRPr lang="en-US" sz="12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1918799" y="5549502"/>
            <a:ext cx="8571780" cy="11310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q"/>
            </a:pPr>
            <a:r>
              <a:rPr lang="lt-LT" sz="1500" b="1" dirty="0">
                <a:latin typeface="Calibri" panose="020F0502020204030204" pitchFamily="34" charset="0"/>
                <a:cs typeface="Calibri" panose="020F0502020204030204" pitchFamily="34" charset="0"/>
              </a:rPr>
              <a:t>Savivaldybės 202</a:t>
            </a:r>
            <a:r>
              <a:rPr lang="en-US" sz="1500" b="1" dirty="0">
                <a:latin typeface="Calibri" panose="020F0502020204030204" pitchFamily="34" charset="0"/>
                <a:cs typeface="Calibri" panose="020F0502020204030204" pitchFamily="34" charset="0"/>
              </a:rPr>
              <a:t>1</a:t>
            </a:r>
            <a:r>
              <a:rPr lang="lt-LT" sz="1500" b="1" dirty="0">
                <a:latin typeface="Calibri" panose="020F0502020204030204" pitchFamily="34" charset="0"/>
                <a:cs typeface="Calibri" panose="020F0502020204030204" pitchFamily="34" charset="0"/>
              </a:rPr>
              <a:t> m. biudžeto išlaidos seniūnijoms sudaro </a:t>
            </a:r>
            <a:r>
              <a:rPr lang="en-US" sz="1500" b="1" dirty="0">
                <a:latin typeface="Calibri" panose="020F0502020204030204" pitchFamily="34" charset="0"/>
                <a:cs typeface="Calibri" panose="020F0502020204030204" pitchFamily="34" charset="0"/>
              </a:rPr>
              <a:t>4,7</a:t>
            </a:r>
            <a:r>
              <a:rPr lang="lt-LT" sz="1500" b="1" dirty="0">
                <a:latin typeface="Calibri" panose="020F0502020204030204" pitchFamily="34" charset="0"/>
                <a:cs typeface="Calibri" panose="020F0502020204030204" pitchFamily="34" charset="0"/>
              </a:rPr>
              <a:t> proc. visų biudžeto asignavimų.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q"/>
            </a:pPr>
            <a:r>
              <a:rPr lang="lt-LT" sz="1500" b="1" dirty="0">
                <a:latin typeface="Calibri" panose="020F0502020204030204" pitchFamily="34" charset="0"/>
                <a:cs typeface="Calibri" panose="020F0502020204030204" pitchFamily="34" charset="0"/>
              </a:rPr>
              <a:t> Darbo užmokesčio ir socialinio draudimo įmokų išlaidos sudaro</a:t>
            </a:r>
            <a:r>
              <a:rPr lang="en-US" sz="15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lt-LT" sz="1500" b="1" dirty="0">
                <a:latin typeface="Calibri" panose="020F0502020204030204" pitchFamily="34" charset="0"/>
                <a:cs typeface="Calibri" panose="020F0502020204030204" pitchFamily="34" charset="0"/>
              </a:rPr>
              <a:t> 5</a:t>
            </a:r>
            <a:r>
              <a:rPr lang="en-US" sz="1500" b="1" dirty="0">
                <a:latin typeface="Calibri" panose="020F0502020204030204" pitchFamily="34" charset="0"/>
                <a:cs typeface="Calibri" panose="020F0502020204030204" pitchFamily="34" charset="0"/>
              </a:rPr>
              <a:t>4,1</a:t>
            </a:r>
            <a:r>
              <a:rPr lang="lt-LT" sz="1500" b="1" dirty="0">
                <a:latin typeface="Calibri" panose="020F0502020204030204" pitchFamily="34" charset="0"/>
                <a:cs typeface="Calibri" panose="020F0502020204030204" pitchFamily="34" charset="0"/>
              </a:rPr>
              <a:t> proc. visų seniūnijai skirtų asignavimų.</a:t>
            </a:r>
          </a:p>
        </p:txBody>
      </p:sp>
    </p:spTree>
    <p:extLst>
      <p:ext uri="{BB962C8B-B14F-4D97-AF65-F5344CB8AC3E}">
        <p14:creationId xmlns:p14="http://schemas.microsoft.com/office/powerpoint/2010/main" val="2268956198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tačiakampis 3"/>
          <p:cNvSpPr/>
          <p:nvPr/>
        </p:nvSpPr>
        <p:spPr>
          <a:xfrm>
            <a:off x="1200151" y="594821"/>
            <a:ext cx="9214462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 sz="1300" b="1" i="0" u="none" strike="noStrike" kern="1200" baseline="0">
                <a:solidFill>
                  <a:srgbClr val="000000"/>
                </a:solidFill>
                <a:latin typeface="Palemonas" pitchFamily="18" charset="0"/>
                <a:ea typeface="Arial"/>
                <a:cs typeface="Arial"/>
              </a:defRPr>
            </a:pPr>
            <a:r>
              <a:rPr lang="lt-LT" sz="3200" cap="all" dirty="0">
                <a:latin typeface="Calibri" panose="020F0502020204030204" pitchFamily="34" charset="0"/>
                <a:cs typeface="Calibri" panose="020F0502020204030204" pitchFamily="34" charset="0"/>
              </a:rPr>
              <a:t>SAVIVALDYBĖS KREDITORINIS ĮSISKOLINIMAS 20</a:t>
            </a:r>
            <a:r>
              <a:rPr lang="en-US" sz="3200" cap="all" dirty="0">
                <a:latin typeface="Calibri" panose="020F0502020204030204" pitchFamily="34" charset="0"/>
                <a:cs typeface="Calibri" panose="020F0502020204030204" pitchFamily="34" charset="0"/>
              </a:rPr>
              <a:t>2</a:t>
            </a:r>
            <a:r>
              <a:rPr lang="lt-LT" sz="3200" cap="all" dirty="0">
                <a:latin typeface="Calibri" panose="020F0502020204030204" pitchFamily="34" charset="0"/>
                <a:cs typeface="Calibri" panose="020F0502020204030204" pitchFamily="34" charset="0"/>
              </a:rPr>
              <a:t>1 m</a:t>
            </a:r>
            <a:r>
              <a:rPr lang="lt-LT" sz="2300" cap="all" dirty="0">
                <a:latin typeface="Calibri" panose="020F0502020204030204" pitchFamily="34" charset="0"/>
                <a:cs typeface="Calibri" panose="020F0502020204030204" pitchFamily="34" charset="0"/>
              </a:rPr>
              <a:t>. </a:t>
            </a:r>
          </a:p>
        </p:txBody>
      </p:sp>
      <p:cxnSp>
        <p:nvCxnSpPr>
          <p:cNvPr id="5" name="Tiesioji jungtis 4"/>
          <p:cNvCxnSpPr/>
          <p:nvPr/>
        </p:nvCxnSpPr>
        <p:spPr>
          <a:xfrm flipV="1">
            <a:off x="1988025" y="1298507"/>
            <a:ext cx="8243247" cy="0"/>
          </a:xfrm>
          <a:prstGeom prst="line">
            <a:avLst/>
          </a:prstGeom>
          <a:ln w="21590">
            <a:solidFill>
              <a:srgbClr val="54688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/>
          <p:cNvSpPr txBox="1"/>
          <p:nvPr/>
        </p:nvSpPr>
        <p:spPr>
          <a:xfrm>
            <a:off x="1578268" y="4770614"/>
            <a:ext cx="9089732" cy="116211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q"/>
            </a:pPr>
            <a:r>
              <a:rPr lang="lt-LT" sz="1600" b="1" dirty="0">
                <a:latin typeface="Calibri" panose="020F0502020204030204" pitchFamily="34" charset="0"/>
                <a:cs typeface="Calibri" panose="020F0502020204030204" pitchFamily="34" charset="0"/>
              </a:rPr>
              <a:t>Savivaldybės įstaigų kreditorinis įsiskolinimas per 20</a:t>
            </a:r>
            <a:r>
              <a:rPr lang="en-US" sz="1600" b="1" dirty="0">
                <a:latin typeface="Calibri" panose="020F0502020204030204" pitchFamily="34" charset="0"/>
                <a:cs typeface="Calibri" panose="020F0502020204030204" pitchFamily="34" charset="0"/>
              </a:rPr>
              <a:t>2</a:t>
            </a:r>
            <a:r>
              <a:rPr lang="lt-LT" sz="1600" b="1" dirty="0">
                <a:latin typeface="Calibri" panose="020F0502020204030204" pitchFamily="34" charset="0"/>
                <a:cs typeface="Calibri" panose="020F0502020204030204" pitchFamily="34" charset="0"/>
              </a:rPr>
              <a:t>1 m. padidėjo 1184,4 tūkst. eurų arba 12,1 proc.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q"/>
            </a:pPr>
            <a:r>
              <a:rPr lang="lt-LT" sz="1600" b="1" dirty="0">
                <a:latin typeface="Calibri" panose="020F0502020204030204" pitchFamily="34" charset="0"/>
                <a:cs typeface="Calibri" panose="020F0502020204030204" pitchFamily="34" charset="0"/>
              </a:rPr>
              <a:t>Negrąžintų ilgalaikių paskolų likutis 2022 m. sausio 1 d. 10 191,6 tūkst. eurų. 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q"/>
            </a:pPr>
            <a:r>
              <a:rPr lang="lt-LT" sz="1600" b="1" dirty="0">
                <a:latin typeface="Calibri" panose="020F0502020204030204" pitchFamily="34" charset="0"/>
                <a:cs typeface="Calibri" panose="020F0502020204030204" pitchFamily="34" charset="0"/>
              </a:rPr>
              <a:t>Per 20</a:t>
            </a:r>
            <a:r>
              <a:rPr lang="en-US" sz="1600" b="1" dirty="0">
                <a:latin typeface="Calibri" panose="020F0502020204030204" pitchFamily="34" charset="0"/>
                <a:cs typeface="Calibri" panose="020F0502020204030204" pitchFamily="34" charset="0"/>
              </a:rPr>
              <a:t>2</a:t>
            </a:r>
            <a:r>
              <a:rPr lang="lt-LT" sz="1600" b="1" dirty="0">
                <a:latin typeface="Calibri" panose="020F0502020204030204" pitchFamily="34" charset="0"/>
                <a:cs typeface="Calibri" panose="020F0502020204030204" pitchFamily="34" charset="0"/>
              </a:rPr>
              <a:t>1 m. grąžinta 1</a:t>
            </a:r>
            <a:r>
              <a:rPr lang="en-US" sz="16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lt-LT" sz="1600" b="1" dirty="0">
                <a:latin typeface="Calibri" panose="020F0502020204030204" pitchFamily="34" charset="0"/>
                <a:cs typeface="Calibri" panose="020F0502020204030204" pitchFamily="34" charset="0"/>
              </a:rPr>
              <a:t>415,3 eurų ilgalaikių paskolų.</a:t>
            </a:r>
            <a:endParaRPr lang="en-US" sz="16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9314032" y="1042884"/>
            <a:ext cx="84529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lt-LT" sz="1200" b="1" dirty="0">
                <a:latin typeface="Calibri" panose="020F0502020204030204" pitchFamily="34" charset="0"/>
                <a:cs typeface="Calibri" panose="020F0502020204030204" pitchFamily="34" charset="0"/>
              </a:rPr>
              <a:t>tūkst. EUR</a:t>
            </a:r>
            <a:endParaRPr lang="en-US" sz="12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aphicFrame>
        <p:nvGraphicFramePr>
          <p:cNvPr id="9" name="Diagrama 8"/>
          <p:cNvGraphicFramePr/>
          <p:nvPr/>
        </p:nvGraphicFramePr>
        <p:xfrm>
          <a:off x="2038541" y="1352247"/>
          <a:ext cx="7946949" cy="324516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403399150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A5BD525-24DB-8B4D-BCC2-39DD57101A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70204" y="606564"/>
            <a:ext cx="10451592" cy="1325563"/>
          </a:xfrm>
        </p:spPr>
        <p:txBody>
          <a:bodyPr anchor="ctr">
            <a:normAutofit/>
          </a:bodyPr>
          <a:lstStyle/>
          <a:p>
            <a:r>
              <a:rPr lang="lt-LT" b="1" dirty="0">
                <a:cs typeface="Times New Roman" panose="02020603050405020304" pitchFamily="18" charset="0"/>
              </a:rPr>
              <a:t>EMIGRACIJA</a:t>
            </a:r>
            <a:r>
              <a:rPr lang="lt-LT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A5711A0E-A428-4ED1-96CB-33D69FD842E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00874" y="2043803"/>
            <a:ext cx="10190252" cy="80683"/>
          </a:xfrm>
          <a:prstGeom prst="rect">
            <a:avLst/>
          </a:prstGeom>
          <a:solidFill>
            <a:schemeClr val="tx1">
              <a:lumMod val="50000"/>
              <a:lumOff val="50000"/>
              <a:alpha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aphicFrame>
        <p:nvGraphicFramePr>
          <p:cNvPr id="5" name="Content Placeholder 4">
            <a:extLst>
              <a:ext uri="{FF2B5EF4-FFF2-40B4-BE49-F238E27FC236}">
                <a16:creationId xmlns:a16="http://schemas.microsoft.com/office/drawing/2014/main" id="{D41D9BFC-8C13-6346-A81D-53515214E249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147243139"/>
              </p:ext>
            </p:extLst>
          </p:nvPr>
        </p:nvGraphicFramePr>
        <p:xfrm>
          <a:off x="1000874" y="2385390"/>
          <a:ext cx="10190252" cy="361784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825266331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4" name="Rectangle 13">
            <a:extLst>
              <a:ext uri="{FF2B5EF4-FFF2-40B4-BE49-F238E27FC236}">
                <a16:creationId xmlns:a16="http://schemas.microsoft.com/office/drawing/2014/main" id="{943CAA20-3569-4189-9E48-239A229A86C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7E08636-34CB-7944-81AE-54A3C71A4D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451381"/>
            <a:ext cx="10512552" cy="4066540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66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KELIŲ PRIEŽIŪRA</a:t>
            </a:r>
          </a:p>
        </p:txBody>
      </p:sp>
      <p:sp>
        <p:nvSpPr>
          <p:cNvPr id="16" name="sketch line">
            <a:extLst>
              <a:ext uri="{FF2B5EF4-FFF2-40B4-BE49-F238E27FC236}">
                <a16:creationId xmlns:a16="http://schemas.microsoft.com/office/drawing/2014/main" id="{DA542B6D-E775-4832-91DC-2D20F857813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38200" y="4718595"/>
            <a:ext cx="5410200" cy="18288"/>
          </a:xfrm>
          <a:custGeom>
            <a:avLst/>
            <a:gdLst>
              <a:gd name="connsiteX0" fmla="*/ 0 w 5410200"/>
              <a:gd name="connsiteY0" fmla="*/ 0 h 18288"/>
              <a:gd name="connsiteX1" fmla="*/ 568071 w 5410200"/>
              <a:gd name="connsiteY1" fmla="*/ 0 h 18288"/>
              <a:gd name="connsiteX2" fmla="*/ 1298448 w 5410200"/>
              <a:gd name="connsiteY2" fmla="*/ 0 h 18288"/>
              <a:gd name="connsiteX3" fmla="*/ 1920621 w 5410200"/>
              <a:gd name="connsiteY3" fmla="*/ 0 h 18288"/>
              <a:gd name="connsiteX4" fmla="*/ 2488692 w 5410200"/>
              <a:gd name="connsiteY4" fmla="*/ 0 h 18288"/>
              <a:gd name="connsiteX5" fmla="*/ 3219069 w 5410200"/>
              <a:gd name="connsiteY5" fmla="*/ 0 h 18288"/>
              <a:gd name="connsiteX6" fmla="*/ 3895344 w 5410200"/>
              <a:gd name="connsiteY6" fmla="*/ 0 h 18288"/>
              <a:gd name="connsiteX7" fmla="*/ 4571619 w 5410200"/>
              <a:gd name="connsiteY7" fmla="*/ 0 h 18288"/>
              <a:gd name="connsiteX8" fmla="*/ 5410200 w 5410200"/>
              <a:gd name="connsiteY8" fmla="*/ 0 h 18288"/>
              <a:gd name="connsiteX9" fmla="*/ 5410200 w 5410200"/>
              <a:gd name="connsiteY9" fmla="*/ 18288 h 18288"/>
              <a:gd name="connsiteX10" fmla="*/ 4842129 w 5410200"/>
              <a:gd name="connsiteY10" fmla="*/ 18288 h 18288"/>
              <a:gd name="connsiteX11" fmla="*/ 4328160 w 5410200"/>
              <a:gd name="connsiteY11" fmla="*/ 18288 h 18288"/>
              <a:gd name="connsiteX12" fmla="*/ 3597783 w 5410200"/>
              <a:gd name="connsiteY12" fmla="*/ 18288 h 18288"/>
              <a:gd name="connsiteX13" fmla="*/ 3029712 w 5410200"/>
              <a:gd name="connsiteY13" fmla="*/ 18288 h 18288"/>
              <a:gd name="connsiteX14" fmla="*/ 2299335 w 5410200"/>
              <a:gd name="connsiteY14" fmla="*/ 18288 h 18288"/>
              <a:gd name="connsiteX15" fmla="*/ 1514856 w 5410200"/>
              <a:gd name="connsiteY15" fmla="*/ 18288 h 18288"/>
              <a:gd name="connsiteX16" fmla="*/ 892683 w 5410200"/>
              <a:gd name="connsiteY16" fmla="*/ 18288 h 18288"/>
              <a:gd name="connsiteX17" fmla="*/ 0 w 5410200"/>
              <a:gd name="connsiteY17" fmla="*/ 18288 h 18288"/>
              <a:gd name="connsiteX18" fmla="*/ 0 w 5410200"/>
              <a:gd name="connsiteY18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5410200" h="18288" fill="none" extrusionOk="0">
                <a:moveTo>
                  <a:pt x="0" y="0"/>
                </a:moveTo>
                <a:cubicBezTo>
                  <a:pt x="163050" y="-18707"/>
                  <a:pt x="319321" y="-16364"/>
                  <a:pt x="568071" y="0"/>
                </a:cubicBezTo>
                <a:cubicBezTo>
                  <a:pt x="816821" y="16364"/>
                  <a:pt x="1013224" y="-7268"/>
                  <a:pt x="1298448" y="0"/>
                </a:cubicBezTo>
                <a:cubicBezTo>
                  <a:pt x="1583672" y="7268"/>
                  <a:pt x="1631711" y="-3367"/>
                  <a:pt x="1920621" y="0"/>
                </a:cubicBezTo>
                <a:cubicBezTo>
                  <a:pt x="2209531" y="3367"/>
                  <a:pt x="2364420" y="-19184"/>
                  <a:pt x="2488692" y="0"/>
                </a:cubicBezTo>
                <a:cubicBezTo>
                  <a:pt x="2612964" y="19184"/>
                  <a:pt x="3023298" y="-34627"/>
                  <a:pt x="3219069" y="0"/>
                </a:cubicBezTo>
                <a:cubicBezTo>
                  <a:pt x="3414840" y="34627"/>
                  <a:pt x="3656810" y="24043"/>
                  <a:pt x="3895344" y="0"/>
                </a:cubicBezTo>
                <a:cubicBezTo>
                  <a:pt x="4133879" y="-24043"/>
                  <a:pt x="4393984" y="-19577"/>
                  <a:pt x="4571619" y="0"/>
                </a:cubicBezTo>
                <a:cubicBezTo>
                  <a:pt x="4749255" y="19577"/>
                  <a:pt x="5179928" y="-6281"/>
                  <a:pt x="5410200" y="0"/>
                </a:cubicBezTo>
                <a:cubicBezTo>
                  <a:pt x="5410730" y="6954"/>
                  <a:pt x="5410934" y="12839"/>
                  <a:pt x="5410200" y="18288"/>
                </a:cubicBezTo>
                <a:cubicBezTo>
                  <a:pt x="5139060" y="6751"/>
                  <a:pt x="5121593" y="31035"/>
                  <a:pt x="4842129" y="18288"/>
                </a:cubicBezTo>
                <a:cubicBezTo>
                  <a:pt x="4562665" y="5541"/>
                  <a:pt x="4448273" y="9487"/>
                  <a:pt x="4328160" y="18288"/>
                </a:cubicBezTo>
                <a:cubicBezTo>
                  <a:pt x="4208047" y="27089"/>
                  <a:pt x="3760936" y="22567"/>
                  <a:pt x="3597783" y="18288"/>
                </a:cubicBezTo>
                <a:cubicBezTo>
                  <a:pt x="3434630" y="14009"/>
                  <a:pt x="3299718" y="33213"/>
                  <a:pt x="3029712" y="18288"/>
                </a:cubicBezTo>
                <a:cubicBezTo>
                  <a:pt x="2759706" y="3363"/>
                  <a:pt x="2640159" y="27394"/>
                  <a:pt x="2299335" y="18288"/>
                </a:cubicBezTo>
                <a:cubicBezTo>
                  <a:pt x="1958511" y="9182"/>
                  <a:pt x="1801186" y="28985"/>
                  <a:pt x="1514856" y="18288"/>
                </a:cubicBezTo>
                <a:cubicBezTo>
                  <a:pt x="1228526" y="7591"/>
                  <a:pt x="1063509" y="-5305"/>
                  <a:pt x="892683" y="18288"/>
                </a:cubicBezTo>
                <a:cubicBezTo>
                  <a:pt x="721857" y="41881"/>
                  <a:pt x="186945" y="-20897"/>
                  <a:pt x="0" y="18288"/>
                </a:cubicBezTo>
                <a:cubicBezTo>
                  <a:pt x="-570" y="9279"/>
                  <a:pt x="132" y="5100"/>
                  <a:pt x="0" y="0"/>
                </a:cubicBezTo>
                <a:close/>
              </a:path>
              <a:path w="5410200" h="18288" stroke="0" extrusionOk="0">
                <a:moveTo>
                  <a:pt x="0" y="0"/>
                </a:moveTo>
                <a:cubicBezTo>
                  <a:pt x="285096" y="-4925"/>
                  <a:pt x="376456" y="22268"/>
                  <a:pt x="622173" y="0"/>
                </a:cubicBezTo>
                <a:cubicBezTo>
                  <a:pt x="867890" y="-22268"/>
                  <a:pt x="1031392" y="7228"/>
                  <a:pt x="1136142" y="0"/>
                </a:cubicBezTo>
                <a:cubicBezTo>
                  <a:pt x="1240892" y="-7228"/>
                  <a:pt x="1561853" y="9877"/>
                  <a:pt x="1920621" y="0"/>
                </a:cubicBezTo>
                <a:cubicBezTo>
                  <a:pt x="2279389" y="-9877"/>
                  <a:pt x="2367255" y="19546"/>
                  <a:pt x="2542794" y="0"/>
                </a:cubicBezTo>
                <a:cubicBezTo>
                  <a:pt x="2718333" y="-19546"/>
                  <a:pt x="2866732" y="-22226"/>
                  <a:pt x="3164967" y="0"/>
                </a:cubicBezTo>
                <a:cubicBezTo>
                  <a:pt x="3463202" y="22226"/>
                  <a:pt x="3568055" y="-2765"/>
                  <a:pt x="3949446" y="0"/>
                </a:cubicBezTo>
                <a:cubicBezTo>
                  <a:pt x="4330837" y="2765"/>
                  <a:pt x="4287895" y="10557"/>
                  <a:pt x="4517517" y="0"/>
                </a:cubicBezTo>
                <a:cubicBezTo>
                  <a:pt x="4747139" y="-10557"/>
                  <a:pt x="5149588" y="8716"/>
                  <a:pt x="5410200" y="0"/>
                </a:cubicBezTo>
                <a:cubicBezTo>
                  <a:pt x="5409517" y="5414"/>
                  <a:pt x="5409480" y="12510"/>
                  <a:pt x="5410200" y="18288"/>
                </a:cubicBezTo>
                <a:cubicBezTo>
                  <a:pt x="5163327" y="41494"/>
                  <a:pt x="5008749" y="10693"/>
                  <a:pt x="4842129" y="18288"/>
                </a:cubicBezTo>
                <a:cubicBezTo>
                  <a:pt x="4675509" y="25883"/>
                  <a:pt x="4433401" y="-615"/>
                  <a:pt x="4165854" y="18288"/>
                </a:cubicBezTo>
                <a:cubicBezTo>
                  <a:pt x="3898308" y="37191"/>
                  <a:pt x="3809032" y="-8710"/>
                  <a:pt x="3543681" y="18288"/>
                </a:cubicBezTo>
                <a:cubicBezTo>
                  <a:pt x="3278330" y="45286"/>
                  <a:pt x="3073876" y="-15917"/>
                  <a:pt x="2759202" y="18288"/>
                </a:cubicBezTo>
                <a:cubicBezTo>
                  <a:pt x="2444528" y="52493"/>
                  <a:pt x="2204144" y="3372"/>
                  <a:pt x="1974723" y="18288"/>
                </a:cubicBezTo>
                <a:cubicBezTo>
                  <a:pt x="1745302" y="33204"/>
                  <a:pt x="1602335" y="31490"/>
                  <a:pt x="1406652" y="18288"/>
                </a:cubicBezTo>
                <a:cubicBezTo>
                  <a:pt x="1210969" y="5086"/>
                  <a:pt x="923948" y="3161"/>
                  <a:pt x="730377" y="18288"/>
                </a:cubicBezTo>
                <a:cubicBezTo>
                  <a:pt x="536806" y="33415"/>
                  <a:pt x="336496" y="-141"/>
                  <a:pt x="0" y="18288"/>
                </a:cubicBezTo>
                <a:cubicBezTo>
                  <a:pt x="-306" y="11061"/>
                  <a:pt x="-655" y="7751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1275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17970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iterate type="wd">
                                    <p:tmPct val="15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2" name="Rectangle 21">
            <a:extLst>
              <a:ext uri="{FF2B5EF4-FFF2-40B4-BE49-F238E27FC236}">
                <a16:creationId xmlns:a16="http://schemas.microsoft.com/office/drawing/2014/main" id="{955A2079-FA98-4876-80F0-72364A7D2EA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Pavadinimas 1">
            <a:extLst>
              <a:ext uri="{FF2B5EF4-FFF2-40B4-BE49-F238E27FC236}">
                <a16:creationId xmlns:a16="http://schemas.microsoft.com/office/drawing/2014/main" id="{52F3ECDA-659D-4E33-99F9-3F3B66E80B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557188"/>
            <a:ext cx="10515600" cy="1133499"/>
          </a:xfrm>
        </p:spPr>
        <p:txBody>
          <a:bodyPr vert="horz" lIns="91440" tIns="45720" rIns="91440" bIns="45720" rtlCol="0">
            <a:normAutofit/>
          </a:bodyPr>
          <a:lstStyle/>
          <a:p>
            <a:pPr algn="ctr"/>
            <a:r>
              <a:rPr lang="en-US" sz="4800" dirty="0"/>
              <a:t>KAPITALO INVESTICIJOS SKIRTOS KELIAMS</a:t>
            </a:r>
            <a:endParaRPr lang="en-US" sz="4800" kern="1200" dirty="0">
              <a:latin typeface="+mj-lt"/>
              <a:ea typeface="+mj-ea"/>
              <a:cs typeface="+mj-cs"/>
            </a:endParaRPr>
          </a:p>
        </p:txBody>
      </p:sp>
      <p:graphicFrame>
        <p:nvGraphicFramePr>
          <p:cNvPr id="6" name="Table 7">
            <a:extLst>
              <a:ext uri="{FF2B5EF4-FFF2-40B4-BE49-F238E27FC236}">
                <a16:creationId xmlns:a16="http://schemas.microsoft.com/office/drawing/2014/main" id="{05960887-2979-5346-84B0-2007386DF11B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237465856"/>
              </p:ext>
            </p:extLst>
          </p:nvPr>
        </p:nvGraphicFramePr>
        <p:xfrm>
          <a:off x="838200" y="1964516"/>
          <a:ext cx="10515601" cy="4081120"/>
        </p:xfrm>
        <a:graphic>
          <a:graphicData uri="http://schemas.openxmlformats.org/drawingml/2006/table">
            <a:tbl>
              <a:tblPr firstRow="1" bandRow="1">
                <a:tableStyleId>{9D7B26C5-4107-4FEC-AEDC-1716B250A1EF}</a:tableStyleId>
              </a:tblPr>
              <a:tblGrid>
                <a:gridCol w="8500983">
                  <a:extLst>
                    <a:ext uri="{9D8B030D-6E8A-4147-A177-3AD203B41FA5}">
                      <a16:colId xmlns:a16="http://schemas.microsoft.com/office/drawing/2014/main" val="2701420115"/>
                    </a:ext>
                  </a:extLst>
                </a:gridCol>
                <a:gridCol w="2014618">
                  <a:extLst>
                    <a:ext uri="{9D8B030D-6E8A-4147-A177-3AD203B41FA5}">
                      <a16:colId xmlns:a16="http://schemas.microsoft.com/office/drawing/2014/main" val="3778574703"/>
                    </a:ext>
                  </a:extLst>
                </a:gridCol>
              </a:tblGrid>
              <a:tr h="359080">
                <a:tc>
                  <a:txBody>
                    <a:bodyPr/>
                    <a:lstStyle/>
                    <a:p>
                      <a:pPr algn="l" rtl="0" fontAlgn="b"/>
                      <a:r>
                        <a:rPr lang="lt-LT" sz="2000" b="1" u="none" strike="noStrike" noProof="0" dirty="0">
                          <a:solidFill>
                            <a:srgbClr val="000000"/>
                          </a:solidFill>
                          <a:effectLst/>
                        </a:rPr>
                        <a:t>Projekto pavadinimas </a:t>
                      </a:r>
                      <a:endParaRPr lang="lt-LT" sz="2000" b="1" i="0" u="none" strike="noStrike" noProof="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0190" marR="10190" marT="10190" marB="0" anchor="b"/>
                </a:tc>
                <a:tc>
                  <a:txBody>
                    <a:bodyPr/>
                    <a:lstStyle/>
                    <a:p>
                      <a:pPr algn="l" rtl="0" fontAlgn="b"/>
                      <a:r>
                        <a:rPr lang="lt-LT" sz="2000" b="1" u="none" strike="noStrike" noProof="0" dirty="0">
                          <a:solidFill>
                            <a:srgbClr val="000000"/>
                          </a:solidFill>
                          <a:effectLst/>
                        </a:rPr>
                        <a:t>Projekto lėšos</a:t>
                      </a:r>
                      <a:endParaRPr lang="lt-LT" sz="2000" b="1" i="0" u="none" strike="noStrike" noProof="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0190" marR="10190" marT="10190" marB="0" anchor="b"/>
                </a:tc>
                <a:extLst>
                  <a:ext uri="{0D108BD9-81ED-4DB2-BD59-A6C34878D82A}">
                    <a16:rowId xmlns:a16="http://schemas.microsoft.com/office/drawing/2014/main" val="3296608438"/>
                  </a:ext>
                </a:extLst>
              </a:tr>
              <a:tr h="310170">
                <a:tc>
                  <a:txBody>
                    <a:bodyPr/>
                    <a:lstStyle/>
                    <a:p>
                      <a:pPr algn="l" rtl="0" fontAlgn="b"/>
                      <a:r>
                        <a:rPr lang="lt-LT" sz="1700" b="0" u="none" strike="noStrike" noProof="0">
                          <a:solidFill>
                            <a:srgbClr val="000000"/>
                          </a:solidFill>
                          <a:effectLst/>
                        </a:rPr>
                        <a:t>Šilutės miesto Nemuno gatvės kapitalinis remontas</a:t>
                      </a:r>
                      <a:endParaRPr lang="lt-LT" sz="1700" b="0" i="0" u="none" strike="noStrike" noProof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0190" marR="10190" marT="10190" marB="0" anchor="b"/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lt-LT" sz="1700" b="0" u="none" strike="noStrike" noProof="0">
                          <a:solidFill>
                            <a:srgbClr val="000000"/>
                          </a:solidFill>
                          <a:effectLst/>
                        </a:rPr>
                        <a:t>640 244,14</a:t>
                      </a:r>
                      <a:endParaRPr lang="lt-LT" sz="1700" b="0" i="0" u="none" strike="noStrike" noProof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0190" marR="10190" marT="10190" marB="0" anchor="b"/>
                </a:tc>
                <a:extLst>
                  <a:ext uri="{0D108BD9-81ED-4DB2-BD59-A6C34878D82A}">
                    <a16:rowId xmlns:a16="http://schemas.microsoft.com/office/drawing/2014/main" val="2541955836"/>
                  </a:ext>
                </a:extLst>
              </a:tr>
              <a:tr h="310170">
                <a:tc>
                  <a:txBody>
                    <a:bodyPr/>
                    <a:lstStyle/>
                    <a:p>
                      <a:pPr algn="l" rtl="0" fontAlgn="b"/>
                      <a:r>
                        <a:rPr lang="lt-LT" sz="1700" b="0" u="none" strike="noStrike" noProof="0">
                          <a:solidFill>
                            <a:srgbClr val="000000"/>
                          </a:solidFill>
                          <a:effectLst/>
                        </a:rPr>
                        <a:t>Šilutės miesto Sodų gatvės kapitalinio remontas</a:t>
                      </a:r>
                      <a:endParaRPr lang="lt-LT" sz="1700" b="0" i="0" u="none" strike="noStrike" noProof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0190" marR="10190" marT="10190" marB="0" anchor="b"/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lt-LT" sz="1700" b="0" u="none" strike="noStrike" noProof="0">
                          <a:solidFill>
                            <a:srgbClr val="000000"/>
                          </a:solidFill>
                          <a:effectLst/>
                        </a:rPr>
                        <a:t>188 500,00</a:t>
                      </a:r>
                      <a:endParaRPr lang="lt-LT" sz="1700" b="0" i="0" u="none" strike="noStrike" noProof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0190" marR="10190" marT="10190" marB="0" anchor="b"/>
                </a:tc>
                <a:extLst>
                  <a:ext uri="{0D108BD9-81ED-4DB2-BD59-A6C34878D82A}">
                    <a16:rowId xmlns:a16="http://schemas.microsoft.com/office/drawing/2014/main" val="831565759"/>
                  </a:ext>
                </a:extLst>
              </a:tr>
              <a:tr h="310170">
                <a:tc>
                  <a:txBody>
                    <a:bodyPr/>
                    <a:lstStyle/>
                    <a:p>
                      <a:pPr algn="l" rtl="0" fontAlgn="b"/>
                      <a:r>
                        <a:rPr lang="lt-LT" sz="1700" b="0" u="none" strike="noStrike" noProof="0" dirty="0">
                          <a:solidFill>
                            <a:srgbClr val="000000"/>
                          </a:solidFill>
                          <a:effectLst/>
                        </a:rPr>
                        <a:t>Juknaičių sen., Pašyšių k., Šyšos gatvės kapitalinis remontas</a:t>
                      </a:r>
                      <a:endParaRPr lang="lt-LT" sz="1700" b="0" i="0" u="none" strike="noStrike" noProof="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0190" marR="10190" marT="10190" marB="0" anchor="b"/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lt-LT" sz="1700" b="0" u="none" strike="noStrike" noProof="0">
                          <a:solidFill>
                            <a:srgbClr val="000000"/>
                          </a:solidFill>
                          <a:effectLst/>
                        </a:rPr>
                        <a:t>186 340,00</a:t>
                      </a:r>
                      <a:endParaRPr lang="lt-LT" sz="1700" b="0" i="0" u="none" strike="noStrike" noProof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0190" marR="10190" marT="10190" marB="0" anchor="b"/>
                </a:tc>
                <a:extLst>
                  <a:ext uri="{0D108BD9-81ED-4DB2-BD59-A6C34878D82A}">
                    <a16:rowId xmlns:a16="http://schemas.microsoft.com/office/drawing/2014/main" val="2690003638"/>
                  </a:ext>
                </a:extLst>
              </a:tr>
              <a:tr h="310170">
                <a:tc>
                  <a:txBody>
                    <a:bodyPr/>
                    <a:lstStyle/>
                    <a:p>
                      <a:pPr algn="l" rtl="0" fontAlgn="b"/>
                      <a:r>
                        <a:rPr lang="lt-LT" sz="1700" b="0" u="none" strike="noStrike" noProof="0">
                          <a:solidFill>
                            <a:srgbClr val="000000"/>
                          </a:solidFill>
                          <a:effectLst/>
                        </a:rPr>
                        <a:t>Katyčių sen. Katyčių mstl. Gluosnių  ir Pievų  gatvių kapitalinis remontas</a:t>
                      </a:r>
                      <a:endParaRPr lang="lt-LT" sz="1700" b="0" i="0" u="none" strike="noStrike" noProof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0190" marR="10190" marT="10190" marB="0" anchor="b"/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lt-LT" sz="1700" b="0" u="none" strike="noStrike" noProof="0">
                          <a:solidFill>
                            <a:srgbClr val="000000"/>
                          </a:solidFill>
                          <a:effectLst/>
                        </a:rPr>
                        <a:t>157 880,55</a:t>
                      </a:r>
                      <a:endParaRPr lang="lt-LT" sz="1700" b="0" i="0" u="none" strike="noStrike" noProof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0190" marR="10190" marT="10190" marB="0" anchor="b"/>
                </a:tc>
                <a:extLst>
                  <a:ext uri="{0D108BD9-81ED-4DB2-BD59-A6C34878D82A}">
                    <a16:rowId xmlns:a16="http://schemas.microsoft.com/office/drawing/2014/main" val="1130339697"/>
                  </a:ext>
                </a:extLst>
              </a:tr>
              <a:tr h="310170">
                <a:tc>
                  <a:txBody>
                    <a:bodyPr/>
                    <a:lstStyle/>
                    <a:p>
                      <a:pPr algn="l" rtl="0" fontAlgn="b"/>
                      <a:r>
                        <a:rPr lang="lt-LT" sz="1700" b="0" u="none" strike="noStrike" noProof="0">
                          <a:solidFill>
                            <a:srgbClr val="000000"/>
                          </a:solidFill>
                          <a:effectLst/>
                        </a:rPr>
                        <a:t>Švėkšnos sen. Švėkšnos mstl. Dariaus ir Girėno gatvės kapitalinis remontas</a:t>
                      </a:r>
                      <a:endParaRPr lang="lt-LT" sz="1700" b="0" i="0" u="none" strike="noStrike" noProof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0190" marR="10190" marT="10190" marB="0" anchor="b"/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lt-LT" sz="1700" b="0" u="none" strike="noStrike" noProof="0">
                          <a:solidFill>
                            <a:srgbClr val="000000"/>
                          </a:solidFill>
                          <a:effectLst/>
                        </a:rPr>
                        <a:t>115 490,62</a:t>
                      </a:r>
                      <a:endParaRPr lang="lt-LT" sz="1700" b="0" i="0" u="none" strike="noStrike" noProof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0190" marR="10190" marT="10190" marB="0" anchor="b"/>
                </a:tc>
                <a:extLst>
                  <a:ext uri="{0D108BD9-81ED-4DB2-BD59-A6C34878D82A}">
                    <a16:rowId xmlns:a16="http://schemas.microsoft.com/office/drawing/2014/main" val="164426194"/>
                  </a:ext>
                </a:extLst>
              </a:tr>
              <a:tr h="310170">
                <a:tc>
                  <a:txBody>
                    <a:bodyPr/>
                    <a:lstStyle/>
                    <a:p>
                      <a:pPr algn="l" rtl="0" fontAlgn="b"/>
                      <a:r>
                        <a:rPr lang="lt-LT" sz="1700" b="0" u="none" strike="noStrike" noProof="0" dirty="0">
                          <a:solidFill>
                            <a:srgbClr val="000000"/>
                          </a:solidFill>
                          <a:effectLst/>
                        </a:rPr>
                        <a:t>Švėkšnos sen. Švėkšnos mstl. </a:t>
                      </a:r>
                      <a:r>
                        <a:rPr lang="lt-LT" sz="1700" b="0" u="none" strike="noStrike" noProof="0" dirty="0" err="1">
                          <a:solidFill>
                            <a:srgbClr val="000000"/>
                          </a:solidFill>
                          <a:effectLst/>
                        </a:rPr>
                        <a:t>Maciejausko</a:t>
                      </a:r>
                      <a:r>
                        <a:rPr lang="lt-LT" sz="1700" b="0" u="none" strike="noStrike" noProof="0" dirty="0">
                          <a:solidFill>
                            <a:srgbClr val="000000"/>
                          </a:solidFill>
                          <a:effectLst/>
                        </a:rPr>
                        <a:t> gatvės kapitalinis remontas</a:t>
                      </a:r>
                      <a:endParaRPr lang="lt-LT" sz="1700" b="0" i="0" u="none" strike="noStrike" noProof="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0190" marR="10190" marT="10190" marB="0" anchor="b"/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lt-LT" sz="1700" b="0" u="none" strike="noStrike" noProof="0">
                          <a:solidFill>
                            <a:srgbClr val="000000"/>
                          </a:solidFill>
                          <a:effectLst/>
                        </a:rPr>
                        <a:t>65 019,86</a:t>
                      </a:r>
                      <a:endParaRPr lang="lt-LT" sz="1700" b="0" i="0" u="none" strike="noStrike" noProof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0190" marR="10190" marT="10190" marB="0" anchor="b"/>
                </a:tc>
                <a:extLst>
                  <a:ext uri="{0D108BD9-81ED-4DB2-BD59-A6C34878D82A}">
                    <a16:rowId xmlns:a16="http://schemas.microsoft.com/office/drawing/2014/main" val="1364281750"/>
                  </a:ext>
                </a:extLst>
              </a:tr>
              <a:tr h="310170">
                <a:tc>
                  <a:txBody>
                    <a:bodyPr/>
                    <a:lstStyle/>
                    <a:p>
                      <a:pPr algn="l" rtl="0" fontAlgn="b"/>
                      <a:r>
                        <a:rPr lang="lt-LT" sz="1700" b="0" u="none" strike="noStrike" noProof="0">
                          <a:solidFill>
                            <a:srgbClr val="000000"/>
                          </a:solidFill>
                          <a:effectLst/>
                        </a:rPr>
                        <a:t>Gardamo sen. Gardamo mstl. Bažnyčios gatvės kapitalinis remontas</a:t>
                      </a:r>
                      <a:endParaRPr lang="lt-LT" sz="1700" b="0" i="0" u="none" strike="noStrike" noProof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0190" marR="10190" marT="10190" marB="0" anchor="b"/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lt-LT" sz="1700" b="0" u="none" strike="noStrike" noProof="0">
                          <a:solidFill>
                            <a:srgbClr val="000000"/>
                          </a:solidFill>
                          <a:effectLst/>
                        </a:rPr>
                        <a:t>44 044,00</a:t>
                      </a:r>
                      <a:endParaRPr lang="lt-LT" sz="1700" b="0" i="0" u="none" strike="noStrike" noProof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0190" marR="10190" marT="10190" marB="0" anchor="b"/>
                </a:tc>
                <a:extLst>
                  <a:ext uri="{0D108BD9-81ED-4DB2-BD59-A6C34878D82A}">
                    <a16:rowId xmlns:a16="http://schemas.microsoft.com/office/drawing/2014/main" val="3550777170"/>
                  </a:ext>
                </a:extLst>
              </a:tr>
              <a:tr h="310170">
                <a:tc>
                  <a:txBody>
                    <a:bodyPr/>
                    <a:lstStyle/>
                    <a:p>
                      <a:pPr algn="l" rtl="0" fontAlgn="b"/>
                      <a:r>
                        <a:rPr lang="lt-LT" sz="1700" b="0" u="none" strike="noStrike" noProof="0">
                          <a:solidFill>
                            <a:srgbClr val="000000"/>
                          </a:solidFill>
                          <a:effectLst/>
                        </a:rPr>
                        <a:t>Privažiavimo prie Lietuvininkų g. 22A pastato Šilutėje kapitalinis remontas</a:t>
                      </a:r>
                      <a:endParaRPr lang="lt-LT" sz="1700" b="0" i="0" u="none" strike="noStrike" noProof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0190" marR="10190" marT="10190" marB="0" anchor="b"/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lt-LT" sz="1700" b="0" u="none" strike="noStrike" noProof="0">
                          <a:solidFill>
                            <a:srgbClr val="000000"/>
                          </a:solidFill>
                          <a:effectLst/>
                        </a:rPr>
                        <a:t>26 558,29</a:t>
                      </a:r>
                      <a:endParaRPr lang="lt-LT" sz="1700" b="0" i="0" u="none" strike="noStrike" noProof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0190" marR="10190" marT="10190" marB="0" anchor="b"/>
                </a:tc>
                <a:extLst>
                  <a:ext uri="{0D108BD9-81ED-4DB2-BD59-A6C34878D82A}">
                    <a16:rowId xmlns:a16="http://schemas.microsoft.com/office/drawing/2014/main" val="362848964"/>
                  </a:ext>
                </a:extLst>
              </a:tr>
              <a:tr h="310170">
                <a:tc>
                  <a:txBody>
                    <a:bodyPr/>
                    <a:lstStyle/>
                    <a:p>
                      <a:pPr algn="l" rtl="0" fontAlgn="b"/>
                      <a:r>
                        <a:rPr lang="lt-LT" sz="1700" b="0" u="none" strike="noStrike" noProof="0">
                          <a:solidFill>
                            <a:srgbClr val="000000"/>
                          </a:solidFill>
                          <a:effectLst/>
                        </a:rPr>
                        <a:t>Šilutės miesto privažiavimo prie Tilžės g. 33A daugiabučio namo kapitalinis remontas</a:t>
                      </a:r>
                      <a:endParaRPr lang="lt-LT" sz="1700" b="0" i="0" u="none" strike="noStrike" noProof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0190" marR="10190" marT="10190" marB="0" anchor="b"/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lt-LT" sz="1700" b="0" u="none" strike="noStrike" noProof="0">
                          <a:solidFill>
                            <a:srgbClr val="000000"/>
                          </a:solidFill>
                          <a:effectLst/>
                        </a:rPr>
                        <a:t>25 436,90</a:t>
                      </a:r>
                      <a:endParaRPr lang="lt-LT" sz="1700" b="0" i="0" u="none" strike="noStrike" noProof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0190" marR="10190" marT="10190" marB="0" anchor="b"/>
                </a:tc>
                <a:extLst>
                  <a:ext uri="{0D108BD9-81ED-4DB2-BD59-A6C34878D82A}">
                    <a16:rowId xmlns:a16="http://schemas.microsoft.com/office/drawing/2014/main" val="3320970873"/>
                  </a:ext>
                </a:extLst>
              </a:tr>
              <a:tr h="310170">
                <a:tc>
                  <a:txBody>
                    <a:bodyPr/>
                    <a:lstStyle/>
                    <a:p>
                      <a:pPr algn="l" rtl="0" fontAlgn="b"/>
                      <a:r>
                        <a:rPr lang="lt-LT" sz="1700" b="0" u="none" strike="noStrike" noProof="0">
                          <a:solidFill>
                            <a:srgbClr val="000000"/>
                          </a:solidFill>
                          <a:effectLst/>
                        </a:rPr>
                        <a:t>Žemaičių Naumiesčio sen. Žemaičių Naumiesčio mstl. Akacijų gatvės kapitalinis remontas</a:t>
                      </a:r>
                      <a:endParaRPr lang="lt-LT" sz="1700" b="0" i="0" u="none" strike="noStrike" noProof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0190" marR="10190" marT="10190" marB="0" anchor="b"/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lt-LT" sz="1700" b="0" u="none" strike="noStrike" noProof="0">
                          <a:solidFill>
                            <a:srgbClr val="000000"/>
                          </a:solidFill>
                          <a:effectLst/>
                        </a:rPr>
                        <a:t>16 809,67</a:t>
                      </a:r>
                      <a:endParaRPr lang="lt-LT" sz="1700" b="0" i="0" u="none" strike="noStrike" noProof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0190" marR="10190" marT="10190" marB="0" anchor="b"/>
                </a:tc>
                <a:extLst>
                  <a:ext uri="{0D108BD9-81ED-4DB2-BD59-A6C34878D82A}">
                    <a16:rowId xmlns:a16="http://schemas.microsoft.com/office/drawing/2014/main" val="1978320392"/>
                  </a:ext>
                </a:extLst>
              </a:tr>
              <a:tr h="310170">
                <a:tc>
                  <a:txBody>
                    <a:bodyPr/>
                    <a:lstStyle/>
                    <a:p>
                      <a:pPr algn="l" rtl="0" fontAlgn="b"/>
                      <a:r>
                        <a:rPr lang="lt-LT" sz="1700" b="0" u="none" strike="noStrike" noProof="0">
                          <a:solidFill>
                            <a:srgbClr val="000000"/>
                          </a:solidFill>
                          <a:effectLst/>
                        </a:rPr>
                        <a:t>Vainuto mstl. Griaužinės gatvės kapitalinis remontas</a:t>
                      </a:r>
                      <a:endParaRPr lang="lt-LT" sz="1700" b="0" i="0" u="none" strike="noStrike" noProof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0190" marR="10190" marT="10190" marB="0" anchor="b"/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lt-LT" sz="1700" b="0" u="none" strike="noStrike" noProof="0">
                          <a:solidFill>
                            <a:srgbClr val="000000"/>
                          </a:solidFill>
                          <a:effectLst/>
                        </a:rPr>
                        <a:t>7 437,08</a:t>
                      </a:r>
                      <a:endParaRPr lang="lt-LT" sz="1700" b="0" i="0" u="none" strike="noStrike" noProof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0190" marR="10190" marT="10190" marB="0" anchor="b"/>
                </a:tc>
                <a:extLst>
                  <a:ext uri="{0D108BD9-81ED-4DB2-BD59-A6C34878D82A}">
                    <a16:rowId xmlns:a16="http://schemas.microsoft.com/office/drawing/2014/main" val="3779079232"/>
                  </a:ext>
                </a:extLst>
              </a:tr>
              <a:tr h="310170">
                <a:tc>
                  <a:txBody>
                    <a:bodyPr/>
                    <a:lstStyle/>
                    <a:p>
                      <a:pPr algn="l" rtl="0" fontAlgn="b"/>
                      <a:r>
                        <a:rPr lang="lt-LT" sz="1700" b="1" u="none" strike="noStrike" noProof="0">
                          <a:solidFill>
                            <a:srgbClr val="000000"/>
                          </a:solidFill>
                          <a:effectLst/>
                        </a:rPr>
                        <a:t>Viso</a:t>
                      </a:r>
                      <a:endParaRPr lang="lt-LT" sz="1700" b="1" i="0" u="none" strike="noStrike" noProof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0190" marR="10190" marT="10190" marB="0" anchor="b"/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lt-LT" sz="1700" b="1" u="none" strike="noStrike" noProof="0" dirty="0">
                          <a:solidFill>
                            <a:srgbClr val="000000"/>
                          </a:solidFill>
                          <a:effectLst/>
                        </a:rPr>
                        <a:t>1 473 761,11</a:t>
                      </a:r>
                      <a:endParaRPr lang="lt-LT" sz="1700" b="1" i="0" u="none" strike="noStrike" noProof="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0190" marR="10190" marT="10190" marB="0" anchor="b"/>
                </a:tc>
                <a:extLst>
                  <a:ext uri="{0D108BD9-81ED-4DB2-BD59-A6C34878D82A}">
                    <a16:rowId xmlns:a16="http://schemas.microsoft.com/office/drawing/2014/main" val="360231488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921371706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6C4028FD-8BAA-4A19-BFDE-594D991B755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7BD0913-0B5C-5746-B5E8-3F6C3A3004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556995"/>
            <a:ext cx="10515600" cy="1133693"/>
          </a:xfrm>
        </p:spPr>
        <p:txBody>
          <a:bodyPr>
            <a:normAutofit/>
          </a:bodyPr>
          <a:lstStyle/>
          <a:p>
            <a:r>
              <a:rPr lang="lt-LT" sz="5200"/>
              <a:t>VIETINĖS REIKŠMĖS KELIŲ LAISTYMAS</a:t>
            </a:r>
          </a:p>
        </p:txBody>
      </p:sp>
      <p:graphicFrame>
        <p:nvGraphicFramePr>
          <p:cNvPr id="4" name="Table 4">
            <a:extLst>
              <a:ext uri="{FF2B5EF4-FFF2-40B4-BE49-F238E27FC236}">
                <a16:creationId xmlns:a16="http://schemas.microsoft.com/office/drawing/2014/main" id="{9CD20CBC-9C2F-4D40-BDAE-528727A54052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459041301"/>
              </p:ext>
            </p:extLst>
          </p:nvPr>
        </p:nvGraphicFramePr>
        <p:xfrm>
          <a:off x="976544" y="1825625"/>
          <a:ext cx="9960745" cy="4351346"/>
        </p:xfrm>
        <a:graphic>
          <a:graphicData uri="http://schemas.openxmlformats.org/drawingml/2006/table">
            <a:tbl>
              <a:tblPr firstRow="1" bandRow="1">
                <a:tableStyleId>{9D7B26C5-4107-4FEC-AEDC-1716B250A1EF}</a:tableStyleId>
              </a:tblPr>
              <a:tblGrid>
                <a:gridCol w="5513753">
                  <a:extLst>
                    <a:ext uri="{9D8B030D-6E8A-4147-A177-3AD203B41FA5}">
                      <a16:colId xmlns:a16="http://schemas.microsoft.com/office/drawing/2014/main" val="1565781361"/>
                    </a:ext>
                  </a:extLst>
                </a:gridCol>
                <a:gridCol w="2973229">
                  <a:extLst>
                    <a:ext uri="{9D8B030D-6E8A-4147-A177-3AD203B41FA5}">
                      <a16:colId xmlns:a16="http://schemas.microsoft.com/office/drawing/2014/main" val="1128254262"/>
                    </a:ext>
                  </a:extLst>
                </a:gridCol>
                <a:gridCol w="1473763">
                  <a:extLst>
                    <a:ext uri="{9D8B030D-6E8A-4147-A177-3AD203B41FA5}">
                      <a16:colId xmlns:a16="http://schemas.microsoft.com/office/drawing/2014/main" val="3157522865"/>
                    </a:ext>
                  </a:extLst>
                </a:gridCol>
              </a:tblGrid>
              <a:tr h="1075571">
                <a:tc>
                  <a:txBody>
                    <a:bodyPr/>
                    <a:lstStyle/>
                    <a:p>
                      <a:r>
                        <a:rPr lang="lt-LT" sz="2900"/>
                        <a:t>Seniūnija</a:t>
                      </a:r>
                    </a:p>
                  </a:txBody>
                  <a:tcPr marL="145347" marR="145347" marT="72674" marB="72674"/>
                </a:tc>
                <a:tc>
                  <a:txBody>
                    <a:bodyPr/>
                    <a:lstStyle/>
                    <a:p>
                      <a:r>
                        <a:rPr lang="lt-LT" sz="2900"/>
                        <a:t>Kelio atkarpos ilgis</a:t>
                      </a:r>
                    </a:p>
                  </a:txBody>
                  <a:tcPr marL="145347" marR="145347" marT="72674" marB="72674"/>
                </a:tc>
                <a:tc>
                  <a:txBody>
                    <a:bodyPr/>
                    <a:lstStyle/>
                    <a:p>
                      <a:r>
                        <a:rPr lang="lt-LT" sz="2900"/>
                        <a:t>Lėšų suma</a:t>
                      </a:r>
                    </a:p>
                  </a:txBody>
                  <a:tcPr marL="145347" marR="145347" marT="72674" marB="72674"/>
                </a:tc>
                <a:extLst>
                  <a:ext uri="{0D108BD9-81ED-4DB2-BD59-A6C34878D82A}">
                    <a16:rowId xmlns:a16="http://schemas.microsoft.com/office/drawing/2014/main" val="1939992085"/>
                  </a:ext>
                </a:extLst>
              </a:tr>
              <a:tr h="363975">
                <a:tc>
                  <a:txBody>
                    <a:bodyPr/>
                    <a:lstStyle/>
                    <a:p>
                      <a:pPr algn="l" fontAlgn="ctr"/>
                      <a:r>
                        <a:rPr lang="lt-LT" sz="1900" b="0" u="none" strike="noStrike">
                          <a:effectLst/>
                        </a:rPr>
                        <a:t>Žemaičių Naumiesčio seniūnijoje </a:t>
                      </a:r>
                      <a:endParaRPr lang="lt-LT" sz="1900" b="0" i="0" u="none" strike="noStrike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15140" marR="15140" marT="1514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900" b="0" u="none" strike="noStrike">
                          <a:effectLst/>
                        </a:rPr>
                        <a:t>4,00 km</a:t>
                      </a:r>
                      <a:endParaRPr lang="en-GB" sz="1900" b="0" i="0" u="none" strike="noStrike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15140" marR="15140" marT="1514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LT" sz="1900" b="0" u="none" strike="noStrike">
                          <a:effectLst/>
                        </a:rPr>
                        <a:t>217,50  </a:t>
                      </a:r>
                      <a:endParaRPr lang="en-LT" sz="1900" b="0" i="0" u="none" strike="noStrike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15140" marR="15140" marT="15140" marB="0" anchor="ctr"/>
                </a:tc>
                <a:extLst>
                  <a:ext uri="{0D108BD9-81ED-4DB2-BD59-A6C34878D82A}">
                    <a16:rowId xmlns:a16="http://schemas.microsoft.com/office/drawing/2014/main" val="1901736401"/>
                  </a:ext>
                </a:extLst>
              </a:tr>
              <a:tr h="363975">
                <a:tc>
                  <a:txBody>
                    <a:bodyPr/>
                    <a:lstStyle/>
                    <a:p>
                      <a:pPr algn="l" fontAlgn="ctr"/>
                      <a:r>
                        <a:rPr lang="lt-LT" sz="1900" b="0" u="none" strike="noStrike">
                          <a:effectLst/>
                        </a:rPr>
                        <a:t>Juknaičių seniūnijoje </a:t>
                      </a:r>
                      <a:endParaRPr lang="lt-LT" sz="1900" b="0" i="0" u="none" strike="noStrike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15140" marR="15140" marT="1514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900" b="0" u="none" strike="noStrike">
                          <a:effectLst/>
                        </a:rPr>
                        <a:t>8,00 km</a:t>
                      </a:r>
                      <a:endParaRPr lang="en-GB" sz="1900" b="0" i="0" u="none" strike="noStrike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15140" marR="15140" marT="1514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LT" sz="1900" b="0" u="none" strike="noStrike">
                          <a:effectLst/>
                        </a:rPr>
                        <a:t>484,00  </a:t>
                      </a:r>
                      <a:endParaRPr lang="en-LT" sz="1900" b="0" i="0" u="none" strike="noStrike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15140" marR="15140" marT="15140" marB="0" anchor="ctr"/>
                </a:tc>
                <a:extLst>
                  <a:ext uri="{0D108BD9-81ED-4DB2-BD59-A6C34878D82A}">
                    <a16:rowId xmlns:a16="http://schemas.microsoft.com/office/drawing/2014/main" val="1918452501"/>
                  </a:ext>
                </a:extLst>
              </a:tr>
              <a:tr h="363975">
                <a:tc>
                  <a:txBody>
                    <a:bodyPr/>
                    <a:lstStyle/>
                    <a:p>
                      <a:pPr algn="l" fontAlgn="ctr"/>
                      <a:r>
                        <a:rPr lang="lt-LT" sz="1900" b="0" u="none" strike="noStrike" dirty="0">
                          <a:effectLst/>
                        </a:rPr>
                        <a:t>Saugų seniūnijoje </a:t>
                      </a:r>
                      <a:endParaRPr lang="lt-LT" sz="1900" b="0" i="0" u="none" strike="noStrike" dirty="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15140" marR="15140" marT="1514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900" b="0" u="none" strike="noStrike">
                          <a:effectLst/>
                        </a:rPr>
                        <a:t>15,00 km</a:t>
                      </a:r>
                      <a:endParaRPr lang="en-GB" sz="1900" b="0" i="0" u="none" strike="noStrike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15140" marR="15140" marT="1514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LT" sz="1900" b="0" u="none" strike="noStrike">
                          <a:effectLst/>
                        </a:rPr>
                        <a:t>726,00  </a:t>
                      </a:r>
                      <a:endParaRPr lang="en-LT" sz="1900" b="0" i="0" u="none" strike="noStrike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15140" marR="15140" marT="15140" marB="0" anchor="ctr"/>
                </a:tc>
                <a:extLst>
                  <a:ext uri="{0D108BD9-81ED-4DB2-BD59-A6C34878D82A}">
                    <a16:rowId xmlns:a16="http://schemas.microsoft.com/office/drawing/2014/main" val="2855470692"/>
                  </a:ext>
                </a:extLst>
              </a:tr>
              <a:tr h="363975">
                <a:tc>
                  <a:txBody>
                    <a:bodyPr/>
                    <a:lstStyle/>
                    <a:p>
                      <a:pPr algn="l" fontAlgn="ctr"/>
                      <a:r>
                        <a:rPr lang="lt-LT" sz="1900" b="0" u="none" strike="noStrike" dirty="0">
                          <a:effectLst/>
                        </a:rPr>
                        <a:t>Rusnės seniūnijoje </a:t>
                      </a:r>
                      <a:endParaRPr lang="lt-LT" sz="1900" b="0" i="0" u="none" strike="noStrike" dirty="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15140" marR="15140" marT="1514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900" b="0" u="none" strike="noStrike">
                          <a:effectLst/>
                        </a:rPr>
                        <a:t>4,00 km</a:t>
                      </a:r>
                      <a:endParaRPr lang="en-GB" sz="1900" b="0" i="0" u="none" strike="noStrike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15140" marR="15140" marT="1514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LT" sz="1900" b="0" u="none" strike="noStrike">
                          <a:effectLst/>
                        </a:rPr>
                        <a:t>193,60  </a:t>
                      </a:r>
                      <a:endParaRPr lang="en-LT" sz="1900" b="0" i="0" u="none" strike="noStrike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15140" marR="15140" marT="15140" marB="0" anchor="ctr"/>
                </a:tc>
                <a:extLst>
                  <a:ext uri="{0D108BD9-81ED-4DB2-BD59-A6C34878D82A}">
                    <a16:rowId xmlns:a16="http://schemas.microsoft.com/office/drawing/2014/main" val="2085963659"/>
                  </a:ext>
                </a:extLst>
              </a:tr>
              <a:tr h="363975">
                <a:tc>
                  <a:txBody>
                    <a:bodyPr/>
                    <a:lstStyle/>
                    <a:p>
                      <a:pPr algn="l" fontAlgn="ctr"/>
                      <a:r>
                        <a:rPr lang="lt-LT" sz="1900" b="0" u="none" strike="noStrike">
                          <a:effectLst/>
                        </a:rPr>
                        <a:t>Šilutės seniūnijoje </a:t>
                      </a:r>
                      <a:endParaRPr lang="lt-LT" sz="1900" b="0" i="0" u="none" strike="noStrike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15140" marR="15140" marT="1514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900" b="0" u="none" strike="noStrike">
                          <a:effectLst/>
                        </a:rPr>
                        <a:t>80,28 km</a:t>
                      </a:r>
                      <a:endParaRPr lang="en-GB" sz="1900" b="0" i="0" u="none" strike="noStrike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15140" marR="15140" marT="1514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LT" sz="1900" b="0" u="none" strike="noStrike">
                          <a:effectLst/>
                        </a:rPr>
                        <a:t>6 799,46  </a:t>
                      </a:r>
                      <a:endParaRPr lang="en-LT" sz="1900" b="0" i="0" u="none" strike="noStrike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15140" marR="15140" marT="15140" marB="0" anchor="ctr"/>
                </a:tc>
                <a:extLst>
                  <a:ext uri="{0D108BD9-81ED-4DB2-BD59-A6C34878D82A}">
                    <a16:rowId xmlns:a16="http://schemas.microsoft.com/office/drawing/2014/main" val="3066460027"/>
                  </a:ext>
                </a:extLst>
              </a:tr>
              <a:tr h="363975">
                <a:tc>
                  <a:txBody>
                    <a:bodyPr/>
                    <a:lstStyle/>
                    <a:p>
                      <a:pPr algn="l" fontAlgn="ctr"/>
                      <a:r>
                        <a:rPr lang="lt-LT" sz="1900" b="0" u="none" strike="noStrike">
                          <a:effectLst/>
                        </a:rPr>
                        <a:t>Kintų seniūnijoje</a:t>
                      </a:r>
                      <a:endParaRPr lang="lt-LT" sz="1900" b="0" i="0" u="none" strike="noStrike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15140" marR="15140" marT="1514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900" b="0" u="none" strike="noStrike">
                          <a:effectLst/>
                        </a:rPr>
                        <a:t>22,18 km</a:t>
                      </a:r>
                      <a:endParaRPr lang="en-GB" sz="1900" b="0" i="0" u="none" strike="noStrike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15140" marR="15140" marT="1514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LT" sz="1900" b="0" u="none" strike="noStrike">
                          <a:effectLst/>
                        </a:rPr>
                        <a:t>1 207,82  </a:t>
                      </a:r>
                      <a:endParaRPr lang="en-LT" sz="1900" b="0" i="0" u="none" strike="noStrike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15140" marR="15140" marT="15140" marB="0" anchor="ctr"/>
                </a:tc>
                <a:extLst>
                  <a:ext uri="{0D108BD9-81ED-4DB2-BD59-A6C34878D82A}">
                    <a16:rowId xmlns:a16="http://schemas.microsoft.com/office/drawing/2014/main" val="3183155918"/>
                  </a:ext>
                </a:extLst>
              </a:tr>
              <a:tr h="363975">
                <a:tc>
                  <a:txBody>
                    <a:bodyPr/>
                    <a:lstStyle/>
                    <a:p>
                      <a:pPr algn="l" fontAlgn="ctr"/>
                      <a:r>
                        <a:rPr lang="lt-LT" sz="1900" b="0" u="none" strike="noStrike">
                          <a:effectLst/>
                        </a:rPr>
                        <a:t>Usėnų seniūnijoje</a:t>
                      </a:r>
                      <a:endParaRPr lang="lt-LT" sz="1900" b="0" i="0" u="none" strike="noStrike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15140" marR="15140" marT="1514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900" b="0" u="none" strike="noStrike">
                          <a:effectLst/>
                        </a:rPr>
                        <a:t>34,00 km</a:t>
                      </a:r>
                      <a:endParaRPr lang="en-GB" sz="1900" b="0" i="0" u="none" strike="noStrike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15140" marR="15140" marT="1514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LT" sz="1900" b="0" u="none" strike="noStrike">
                          <a:effectLst/>
                        </a:rPr>
                        <a:t>2 057,00  </a:t>
                      </a:r>
                      <a:endParaRPr lang="en-LT" sz="1900" b="0" i="0" u="none" strike="noStrike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15140" marR="15140" marT="15140" marB="0" anchor="ctr"/>
                </a:tc>
                <a:extLst>
                  <a:ext uri="{0D108BD9-81ED-4DB2-BD59-A6C34878D82A}">
                    <a16:rowId xmlns:a16="http://schemas.microsoft.com/office/drawing/2014/main" val="1729201249"/>
                  </a:ext>
                </a:extLst>
              </a:tr>
              <a:tr h="363975">
                <a:tc>
                  <a:txBody>
                    <a:bodyPr/>
                    <a:lstStyle/>
                    <a:p>
                      <a:pPr algn="l" fontAlgn="ctr"/>
                      <a:r>
                        <a:rPr lang="lt-LT" sz="1900" b="0" u="none" strike="noStrike">
                          <a:effectLst/>
                        </a:rPr>
                        <a:t>Švėkšnos seniūnijoje</a:t>
                      </a:r>
                      <a:endParaRPr lang="lt-LT" sz="1900" b="0" i="0" u="none" strike="noStrike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15140" marR="15140" marT="1514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900" b="0" u="none" strike="noStrike">
                          <a:effectLst/>
                        </a:rPr>
                        <a:t>6,50 km</a:t>
                      </a:r>
                      <a:endParaRPr lang="en-GB" sz="1900" b="0" i="0" u="none" strike="noStrike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15140" marR="15140" marT="1514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LT" sz="1900" b="0" u="none" strike="noStrike">
                          <a:effectLst/>
                        </a:rPr>
                        <a:t>314,60  </a:t>
                      </a:r>
                      <a:endParaRPr lang="en-LT" sz="1900" b="0" i="0" u="none" strike="noStrike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15140" marR="15140" marT="15140" marB="0" anchor="ctr"/>
                </a:tc>
                <a:extLst>
                  <a:ext uri="{0D108BD9-81ED-4DB2-BD59-A6C34878D82A}">
                    <a16:rowId xmlns:a16="http://schemas.microsoft.com/office/drawing/2014/main" val="2304852175"/>
                  </a:ext>
                </a:extLst>
              </a:tr>
              <a:tr h="363975">
                <a:tc>
                  <a:txBody>
                    <a:bodyPr/>
                    <a:lstStyle/>
                    <a:p>
                      <a:pPr algn="l" fontAlgn="ctr"/>
                      <a:r>
                        <a:rPr lang="lt-LT" sz="1900" b="1" u="none" strike="noStrike">
                          <a:effectLst/>
                        </a:rPr>
                        <a:t>Viso vietinės reikšmės kelių laistymui skirta lėšų</a:t>
                      </a:r>
                      <a:endParaRPr lang="lt-LT" sz="1900" b="1" i="0" u="none" strike="noStrike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15140" marR="15140" marT="1514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GB" sz="1900" b="1" u="none" strike="noStrike">
                          <a:effectLst/>
                        </a:rPr>
                        <a:t>173,96 km</a:t>
                      </a:r>
                      <a:endParaRPr lang="en-GB" sz="1900" b="1" i="0" u="none" strike="noStrike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15140" marR="15140" marT="15140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LT" sz="1900" b="1" u="none" strike="noStrike" dirty="0">
                          <a:effectLst/>
                        </a:rPr>
                        <a:t>11 999,98  </a:t>
                      </a:r>
                      <a:endParaRPr lang="en-LT" sz="1900" b="1" i="0" u="none" strike="noStrike" dirty="0"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15140" marR="15140" marT="15140" marB="0" anchor="ctr"/>
                </a:tc>
                <a:extLst>
                  <a:ext uri="{0D108BD9-81ED-4DB2-BD59-A6C34878D82A}">
                    <a16:rowId xmlns:a16="http://schemas.microsoft.com/office/drawing/2014/main" val="352919251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265520181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" name="Rectangle 6">
            <a:extLst>
              <a:ext uri="{FF2B5EF4-FFF2-40B4-BE49-F238E27FC236}">
                <a16:creationId xmlns:a16="http://schemas.microsoft.com/office/drawing/2014/main" id="{943CAA20-3569-4189-9E48-239A229A86C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B744E05-1EB0-C241-8141-A4058FFEBF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451381"/>
            <a:ext cx="10512552" cy="4066540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6600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ŽEMĖS ŪKIS</a:t>
            </a:r>
          </a:p>
        </p:txBody>
      </p:sp>
      <p:sp>
        <p:nvSpPr>
          <p:cNvPr id="9" name="sketch line">
            <a:extLst>
              <a:ext uri="{FF2B5EF4-FFF2-40B4-BE49-F238E27FC236}">
                <a16:creationId xmlns:a16="http://schemas.microsoft.com/office/drawing/2014/main" id="{DA542B6D-E775-4832-91DC-2D20F857813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38200" y="4718595"/>
            <a:ext cx="5410200" cy="18288"/>
          </a:xfrm>
          <a:custGeom>
            <a:avLst/>
            <a:gdLst>
              <a:gd name="connsiteX0" fmla="*/ 0 w 5410200"/>
              <a:gd name="connsiteY0" fmla="*/ 0 h 18288"/>
              <a:gd name="connsiteX1" fmla="*/ 568071 w 5410200"/>
              <a:gd name="connsiteY1" fmla="*/ 0 h 18288"/>
              <a:gd name="connsiteX2" fmla="*/ 1298448 w 5410200"/>
              <a:gd name="connsiteY2" fmla="*/ 0 h 18288"/>
              <a:gd name="connsiteX3" fmla="*/ 1920621 w 5410200"/>
              <a:gd name="connsiteY3" fmla="*/ 0 h 18288"/>
              <a:gd name="connsiteX4" fmla="*/ 2488692 w 5410200"/>
              <a:gd name="connsiteY4" fmla="*/ 0 h 18288"/>
              <a:gd name="connsiteX5" fmla="*/ 3219069 w 5410200"/>
              <a:gd name="connsiteY5" fmla="*/ 0 h 18288"/>
              <a:gd name="connsiteX6" fmla="*/ 3895344 w 5410200"/>
              <a:gd name="connsiteY6" fmla="*/ 0 h 18288"/>
              <a:gd name="connsiteX7" fmla="*/ 4571619 w 5410200"/>
              <a:gd name="connsiteY7" fmla="*/ 0 h 18288"/>
              <a:gd name="connsiteX8" fmla="*/ 5410200 w 5410200"/>
              <a:gd name="connsiteY8" fmla="*/ 0 h 18288"/>
              <a:gd name="connsiteX9" fmla="*/ 5410200 w 5410200"/>
              <a:gd name="connsiteY9" fmla="*/ 18288 h 18288"/>
              <a:gd name="connsiteX10" fmla="*/ 4842129 w 5410200"/>
              <a:gd name="connsiteY10" fmla="*/ 18288 h 18288"/>
              <a:gd name="connsiteX11" fmla="*/ 4328160 w 5410200"/>
              <a:gd name="connsiteY11" fmla="*/ 18288 h 18288"/>
              <a:gd name="connsiteX12" fmla="*/ 3597783 w 5410200"/>
              <a:gd name="connsiteY12" fmla="*/ 18288 h 18288"/>
              <a:gd name="connsiteX13" fmla="*/ 3029712 w 5410200"/>
              <a:gd name="connsiteY13" fmla="*/ 18288 h 18288"/>
              <a:gd name="connsiteX14" fmla="*/ 2299335 w 5410200"/>
              <a:gd name="connsiteY14" fmla="*/ 18288 h 18288"/>
              <a:gd name="connsiteX15" fmla="*/ 1514856 w 5410200"/>
              <a:gd name="connsiteY15" fmla="*/ 18288 h 18288"/>
              <a:gd name="connsiteX16" fmla="*/ 892683 w 5410200"/>
              <a:gd name="connsiteY16" fmla="*/ 18288 h 18288"/>
              <a:gd name="connsiteX17" fmla="*/ 0 w 5410200"/>
              <a:gd name="connsiteY17" fmla="*/ 18288 h 18288"/>
              <a:gd name="connsiteX18" fmla="*/ 0 w 5410200"/>
              <a:gd name="connsiteY18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5410200" h="18288" fill="none" extrusionOk="0">
                <a:moveTo>
                  <a:pt x="0" y="0"/>
                </a:moveTo>
                <a:cubicBezTo>
                  <a:pt x="163050" y="-18707"/>
                  <a:pt x="319321" y="-16364"/>
                  <a:pt x="568071" y="0"/>
                </a:cubicBezTo>
                <a:cubicBezTo>
                  <a:pt x="816821" y="16364"/>
                  <a:pt x="1013224" y="-7268"/>
                  <a:pt x="1298448" y="0"/>
                </a:cubicBezTo>
                <a:cubicBezTo>
                  <a:pt x="1583672" y="7268"/>
                  <a:pt x="1631711" y="-3367"/>
                  <a:pt x="1920621" y="0"/>
                </a:cubicBezTo>
                <a:cubicBezTo>
                  <a:pt x="2209531" y="3367"/>
                  <a:pt x="2364420" y="-19184"/>
                  <a:pt x="2488692" y="0"/>
                </a:cubicBezTo>
                <a:cubicBezTo>
                  <a:pt x="2612964" y="19184"/>
                  <a:pt x="3023298" y="-34627"/>
                  <a:pt x="3219069" y="0"/>
                </a:cubicBezTo>
                <a:cubicBezTo>
                  <a:pt x="3414840" y="34627"/>
                  <a:pt x="3656810" y="24043"/>
                  <a:pt x="3895344" y="0"/>
                </a:cubicBezTo>
                <a:cubicBezTo>
                  <a:pt x="4133879" y="-24043"/>
                  <a:pt x="4393984" y="-19577"/>
                  <a:pt x="4571619" y="0"/>
                </a:cubicBezTo>
                <a:cubicBezTo>
                  <a:pt x="4749255" y="19577"/>
                  <a:pt x="5179928" y="-6281"/>
                  <a:pt x="5410200" y="0"/>
                </a:cubicBezTo>
                <a:cubicBezTo>
                  <a:pt x="5410730" y="6954"/>
                  <a:pt x="5410934" y="12839"/>
                  <a:pt x="5410200" y="18288"/>
                </a:cubicBezTo>
                <a:cubicBezTo>
                  <a:pt x="5139060" y="6751"/>
                  <a:pt x="5121593" y="31035"/>
                  <a:pt x="4842129" y="18288"/>
                </a:cubicBezTo>
                <a:cubicBezTo>
                  <a:pt x="4562665" y="5541"/>
                  <a:pt x="4448273" y="9487"/>
                  <a:pt x="4328160" y="18288"/>
                </a:cubicBezTo>
                <a:cubicBezTo>
                  <a:pt x="4208047" y="27089"/>
                  <a:pt x="3760936" y="22567"/>
                  <a:pt x="3597783" y="18288"/>
                </a:cubicBezTo>
                <a:cubicBezTo>
                  <a:pt x="3434630" y="14009"/>
                  <a:pt x="3299718" y="33213"/>
                  <a:pt x="3029712" y="18288"/>
                </a:cubicBezTo>
                <a:cubicBezTo>
                  <a:pt x="2759706" y="3363"/>
                  <a:pt x="2640159" y="27394"/>
                  <a:pt x="2299335" y="18288"/>
                </a:cubicBezTo>
                <a:cubicBezTo>
                  <a:pt x="1958511" y="9182"/>
                  <a:pt x="1801186" y="28985"/>
                  <a:pt x="1514856" y="18288"/>
                </a:cubicBezTo>
                <a:cubicBezTo>
                  <a:pt x="1228526" y="7591"/>
                  <a:pt x="1063509" y="-5305"/>
                  <a:pt x="892683" y="18288"/>
                </a:cubicBezTo>
                <a:cubicBezTo>
                  <a:pt x="721857" y="41881"/>
                  <a:pt x="186945" y="-20897"/>
                  <a:pt x="0" y="18288"/>
                </a:cubicBezTo>
                <a:cubicBezTo>
                  <a:pt x="-570" y="9279"/>
                  <a:pt x="132" y="5100"/>
                  <a:pt x="0" y="0"/>
                </a:cubicBezTo>
                <a:close/>
              </a:path>
              <a:path w="5410200" h="18288" stroke="0" extrusionOk="0">
                <a:moveTo>
                  <a:pt x="0" y="0"/>
                </a:moveTo>
                <a:cubicBezTo>
                  <a:pt x="285096" y="-4925"/>
                  <a:pt x="376456" y="22268"/>
                  <a:pt x="622173" y="0"/>
                </a:cubicBezTo>
                <a:cubicBezTo>
                  <a:pt x="867890" y="-22268"/>
                  <a:pt x="1031392" y="7228"/>
                  <a:pt x="1136142" y="0"/>
                </a:cubicBezTo>
                <a:cubicBezTo>
                  <a:pt x="1240892" y="-7228"/>
                  <a:pt x="1561853" y="9877"/>
                  <a:pt x="1920621" y="0"/>
                </a:cubicBezTo>
                <a:cubicBezTo>
                  <a:pt x="2279389" y="-9877"/>
                  <a:pt x="2367255" y="19546"/>
                  <a:pt x="2542794" y="0"/>
                </a:cubicBezTo>
                <a:cubicBezTo>
                  <a:pt x="2718333" y="-19546"/>
                  <a:pt x="2866732" y="-22226"/>
                  <a:pt x="3164967" y="0"/>
                </a:cubicBezTo>
                <a:cubicBezTo>
                  <a:pt x="3463202" y="22226"/>
                  <a:pt x="3568055" y="-2765"/>
                  <a:pt x="3949446" y="0"/>
                </a:cubicBezTo>
                <a:cubicBezTo>
                  <a:pt x="4330837" y="2765"/>
                  <a:pt x="4287895" y="10557"/>
                  <a:pt x="4517517" y="0"/>
                </a:cubicBezTo>
                <a:cubicBezTo>
                  <a:pt x="4747139" y="-10557"/>
                  <a:pt x="5149588" y="8716"/>
                  <a:pt x="5410200" y="0"/>
                </a:cubicBezTo>
                <a:cubicBezTo>
                  <a:pt x="5409517" y="5414"/>
                  <a:pt x="5409480" y="12510"/>
                  <a:pt x="5410200" y="18288"/>
                </a:cubicBezTo>
                <a:cubicBezTo>
                  <a:pt x="5163327" y="41494"/>
                  <a:pt x="5008749" y="10693"/>
                  <a:pt x="4842129" y="18288"/>
                </a:cubicBezTo>
                <a:cubicBezTo>
                  <a:pt x="4675509" y="25883"/>
                  <a:pt x="4433401" y="-615"/>
                  <a:pt x="4165854" y="18288"/>
                </a:cubicBezTo>
                <a:cubicBezTo>
                  <a:pt x="3898308" y="37191"/>
                  <a:pt x="3809032" y="-8710"/>
                  <a:pt x="3543681" y="18288"/>
                </a:cubicBezTo>
                <a:cubicBezTo>
                  <a:pt x="3278330" y="45286"/>
                  <a:pt x="3073876" y="-15917"/>
                  <a:pt x="2759202" y="18288"/>
                </a:cubicBezTo>
                <a:cubicBezTo>
                  <a:pt x="2444528" y="52493"/>
                  <a:pt x="2204144" y="3372"/>
                  <a:pt x="1974723" y="18288"/>
                </a:cubicBezTo>
                <a:cubicBezTo>
                  <a:pt x="1745302" y="33204"/>
                  <a:pt x="1602335" y="31490"/>
                  <a:pt x="1406652" y="18288"/>
                </a:cubicBezTo>
                <a:cubicBezTo>
                  <a:pt x="1210969" y="5086"/>
                  <a:pt x="923948" y="3161"/>
                  <a:pt x="730377" y="18288"/>
                </a:cubicBezTo>
                <a:cubicBezTo>
                  <a:pt x="536806" y="33415"/>
                  <a:pt x="336496" y="-141"/>
                  <a:pt x="0" y="18288"/>
                </a:cubicBezTo>
                <a:cubicBezTo>
                  <a:pt x="-306" y="11061"/>
                  <a:pt x="-655" y="7751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1275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50875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4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avadinimas 1">
            <a:extLst>
              <a:ext uri="{FF2B5EF4-FFF2-40B4-BE49-F238E27FC236}">
                <a16:creationId xmlns:a16="http://schemas.microsoft.com/office/drawing/2014/main" id="{8F141247-DCF8-406D-A1C4-EB5E14F367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0080" y="325369"/>
            <a:ext cx="4368602" cy="1956841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lt-LT" sz="5400"/>
              <a:t>Melioracijos programa</a:t>
            </a:r>
          </a:p>
        </p:txBody>
      </p:sp>
      <p:sp>
        <p:nvSpPr>
          <p:cNvPr id="3" name="Turinio vietos rezervavimo ženklas 2">
            <a:extLst>
              <a:ext uri="{FF2B5EF4-FFF2-40B4-BE49-F238E27FC236}">
                <a16:creationId xmlns:a16="http://schemas.microsoft.com/office/drawing/2014/main" id="{BEC12F4C-4F36-480C-9D37-7502593B446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702586" y="2517791"/>
            <a:ext cx="4306096" cy="4175971"/>
          </a:xfrm>
        </p:spPr>
        <p:txBody>
          <a:bodyPr vert="horz" lIns="91440" tIns="45720" rIns="91440" bIns="45720" rtlCol="0" anchor="t">
            <a:normAutofit fontScale="92500" lnSpcReduction="10000"/>
          </a:bodyPr>
          <a:lstStyle/>
          <a:p>
            <a:pPr marL="0" indent="0">
              <a:buNone/>
            </a:pPr>
            <a:r>
              <a:rPr lang="lt-LT" sz="2000" dirty="0">
                <a:effectLst/>
              </a:rPr>
              <a:t>Šilutės rajonui 2021 m. Melioracijos programai įgyvendinti iš </a:t>
            </a:r>
            <a:r>
              <a:rPr lang="lt-LT" sz="2000" dirty="0"/>
              <a:t>v</a:t>
            </a:r>
            <a:r>
              <a:rPr lang="lt-LT" sz="2000" dirty="0">
                <a:effectLst/>
              </a:rPr>
              <a:t>alstybės biudžeto buvo skirta 1 401,00 tūkst. Eur</a:t>
            </a:r>
            <a:r>
              <a:rPr lang="lt-LT" sz="2000" dirty="0"/>
              <a:t>. I</a:t>
            </a:r>
            <a:r>
              <a:rPr lang="lt-LT" sz="2000" dirty="0">
                <a:effectLst/>
              </a:rPr>
              <a:t>š jų: </a:t>
            </a:r>
            <a:endParaRPr lang="lt-LT" dirty="0"/>
          </a:p>
          <a:p>
            <a:r>
              <a:rPr lang="lt-LT" sz="2000" dirty="0">
                <a:effectLst/>
              </a:rPr>
              <a:t>291,00 tūkst. Eur – melioracijos darbams atlikti</a:t>
            </a:r>
            <a:r>
              <a:rPr lang="lt-LT" sz="2000" dirty="0"/>
              <a:t>.  </a:t>
            </a:r>
            <a:endParaRPr lang="lt-LT" sz="2000" dirty="0">
              <a:cs typeface="Calibri"/>
            </a:endParaRPr>
          </a:p>
          <a:p>
            <a:r>
              <a:rPr lang="lt-LT" sz="2000" dirty="0">
                <a:effectLst/>
              </a:rPr>
              <a:t>1 110,00 tūkst. Eur - polderiams ir jų eksploatacijai.</a:t>
            </a:r>
            <a:endParaRPr lang="lt-LT" sz="2000" dirty="0">
              <a:cs typeface="Calibri"/>
            </a:endParaRPr>
          </a:p>
          <a:p>
            <a:r>
              <a:rPr lang="lt-LT" sz="2000" dirty="0"/>
              <a:t>Suremontuota 102 ha esančios sausinimo sistemos, 6 pralaidos ir 39 drenažo žiotys. Išvalyta 5,56 km griovių, pašalinta 4,8 ha krūmų ir nušienauta 13,9 ha griovių bei pylimų. </a:t>
            </a:r>
          </a:p>
          <a:p>
            <a:r>
              <a:rPr lang="lt-LT" sz="2000" dirty="0"/>
              <a:t>Atlikti 3 siurblinių einamieji remontai.</a:t>
            </a:r>
            <a:endParaRPr lang="lt-LT" sz="2000" dirty="0">
              <a:effectLst/>
              <a:cs typeface="Calibri"/>
            </a:endParaRPr>
          </a:p>
          <a:p>
            <a:endParaRPr lang="en-US" sz="2000" dirty="0"/>
          </a:p>
        </p:txBody>
      </p:sp>
      <p:pic>
        <p:nvPicPr>
          <p:cNvPr id="8" name="Turinio vietos rezervavimo ženklas 7">
            <a:extLst>
              <a:ext uri="{FF2B5EF4-FFF2-40B4-BE49-F238E27FC236}">
                <a16:creationId xmlns:a16="http://schemas.microsoft.com/office/drawing/2014/main" id="{F65C4334-D994-4A4C-A67A-DC857E4F75CC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61" r="38519"/>
          <a:stretch/>
        </p:blipFill>
        <p:spPr>
          <a:xfrm>
            <a:off x="5311702" y="10"/>
            <a:ext cx="6878775" cy="6857990"/>
          </a:xfrm>
          <a:custGeom>
            <a:avLst/>
            <a:gdLst/>
            <a:ahLst/>
            <a:cxnLst/>
            <a:rect l="l" t="t" r="r" b="b"/>
            <a:pathLst>
              <a:path w="6878775" h="6858000">
                <a:moveTo>
                  <a:pt x="1102973" y="0"/>
                </a:moveTo>
                <a:lnTo>
                  <a:pt x="1160688" y="0"/>
                </a:lnTo>
                <a:lnTo>
                  <a:pt x="983189" y="331786"/>
                </a:lnTo>
                <a:cubicBezTo>
                  <a:pt x="914866" y="469145"/>
                  <a:pt x="850355" y="608712"/>
                  <a:pt x="789261" y="750263"/>
                </a:cubicBezTo>
                <a:cubicBezTo>
                  <a:pt x="774307" y="784928"/>
                  <a:pt x="759992" y="819849"/>
                  <a:pt x="745295" y="854514"/>
                </a:cubicBezTo>
                <a:cubicBezTo>
                  <a:pt x="756682" y="845393"/>
                  <a:pt x="765489" y="833492"/>
                  <a:pt x="770857" y="819975"/>
                </a:cubicBezTo>
                <a:cubicBezTo>
                  <a:pt x="879943" y="589569"/>
                  <a:pt x="999605" y="365513"/>
                  <a:pt x="1131329" y="148742"/>
                </a:cubicBezTo>
                <a:lnTo>
                  <a:pt x="1227589" y="0"/>
                </a:lnTo>
                <a:lnTo>
                  <a:pt x="6878775" y="0"/>
                </a:lnTo>
                <a:lnTo>
                  <a:pt x="6878775" y="6858000"/>
                </a:lnTo>
                <a:lnTo>
                  <a:pt x="713521" y="6858000"/>
                </a:lnTo>
                <a:lnTo>
                  <a:pt x="625642" y="6670527"/>
                </a:lnTo>
                <a:cubicBezTo>
                  <a:pt x="507232" y="6398531"/>
                  <a:pt x="403083" y="6118381"/>
                  <a:pt x="312785" y="5830359"/>
                </a:cubicBezTo>
                <a:cubicBezTo>
                  <a:pt x="278149" y="5719759"/>
                  <a:pt x="248879" y="5607635"/>
                  <a:pt x="212198" y="5480401"/>
                </a:cubicBezTo>
                <a:cubicBezTo>
                  <a:pt x="212208" y="5491601"/>
                  <a:pt x="212803" y="5502788"/>
                  <a:pt x="213988" y="5513923"/>
                </a:cubicBezTo>
                <a:cubicBezTo>
                  <a:pt x="264089" y="5723695"/>
                  <a:pt x="307290" y="5935370"/>
                  <a:pt x="365826" y="6142729"/>
                </a:cubicBezTo>
                <a:cubicBezTo>
                  <a:pt x="433152" y="6380817"/>
                  <a:pt x="510068" y="6614016"/>
                  <a:pt x="597975" y="6841549"/>
                </a:cubicBezTo>
                <a:lnTo>
                  <a:pt x="604824" y="6858000"/>
                </a:lnTo>
                <a:lnTo>
                  <a:pt x="552056" y="6858000"/>
                </a:lnTo>
                <a:lnTo>
                  <a:pt x="539576" y="6828295"/>
                </a:lnTo>
                <a:cubicBezTo>
                  <a:pt x="380597" y="6414594"/>
                  <a:pt x="260223" y="5988893"/>
                  <a:pt x="171555" y="5552906"/>
                </a:cubicBezTo>
                <a:cubicBezTo>
                  <a:pt x="91163" y="5157998"/>
                  <a:pt x="43746" y="4758899"/>
                  <a:pt x="12305" y="4357388"/>
                </a:cubicBezTo>
                <a:cubicBezTo>
                  <a:pt x="-14281" y="4013908"/>
                  <a:pt x="4507" y="3672965"/>
                  <a:pt x="46684" y="3331516"/>
                </a:cubicBezTo>
                <a:cubicBezTo>
                  <a:pt x="127203" y="2664286"/>
                  <a:pt x="277819" y="2007265"/>
                  <a:pt x="496065" y="1371196"/>
                </a:cubicBezTo>
                <a:cubicBezTo>
                  <a:pt x="636273" y="966066"/>
                  <a:pt x="800445" y="573253"/>
                  <a:pt x="995723" y="196614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2998375621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D82D61C-E9A7-4C8E-ADA5-0F843576A6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65430" y="629268"/>
            <a:ext cx="6586491" cy="1286160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/>
              <a:t>Polderių rekonstrukcija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54FCF94-A387-4935-9756-88F69ABEAB5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965431" y="2438400"/>
            <a:ext cx="6586489" cy="3785419"/>
          </a:xfrm>
        </p:spPr>
        <p:txBody>
          <a:bodyPr vert="horz" lIns="91440" tIns="45720" rIns="91440" bIns="45720" rtlCol="0">
            <a:normAutofit lnSpcReduction="10000"/>
          </a:bodyPr>
          <a:lstStyle/>
          <a:p>
            <a:r>
              <a:rPr lang="lt-LT" sz="2400" dirty="0">
                <a:effectLst/>
              </a:rPr>
              <a:t>2021 metais vykdyti projektai:</a:t>
            </a:r>
          </a:p>
          <a:p>
            <a:pPr marL="514350"/>
            <a:r>
              <a:rPr lang="lt-LT" sz="2400" dirty="0">
                <a:effectLst/>
              </a:rPr>
              <a:t>Alkos vasaros polderio dalies griovių rekonstrukcija. </a:t>
            </a:r>
            <a:endParaRPr lang="lt-LT" sz="2400" dirty="0"/>
          </a:p>
          <a:p>
            <a:pPr marL="514350"/>
            <a:r>
              <a:rPr lang="lt-LT" sz="2400" dirty="0">
                <a:effectLst/>
              </a:rPr>
              <a:t>Šilutės miesto Lentpjūvės gatvės ir Rusnės žiemos polderio rekonstrukcija.</a:t>
            </a:r>
          </a:p>
          <a:p>
            <a:pPr marL="514350"/>
            <a:r>
              <a:rPr lang="lt-LT" sz="2400" dirty="0">
                <a:effectLst/>
              </a:rPr>
              <a:t>Šilutės rajono savivaldybės Veržės vasaros polderio rekonstrukcija</a:t>
            </a:r>
          </a:p>
          <a:p>
            <a:pPr marL="285750" indent="0">
              <a:buNone/>
            </a:pPr>
            <a:endParaRPr lang="lt-LT" sz="2400" dirty="0">
              <a:effectLst/>
            </a:endParaRPr>
          </a:p>
          <a:p>
            <a:endParaRPr lang="lt-LT" sz="2400" dirty="0">
              <a:effectLst/>
            </a:endParaRPr>
          </a:p>
          <a:p>
            <a:r>
              <a:rPr lang="lt-LT" sz="2400" dirty="0">
                <a:effectLst/>
              </a:rPr>
              <a:t>Bendra projekto vertė – 6 017 458 Eur.</a:t>
            </a:r>
          </a:p>
          <a:p>
            <a:pPr marL="0"/>
            <a:endParaRPr lang="en-US" sz="2000" dirty="0"/>
          </a:p>
        </p:txBody>
      </p:sp>
      <p:pic>
        <p:nvPicPr>
          <p:cNvPr id="8" name="Turinio vietos rezervavimo ženklas 7" descr="Paveikslėlis, kuriame yra žinutė, laukas, medis, žolė&#10;&#10;Automatiškai sugeneruotas aprašymas">
            <a:extLst>
              <a:ext uri="{FF2B5EF4-FFF2-40B4-BE49-F238E27FC236}">
                <a16:creationId xmlns:a16="http://schemas.microsoft.com/office/drawing/2014/main" id="{480F9C8D-6B4F-41BB-93AC-BA3155B384A7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06" r="2569"/>
          <a:stretch/>
        </p:blipFill>
        <p:spPr>
          <a:xfrm>
            <a:off x="20" y="10"/>
            <a:ext cx="4635571" cy="6857990"/>
          </a:xfrm>
          <a:prstGeom prst="rect">
            <a:avLst/>
          </a:prstGeom>
          <a:effectLst/>
        </p:spPr>
      </p:pic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A7F400EE-A8A5-48AF-B4D6-291B52C6F0B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5080934" y="2115117"/>
            <a:ext cx="6309360" cy="0"/>
          </a:xfrm>
          <a:prstGeom prst="line">
            <a:avLst/>
          </a:prstGeom>
          <a:ln w="19050">
            <a:solidFill>
              <a:srgbClr val="CDCF6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61659621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68C64DC-7294-0D4A-9ADE-68AA06BCD98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lt-LT" dirty="0"/>
              <a:t>PASĖLIŲ DEKLARAVIMAS 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A716D82-9872-A746-A8AA-EB46A9E79498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lt-LT" dirty="0"/>
              <a:t>2021 metais Šilutės rajone deklaruota 4179 vnt.</a:t>
            </a:r>
          </a:p>
          <a:p>
            <a:r>
              <a:rPr lang="lt-LT" dirty="0"/>
              <a:t>Visas deklaruotas plotas –          64 435 ha.</a:t>
            </a:r>
            <a:r>
              <a:rPr lang="en-LT" dirty="0"/>
              <a:t> </a:t>
            </a:r>
          </a:p>
          <a:p>
            <a:r>
              <a:rPr lang="lt-LT" dirty="0"/>
              <a:t>Apskaičiuota 5 640 776 Eur tiesioginių išmokų</a:t>
            </a:r>
            <a:r>
              <a:rPr lang="en-LT" dirty="0"/>
              <a:t>.</a:t>
            </a:r>
            <a:endParaRPr lang="lt-LT" dirty="0"/>
          </a:p>
        </p:txBody>
      </p:sp>
      <p:pic>
        <p:nvPicPr>
          <p:cNvPr id="6146" name="Picture 2" descr="Žemės ūkio naudmenų ir pasėlių deklaravimas – kas laukia 2021-aisiais -  DELFI Agro">
            <a:extLst>
              <a:ext uri="{FF2B5EF4-FFF2-40B4-BE49-F238E27FC236}">
                <a16:creationId xmlns:a16="http://schemas.microsoft.com/office/drawing/2014/main" id="{672E7B93-1A04-1041-B0FF-52092A7D858C}"/>
              </a:ext>
            </a:extLst>
          </p:cNvPr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2275173"/>
            <a:ext cx="5181600" cy="34522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56676136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avadinimas 1">
            <a:extLst>
              <a:ext uri="{FF2B5EF4-FFF2-40B4-BE49-F238E27FC236}">
                <a16:creationId xmlns:a16="http://schemas.microsoft.com/office/drawing/2014/main" id="{61404EA9-8025-4743-A5E5-C6740360CC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1446" y="297165"/>
            <a:ext cx="11029108" cy="1043860"/>
          </a:xfrm>
        </p:spPr>
        <p:txBody>
          <a:bodyPr vert="horz" lIns="91440" tIns="45720" rIns="91440" bIns="45720" rtlCol="0" anchor="b">
            <a:normAutofit fontScale="90000"/>
          </a:bodyPr>
          <a:lstStyle/>
          <a:p>
            <a:r>
              <a:rPr lang="lt-LT" sz="3800" b="1" dirty="0"/>
              <a:t>GERIAMOJO VANDENS IR NUOTEKŲ TINKLŲ PLĖTRA ŠILUTĖS MIESTE</a:t>
            </a:r>
          </a:p>
        </p:txBody>
      </p:sp>
      <p:graphicFrame>
        <p:nvGraphicFramePr>
          <p:cNvPr id="7" name="Turinio vietos rezervavimo ženklas 6">
            <a:extLst>
              <a:ext uri="{FF2B5EF4-FFF2-40B4-BE49-F238E27FC236}">
                <a16:creationId xmlns:a16="http://schemas.microsoft.com/office/drawing/2014/main" id="{7C9E1F2B-89CB-4711-9074-B79F93A7EE5D}"/>
              </a:ext>
            </a:extLst>
          </p:cNvPr>
          <p:cNvGraphicFramePr>
            <a:graphicFrameLocks noGrp="1"/>
          </p:cNvGraphicFramePr>
          <p:nvPr>
            <p:ph sz="half" idx="1"/>
            <p:extLst>
              <p:ext uri="{D42A27DB-BD31-4B8C-83A1-F6EECF244321}">
                <p14:modId xmlns:p14="http://schemas.microsoft.com/office/powerpoint/2010/main" val="2743446573"/>
              </p:ext>
            </p:extLst>
          </p:nvPr>
        </p:nvGraphicFramePr>
        <p:xfrm>
          <a:off x="838199" y="1644982"/>
          <a:ext cx="9836217" cy="4915853"/>
        </p:xfrm>
        <a:graphic>
          <a:graphicData uri="http://schemas.openxmlformats.org/drawingml/2006/table">
            <a:tbl>
              <a:tblPr firstRow="1" firstCol="1" bandRow="1">
                <a:tableStyleId>{9D7B26C5-4107-4FEC-AEDC-1716B250A1EF}</a:tableStyleId>
              </a:tblPr>
              <a:tblGrid>
                <a:gridCol w="4503822">
                  <a:extLst>
                    <a:ext uri="{9D8B030D-6E8A-4147-A177-3AD203B41FA5}">
                      <a16:colId xmlns:a16="http://schemas.microsoft.com/office/drawing/2014/main" val="1250855510"/>
                    </a:ext>
                  </a:extLst>
                </a:gridCol>
                <a:gridCol w="1249435">
                  <a:extLst>
                    <a:ext uri="{9D8B030D-6E8A-4147-A177-3AD203B41FA5}">
                      <a16:colId xmlns:a16="http://schemas.microsoft.com/office/drawing/2014/main" val="352464785"/>
                    </a:ext>
                  </a:extLst>
                </a:gridCol>
                <a:gridCol w="974343">
                  <a:extLst>
                    <a:ext uri="{9D8B030D-6E8A-4147-A177-3AD203B41FA5}">
                      <a16:colId xmlns:a16="http://schemas.microsoft.com/office/drawing/2014/main" val="1222459831"/>
                    </a:ext>
                  </a:extLst>
                </a:gridCol>
                <a:gridCol w="1216097">
                  <a:extLst>
                    <a:ext uri="{9D8B030D-6E8A-4147-A177-3AD203B41FA5}">
                      <a16:colId xmlns:a16="http://schemas.microsoft.com/office/drawing/2014/main" val="1595165446"/>
                    </a:ext>
                  </a:extLst>
                </a:gridCol>
                <a:gridCol w="1892520">
                  <a:extLst>
                    <a:ext uri="{9D8B030D-6E8A-4147-A177-3AD203B41FA5}">
                      <a16:colId xmlns:a16="http://schemas.microsoft.com/office/drawing/2014/main" val="1933952231"/>
                    </a:ext>
                  </a:extLst>
                </a:gridCol>
              </a:tblGrid>
              <a:tr h="488745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lt-LT" sz="1200" dirty="0">
                          <a:effectLst/>
                        </a:rPr>
                        <a:t>Projektas </a:t>
                      </a:r>
                      <a:endParaRPr lang="lt-LT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0771" marR="40771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lt-LT" sz="1200">
                          <a:effectLst/>
                        </a:rPr>
                        <a:t>Vertė, €</a:t>
                      </a:r>
                      <a:endParaRPr lang="lt-LT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0771" marR="40771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lt-LT" sz="1200" dirty="0">
                          <a:effectLst/>
                        </a:rPr>
                        <a:t>Rodikliai </a:t>
                      </a:r>
                      <a:endParaRPr lang="lt-LT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0771" marR="40771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lt-LT" sz="1200">
                          <a:effectLst/>
                        </a:rPr>
                        <a:t>Įvykdymas %</a:t>
                      </a:r>
                      <a:endParaRPr lang="lt-LT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0771" marR="40771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lt-LT" sz="1200" dirty="0">
                          <a:effectLst/>
                        </a:rPr>
                        <a:t>Įvykdymas € </a:t>
                      </a:r>
                    </a:p>
                    <a:p>
                      <a:pPr algn="l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lt-LT" sz="1200" dirty="0">
                          <a:effectLst/>
                        </a:rPr>
                        <a:t>per 2021 m.</a:t>
                      </a:r>
                      <a:endParaRPr lang="lt-LT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0771" marR="40771" marT="0" marB="0"/>
                </a:tc>
                <a:extLst>
                  <a:ext uri="{0D108BD9-81ED-4DB2-BD59-A6C34878D82A}">
                    <a16:rowId xmlns:a16="http://schemas.microsoft.com/office/drawing/2014/main" val="2457425049"/>
                  </a:ext>
                </a:extLst>
              </a:tr>
              <a:tr h="486873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lt-LT" sz="1200" dirty="0">
                          <a:effectLst/>
                        </a:rPr>
                        <a:t>Tinklų inventorizavimas Šilutės m. </a:t>
                      </a:r>
                      <a:endParaRPr lang="lt-LT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0771" marR="40771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lt-LT" sz="1200" dirty="0">
                          <a:effectLst/>
                        </a:rPr>
                        <a:t>~38 430,00</a:t>
                      </a:r>
                      <a:endParaRPr lang="lt-LT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0771" marR="40771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lt-LT" sz="1200">
                          <a:effectLst/>
                        </a:rPr>
                        <a:t>17 km</a:t>
                      </a:r>
                      <a:endParaRPr lang="lt-LT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0771" marR="40771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lt-LT" sz="1200">
                          <a:effectLst/>
                        </a:rPr>
                        <a:t>24</a:t>
                      </a:r>
                      <a:endParaRPr lang="lt-LT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0771" marR="40771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lt-LT" sz="1200">
                          <a:effectLst/>
                        </a:rPr>
                        <a:t>9 288,75</a:t>
                      </a:r>
                      <a:endParaRPr lang="lt-LT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0771" marR="40771" marT="0" marB="0"/>
                </a:tc>
                <a:extLst>
                  <a:ext uri="{0D108BD9-81ED-4DB2-BD59-A6C34878D82A}">
                    <a16:rowId xmlns:a16="http://schemas.microsoft.com/office/drawing/2014/main" val="3886284082"/>
                  </a:ext>
                </a:extLst>
              </a:tr>
              <a:tr h="321350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lt-LT" sz="1200" dirty="0">
                          <a:effectLst/>
                        </a:rPr>
                        <a:t>Buitinių nuotekų tinklų rekonstrukcija Šilutės m. </a:t>
                      </a:r>
                      <a:endParaRPr lang="lt-LT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0771" marR="40771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lt-LT" sz="1200">
                          <a:effectLst/>
                        </a:rPr>
                        <a:t>682 999,00</a:t>
                      </a:r>
                      <a:endParaRPr lang="lt-LT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0771" marR="40771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lt-LT" sz="1200">
                          <a:effectLst/>
                        </a:rPr>
                        <a:t>4,8 km</a:t>
                      </a:r>
                      <a:endParaRPr lang="lt-LT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0771" marR="40771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lt-LT" sz="1200">
                          <a:effectLst/>
                        </a:rPr>
                        <a:t>82</a:t>
                      </a:r>
                      <a:endParaRPr lang="lt-LT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0771" marR="40771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lt-LT" sz="1200">
                          <a:effectLst/>
                        </a:rPr>
                        <a:t>563 620,26</a:t>
                      </a:r>
                      <a:endParaRPr lang="lt-LT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0771" marR="40771" marT="0" marB="0"/>
                </a:tc>
                <a:extLst>
                  <a:ext uri="{0D108BD9-81ED-4DB2-BD59-A6C34878D82A}">
                    <a16:rowId xmlns:a16="http://schemas.microsoft.com/office/drawing/2014/main" val="3167381530"/>
                  </a:ext>
                </a:extLst>
              </a:tr>
              <a:tr h="321350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lt-LT" sz="1200" dirty="0">
                          <a:effectLst/>
                        </a:rPr>
                        <a:t>Nuotekų surinkimo tinklų projektavimas ir statyba Pavasario sodų bendrijoje.</a:t>
                      </a:r>
                      <a:endParaRPr lang="lt-LT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0771" marR="40771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lt-LT" sz="1200">
                          <a:effectLst/>
                        </a:rPr>
                        <a:t>404 384,00</a:t>
                      </a:r>
                      <a:endParaRPr lang="lt-LT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0771" marR="40771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lt-LT" sz="1200">
                          <a:effectLst/>
                        </a:rPr>
                        <a:t>3,4 km</a:t>
                      </a:r>
                      <a:endParaRPr lang="lt-LT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0771" marR="40771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lt-LT" sz="1200">
                          <a:effectLst/>
                        </a:rPr>
                        <a:t>64</a:t>
                      </a:r>
                      <a:endParaRPr lang="lt-LT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0771" marR="40771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lt-LT" sz="1200" dirty="0">
                          <a:effectLst/>
                        </a:rPr>
                        <a:t>260 683,29</a:t>
                      </a:r>
                      <a:endParaRPr lang="lt-LT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0771" marR="40771" marT="0" marB="0"/>
                </a:tc>
                <a:extLst>
                  <a:ext uri="{0D108BD9-81ED-4DB2-BD59-A6C34878D82A}">
                    <a16:rowId xmlns:a16="http://schemas.microsoft.com/office/drawing/2014/main" val="3740880041"/>
                  </a:ext>
                </a:extLst>
              </a:tr>
              <a:tr h="321350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lt-LT" sz="1200" dirty="0">
                          <a:effectLst/>
                        </a:rPr>
                        <a:t>Buitinių nuotekų tinklų rekonstrukcija Grabupiuose.</a:t>
                      </a:r>
                      <a:endParaRPr lang="lt-LT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0771" marR="40771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lt-LT" sz="1200">
                          <a:effectLst/>
                        </a:rPr>
                        <a:t>103 000,00</a:t>
                      </a:r>
                      <a:endParaRPr lang="lt-LT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0771" marR="40771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lt-LT" sz="1200">
                          <a:effectLst/>
                        </a:rPr>
                        <a:t>0,9 km</a:t>
                      </a:r>
                      <a:endParaRPr lang="lt-LT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0771" marR="40771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lt-LT" sz="1200">
                          <a:effectLst/>
                        </a:rPr>
                        <a:t>100</a:t>
                      </a:r>
                      <a:endParaRPr lang="lt-LT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0771" marR="40771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lt-LT" sz="1200">
                          <a:effectLst/>
                        </a:rPr>
                        <a:t>32 609,73</a:t>
                      </a:r>
                      <a:endParaRPr lang="lt-LT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0771" marR="40771" marT="0" marB="0"/>
                </a:tc>
                <a:extLst>
                  <a:ext uri="{0D108BD9-81ED-4DB2-BD59-A6C34878D82A}">
                    <a16:rowId xmlns:a16="http://schemas.microsoft.com/office/drawing/2014/main" val="752970683"/>
                  </a:ext>
                </a:extLst>
              </a:tr>
              <a:tr h="486873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lt-LT" sz="1200" dirty="0">
                          <a:effectLst/>
                        </a:rPr>
                        <a:t>Vandentiekio tinklų remontas, Šyšos g. M. Jankaus g. , Sodų g. </a:t>
                      </a:r>
                      <a:endParaRPr lang="lt-LT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0771" marR="40771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lt-LT" sz="1200">
                          <a:effectLst/>
                        </a:rPr>
                        <a:t>7645,00</a:t>
                      </a:r>
                      <a:endParaRPr lang="lt-LT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0771" marR="40771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lt-LT" sz="1200">
                          <a:effectLst/>
                        </a:rPr>
                        <a:t>0,1 km</a:t>
                      </a:r>
                      <a:endParaRPr lang="lt-LT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0771" marR="40771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lt-LT" sz="1200">
                          <a:effectLst/>
                        </a:rPr>
                        <a:t>100</a:t>
                      </a:r>
                      <a:endParaRPr lang="lt-LT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0771" marR="40771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lt-LT" sz="1200">
                          <a:effectLst/>
                        </a:rPr>
                        <a:t>7 645,00</a:t>
                      </a:r>
                      <a:endParaRPr lang="lt-LT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0771" marR="40771" marT="0" marB="0"/>
                </a:tc>
                <a:extLst>
                  <a:ext uri="{0D108BD9-81ED-4DB2-BD59-A6C34878D82A}">
                    <a16:rowId xmlns:a16="http://schemas.microsoft.com/office/drawing/2014/main" val="769729328"/>
                  </a:ext>
                </a:extLst>
              </a:tr>
              <a:tr h="486873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lt-LT" sz="1200" dirty="0">
                          <a:effectLst/>
                        </a:rPr>
                        <a:t>Naujų vandentiekio tinklų statyba Šilutės m. – </a:t>
                      </a:r>
                      <a:r>
                        <a:rPr lang="lt-LT" sz="1200" dirty="0" err="1">
                          <a:effectLst/>
                        </a:rPr>
                        <a:t>Šlažų</a:t>
                      </a:r>
                      <a:r>
                        <a:rPr lang="lt-LT" sz="1200" dirty="0">
                          <a:effectLst/>
                        </a:rPr>
                        <a:t> k. </a:t>
                      </a:r>
                      <a:endParaRPr lang="lt-LT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0771" marR="40771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lt-LT" sz="1200">
                          <a:effectLst/>
                        </a:rPr>
                        <a:t>6000,00</a:t>
                      </a:r>
                      <a:endParaRPr lang="lt-LT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0771" marR="40771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lt-LT" sz="1200">
                          <a:effectLst/>
                        </a:rPr>
                        <a:t>0,6 km</a:t>
                      </a:r>
                      <a:endParaRPr lang="lt-LT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0771" marR="40771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lt-LT" sz="1200">
                          <a:effectLst/>
                        </a:rPr>
                        <a:t>100</a:t>
                      </a:r>
                      <a:endParaRPr lang="lt-LT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0771" marR="40771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lt-LT" sz="1200">
                          <a:effectLst/>
                        </a:rPr>
                        <a:t>5 553,55</a:t>
                      </a:r>
                      <a:endParaRPr lang="lt-LT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0771" marR="40771" marT="0" marB="0"/>
                </a:tc>
                <a:extLst>
                  <a:ext uri="{0D108BD9-81ED-4DB2-BD59-A6C34878D82A}">
                    <a16:rowId xmlns:a16="http://schemas.microsoft.com/office/drawing/2014/main" val="287247860"/>
                  </a:ext>
                </a:extLst>
              </a:tr>
              <a:tr h="486873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lt-LT" sz="1200" dirty="0">
                          <a:effectLst/>
                        </a:rPr>
                        <a:t>Naujų vandentiekio tinklų statyba ir remontas  Šilutės m. Gluosnių g., Lauko g., Ramučių  13. </a:t>
                      </a:r>
                      <a:endParaRPr lang="lt-LT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0771" marR="40771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lt-LT" sz="1200">
                          <a:effectLst/>
                        </a:rPr>
                        <a:t>5 950,00</a:t>
                      </a:r>
                      <a:endParaRPr lang="lt-LT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0771" marR="40771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lt-LT" sz="1200">
                          <a:effectLst/>
                        </a:rPr>
                        <a:t>0,4 km </a:t>
                      </a:r>
                      <a:endParaRPr lang="lt-LT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0771" marR="40771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lt-LT" sz="1200">
                          <a:effectLst/>
                        </a:rPr>
                        <a:t>100</a:t>
                      </a:r>
                      <a:endParaRPr lang="lt-LT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0771" marR="40771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lt-LT" sz="1200">
                          <a:effectLst/>
                        </a:rPr>
                        <a:t>5 950,00</a:t>
                      </a:r>
                      <a:endParaRPr lang="lt-LT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0771" marR="40771" marT="0" marB="0"/>
                </a:tc>
                <a:extLst>
                  <a:ext uri="{0D108BD9-81ED-4DB2-BD59-A6C34878D82A}">
                    <a16:rowId xmlns:a16="http://schemas.microsoft.com/office/drawing/2014/main" val="613537486"/>
                  </a:ext>
                </a:extLst>
              </a:tr>
              <a:tr h="652396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lt-LT" sz="1200" dirty="0">
                          <a:effectLst/>
                        </a:rPr>
                        <a:t>Naujų vandentiekio tinklų statyba Šilutės m. Rūtų g., M. Hofmano g., </a:t>
                      </a:r>
                      <a:r>
                        <a:rPr lang="lt-LT" sz="1200" dirty="0" err="1">
                          <a:effectLst/>
                        </a:rPr>
                        <a:t>Plonaičio</a:t>
                      </a:r>
                      <a:r>
                        <a:rPr lang="lt-LT" sz="1200" dirty="0">
                          <a:effectLst/>
                        </a:rPr>
                        <a:t> g., Stadiono g.  </a:t>
                      </a:r>
                      <a:endParaRPr lang="lt-LT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0771" marR="40771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lt-LT" sz="1200">
                          <a:effectLst/>
                        </a:rPr>
                        <a:t>17 400,00</a:t>
                      </a:r>
                      <a:endParaRPr lang="lt-LT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0771" marR="40771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lt-LT" sz="1200">
                          <a:effectLst/>
                        </a:rPr>
                        <a:t>0,4 km</a:t>
                      </a:r>
                      <a:endParaRPr lang="lt-LT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0771" marR="40771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lt-LT" sz="1200">
                          <a:effectLst/>
                        </a:rPr>
                        <a:t>100</a:t>
                      </a:r>
                      <a:endParaRPr lang="lt-LT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0771" marR="40771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lt-LT" sz="1200">
                          <a:effectLst/>
                        </a:rPr>
                        <a:t>17 400,00</a:t>
                      </a:r>
                      <a:endParaRPr lang="lt-LT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0771" marR="40771" marT="0" marB="0"/>
                </a:tc>
                <a:extLst>
                  <a:ext uri="{0D108BD9-81ED-4DB2-BD59-A6C34878D82A}">
                    <a16:rowId xmlns:a16="http://schemas.microsoft.com/office/drawing/2014/main" val="971502124"/>
                  </a:ext>
                </a:extLst>
              </a:tr>
              <a:tr h="321350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lt-LT" sz="1200">
                          <a:effectLst/>
                        </a:rPr>
                        <a:t>Magistralinių vandentiekio tinklų rekonstrukcija Sodų g. </a:t>
                      </a:r>
                      <a:endParaRPr lang="lt-LT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0771" marR="40771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lt-LT" sz="1200">
                          <a:effectLst/>
                        </a:rPr>
                        <a:t>75 0000,00</a:t>
                      </a:r>
                      <a:endParaRPr lang="lt-LT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0771" marR="40771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lt-LT" sz="1200">
                          <a:effectLst/>
                        </a:rPr>
                        <a:t>0,5 km</a:t>
                      </a:r>
                      <a:endParaRPr lang="lt-LT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0771" marR="40771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lt-LT" sz="1200">
                          <a:effectLst/>
                        </a:rPr>
                        <a:t>90</a:t>
                      </a:r>
                      <a:endParaRPr lang="lt-LT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0771" marR="40771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lt-LT" sz="1200">
                          <a:effectLst/>
                        </a:rPr>
                        <a:t>55 000,00</a:t>
                      </a:r>
                      <a:endParaRPr lang="lt-LT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0771" marR="40771" marT="0" marB="0"/>
                </a:tc>
                <a:extLst>
                  <a:ext uri="{0D108BD9-81ED-4DB2-BD59-A6C34878D82A}">
                    <a16:rowId xmlns:a16="http://schemas.microsoft.com/office/drawing/2014/main" val="624978671"/>
                  </a:ext>
                </a:extLst>
              </a:tr>
              <a:tr h="321350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lt-LT" sz="1200">
                          <a:effectLst/>
                        </a:rPr>
                        <a:t>Buitinių nuotekų tinklų ir siurblinės įrengimas daugiabučiui Klaipėdos g. 33</a:t>
                      </a:r>
                      <a:endParaRPr lang="lt-LT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0771" marR="40771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lt-LT" sz="1200">
                          <a:effectLst/>
                        </a:rPr>
                        <a:t>7 000,00</a:t>
                      </a:r>
                      <a:endParaRPr lang="lt-LT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0771" marR="40771" marT="0" marB="0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lt-LT" sz="1200">
                          <a:effectLst/>
                        </a:rPr>
                        <a:t>0,01 km</a:t>
                      </a:r>
                      <a:endParaRPr lang="lt-LT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0771" marR="40771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lt-LT" sz="1200">
                          <a:effectLst/>
                        </a:rPr>
                        <a:t>80</a:t>
                      </a:r>
                      <a:endParaRPr lang="lt-LT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0771" marR="40771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lt-LT" sz="1200" dirty="0">
                          <a:effectLst/>
                        </a:rPr>
                        <a:t>4 460,36</a:t>
                      </a:r>
                      <a:endParaRPr lang="lt-LT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0771" marR="40771" marT="0" marB="0"/>
                </a:tc>
                <a:extLst>
                  <a:ext uri="{0D108BD9-81ED-4DB2-BD59-A6C34878D82A}">
                    <a16:rowId xmlns:a16="http://schemas.microsoft.com/office/drawing/2014/main" val="216040337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811741909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avadinimas 7">
            <a:extLst>
              <a:ext uri="{FF2B5EF4-FFF2-40B4-BE49-F238E27FC236}">
                <a16:creationId xmlns:a16="http://schemas.microsoft.com/office/drawing/2014/main" id="{83F2BFE7-015D-4382-A712-D2F0FC12C40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lt-LT" sz="4400" b="1" dirty="0"/>
              <a:t>GERIAMOJO VANDENS IR NUOTEKŲ TINKLŲ PLĖTRA ŠILUTĖS RAJONE</a:t>
            </a:r>
            <a:endParaRPr lang="lt-LT" dirty="0"/>
          </a:p>
        </p:txBody>
      </p:sp>
      <p:graphicFrame>
        <p:nvGraphicFramePr>
          <p:cNvPr id="7" name="Lentelė 7">
            <a:extLst>
              <a:ext uri="{FF2B5EF4-FFF2-40B4-BE49-F238E27FC236}">
                <a16:creationId xmlns:a16="http://schemas.microsoft.com/office/drawing/2014/main" id="{50153836-99C5-49DF-B338-42904005265D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74915106"/>
              </p:ext>
            </p:extLst>
          </p:nvPr>
        </p:nvGraphicFramePr>
        <p:xfrm>
          <a:off x="838200" y="2355977"/>
          <a:ext cx="10515600" cy="1483360"/>
        </p:xfrm>
        <a:graphic>
          <a:graphicData uri="http://schemas.openxmlformats.org/drawingml/2006/table">
            <a:tbl>
              <a:tblPr firstRow="1" bandRow="1">
                <a:tableStyleId>{9D7B26C5-4107-4FEC-AEDC-1716B250A1EF}</a:tableStyleId>
              </a:tblPr>
              <a:tblGrid>
                <a:gridCol w="917448">
                  <a:extLst>
                    <a:ext uri="{9D8B030D-6E8A-4147-A177-3AD203B41FA5}">
                      <a16:colId xmlns:a16="http://schemas.microsoft.com/office/drawing/2014/main" val="3709752141"/>
                    </a:ext>
                  </a:extLst>
                </a:gridCol>
                <a:gridCol w="6016752">
                  <a:extLst>
                    <a:ext uri="{9D8B030D-6E8A-4147-A177-3AD203B41FA5}">
                      <a16:colId xmlns:a16="http://schemas.microsoft.com/office/drawing/2014/main" val="28127641"/>
                    </a:ext>
                  </a:extLst>
                </a:gridCol>
                <a:gridCol w="1225296">
                  <a:extLst>
                    <a:ext uri="{9D8B030D-6E8A-4147-A177-3AD203B41FA5}">
                      <a16:colId xmlns:a16="http://schemas.microsoft.com/office/drawing/2014/main" val="3289428029"/>
                    </a:ext>
                  </a:extLst>
                </a:gridCol>
                <a:gridCol w="649224">
                  <a:extLst>
                    <a:ext uri="{9D8B030D-6E8A-4147-A177-3AD203B41FA5}">
                      <a16:colId xmlns:a16="http://schemas.microsoft.com/office/drawing/2014/main" val="1761689392"/>
                    </a:ext>
                  </a:extLst>
                </a:gridCol>
                <a:gridCol w="658368">
                  <a:extLst>
                    <a:ext uri="{9D8B030D-6E8A-4147-A177-3AD203B41FA5}">
                      <a16:colId xmlns:a16="http://schemas.microsoft.com/office/drawing/2014/main" val="3171182181"/>
                    </a:ext>
                  </a:extLst>
                </a:gridCol>
                <a:gridCol w="1048512">
                  <a:extLst>
                    <a:ext uri="{9D8B030D-6E8A-4147-A177-3AD203B41FA5}">
                      <a16:colId xmlns:a16="http://schemas.microsoft.com/office/drawing/2014/main" val="613344967"/>
                    </a:ext>
                  </a:extLst>
                </a:gridCol>
              </a:tblGrid>
              <a:tr h="741680">
                <a:tc>
                  <a:txBody>
                    <a:bodyPr/>
                    <a:lstStyle/>
                    <a:p>
                      <a:pPr algn="l" fontAlgn="b"/>
                      <a:endParaRPr lang="lt-LT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lt-LT" sz="1200" b="1" u="none" strike="noStrike" dirty="0">
                          <a:solidFill>
                            <a:srgbClr val="000000"/>
                          </a:solidFill>
                          <a:effectLst/>
                        </a:rPr>
                        <a:t>Projektas </a:t>
                      </a:r>
                      <a:endParaRPr lang="lt-LT" sz="12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lt-LT" sz="1200" b="1" u="none" strike="noStrike">
                          <a:solidFill>
                            <a:srgbClr val="000000"/>
                          </a:solidFill>
                          <a:effectLst/>
                        </a:rPr>
                        <a:t>Vertė, €</a:t>
                      </a:r>
                      <a:endParaRPr lang="lt-LT" sz="12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lt-LT" sz="1200" b="1" u="none" strike="noStrike">
                          <a:solidFill>
                            <a:srgbClr val="000000"/>
                          </a:solidFill>
                          <a:effectLst/>
                        </a:rPr>
                        <a:t>Rodikliai </a:t>
                      </a:r>
                      <a:endParaRPr lang="lt-LT" sz="12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rtl="0" fontAlgn="ctr"/>
                      <a:r>
                        <a:rPr lang="lt-LT" sz="1200" b="1" u="none" strike="noStrike">
                          <a:solidFill>
                            <a:srgbClr val="000000"/>
                          </a:solidFill>
                          <a:effectLst/>
                        </a:rPr>
                        <a:t>Įvykdymas %</a:t>
                      </a:r>
                      <a:endParaRPr lang="lt-LT" sz="12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lt-LT" sz="1200" b="1" u="none" strike="noStrike" dirty="0">
                          <a:solidFill>
                            <a:srgbClr val="000000"/>
                          </a:solidFill>
                          <a:effectLst/>
                        </a:rPr>
                        <a:t>Įvykdymas € </a:t>
                      </a:r>
                    </a:p>
                    <a:p>
                      <a:pPr algn="ctr" rtl="0" fontAlgn="ctr"/>
                      <a:r>
                        <a:rPr lang="lt-LT" sz="1200" b="1" u="none" strike="noStrike" dirty="0">
                          <a:solidFill>
                            <a:srgbClr val="000000"/>
                          </a:solidFill>
                          <a:effectLst/>
                        </a:rPr>
                        <a:t>per 2021 m.</a:t>
                      </a:r>
                      <a:endParaRPr lang="lt-LT" sz="12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68305571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 fontAlgn="ctr"/>
                      <a:r>
                        <a:rPr lang="lt-LT" sz="1100" b="0" u="none" strike="noStrike">
                          <a:solidFill>
                            <a:srgbClr val="000000"/>
                          </a:solidFill>
                          <a:effectLst/>
                        </a:rPr>
                        <a:t>Usėnai</a:t>
                      </a:r>
                      <a:endParaRPr lang="lt-LT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lt-LT" sz="1100" b="0" u="none" strike="noStrike">
                          <a:solidFill>
                            <a:srgbClr val="000000"/>
                          </a:solidFill>
                          <a:effectLst/>
                        </a:rPr>
                        <a:t>Buitinių nuotekų tinklų remontas</a:t>
                      </a:r>
                      <a:endParaRPr lang="lt-LT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lt-LT" sz="1100" b="0" u="none" strike="noStrike">
                          <a:solidFill>
                            <a:srgbClr val="000000"/>
                          </a:solidFill>
                          <a:effectLst/>
                        </a:rPr>
                        <a:t>1000</a:t>
                      </a:r>
                      <a:endParaRPr lang="lt-LT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lt-LT" sz="1100" b="0" u="none" strike="noStrike">
                          <a:solidFill>
                            <a:srgbClr val="000000"/>
                          </a:solidFill>
                          <a:effectLst/>
                        </a:rPr>
                        <a:t>0,2 km</a:t>
                      </a:r>
                      <a:endParaRPr lang="lt-LT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lt-LT" sz="1100" b="0" u="none" strike="noStrike">
                          <a:solidFill>
                            <a:srgbClr val="000000"/>
                          </a:solidFill>
                          <a:effectLst/>
                        </a:rPr>
                        <a:t>100</a:t>
                      </a:r>
                      <a:endParaRPr lang="lt-LT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lt-LT" sz="11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820</a:t>
                      </a:r>
                      <a:endParaRPr lang="lt-LT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370964198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 fontAlgn="ctr"/>
                      <a:r>
                        <a:rPr lang="lt-LT" sz="1100" b="0" u="none" strike="noStrike">
                          <a:solidFill>
                            <a:srgbClr val="000000"/>
                          </a:solidFill>
                          <a:effectLst/>
                        </a:rPr>
                        <a:t>Katyčiai</a:t>
                      </a:r>
                      <a:endParaRPr lang="lt-LT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lt-LT" sz="1100" b="0" u="none" strike="noStrike">
                          <a:solidFill>
                            <a:srgbClr val="000000"/>
                          </a:solidFill>
                          <a:effectLst/>
                        </a:rPr>
                        <a:t>Vandens gerinimo įrenginių projektavimas ir statyba Katyčiuose. </a:t>
                      </a:r>
                      <a:r>
                        <a:rPr lang="lt-LT" sz="1100" b="1" u="none" strike="noStrike">
                          <a:solidFill>
                            <a:srgbClr val="000000"/>
                          </a:solidFill>
                          <a:effectLst/>
                        </a:rPr>
                        <a:t>ES</a:t>
                      </a:r>
                      <a:endParaRPr lang="lt-LT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lt-LT" sz="1100" b="0" u="none" strike="noStrike">
                          <a:solidFill>
                            <a:srgbClr val="000000"/>
                          </a:solidFill>
                          <a:effectLst/>
                        </a:rPr>
                        <a:t>54 900,00</a:t>
                      </a:r>
                      <a:endParaRPr lang="lt-LT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lt-LT" sz="1100" b="0" u="none" strike="noStrike">
                          <a:solidFill>
                            <a:srgbClr val="000000"/>
                          </a:solidFill>
                          <a:effectLst/>
                        </a:rPr>
                        <a:t>1</a:t>
                      </a:r>
                      <a:endParaRPr lang="lt-LT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lt-LT" sz="1100" b="0" u="none" strike="noStrike">
                          <a:solidFill>
                            <a:srgbClr val="000000"/>
                          </a:solidFill>
                          <a:effectLst/>
                        </a:rPr>
                        <a:t>100</a:t>
                      </a:r>
                      <a:endParaRPr lang="lt-LT" sz="11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lt-LT" sz="11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54 900,00</a:t>
                      </a:r>
                      <a:endParaRPr lang="lt-LT" sz="11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99515997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303877398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" name="Rectangle 6">
            <a:extLst>
              <a:ext uri="{FF2B5EF4-FFF2-40B4-BE49-F238E27FC236}">
                <a16:creationId xmlns:a16="http://schemas.microsoft.com/office/drawing/2014/main" id="{943CAA20-3569-4189-9E48-239A229A86C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F175585-4FA7-6046-A747-695CEE235E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451381"/>
            <a:ext cx="10512552" cy="4066540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6600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ŠVIETIMO SRITIS</a:t>
            </a:r>
          </a:p>
        </p:txBody>
      </p:sp>
      <p:sp>
        <p:nvSpPr>
          <p:cNvPr id="9" name="sketch line">
            <a:extLst>
              <a:ext uri="{FF2B5EF4-FFF2-40B4-BE49-F238E27FC236}">
                <a16:creationId xmlns:a16="http://schemas.microsoft.com/office/drawing/2014/main" id="{DA542B6D-E775-4832-91DC-2D20F857813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38200" y="4718595"/>
            <a:ext cx="5410200" cy="18288"/>
          </a:xfrm>
          <a:custGeom>
            <a:avLst/>
            <a:gdLst>
              <a:gd name="connsiteX0" fmla="*/ 0 w 5410200"/>
              <a:gd name="connsiteY0" fmla="*/ 0 h 18288"/>
              <a:gd name="connsiteX1" fmla="*/ 568071 w 5410200"/>
              <a:gd name="connsiteY1" fmla="*/ 0 h 18288"/>
              <a:gd name="connsiteX2" fmla="*/ 1298448 w 5410200"/>
              <a:gd name="connsiteY2" fmla="*/ 0 h 18288"/>
              <a:gd name="connsiteX3" fmla="*/ 1920621 w 5410200"/>
              <a:gd name="connsiteY3" fmla="*/ 0 h 18288"/>
              <a:gd name="connsiteX4" fmla="*/ 2488692 w 5410200"/>
              <a:gd name="connsiteY4" fmla="*/ 0 h 18288"/>
              <a:gd name="connsiteX5" fmla="*/ 3219069 w 5410200"/>
              <a:gd name="connsiteY5" fmla="*/ 0 h 18288"/>
              <a:gd name="connsiteX6" fmla="*/ 3895344 w 5410200"/>
              <a:gd name="connsiteY6" fmla="*/ 0 h 18288"/>
              <a:gd name="connsiteX7" fmla="*/ 4571619 w 5410200"/>
              <a:gd name="connsiteY7" fmla="*/ 0 h 18288"/>
              <a:gd name="connsiteX8" fmla="*/ 5410200 w 5410200"/>
              <a:gd name="connsiteY8" fmla="*/ 0 h 18288"/>
              <a:gd name="connsiteX9" fmla="*/ 5410200 w 5410200"/>
              <a:gd name="connsiteY9" fmla="*/ 18288 h 18288"/>
              <a:gd name="connsiteX10" fmla="*/ 4842129 w 5410200"/>
              <a:gd name="connsiteY10" fmla="*/ 18288 h 18288"/>
              <a:gd name="connsiteX11" fmla="*/ 4328160 w 5410200"/>
              <a:gd name="connsiteY11" fmla="*/ 18288 h 18288"/>
              <a:gd name="connsiteX12" fmla="*/ 3597783 w 5410200"/>
              <a:gd name="connsiteY12" fmla="*/ 18288 h 18288"/>
              <a:gd name="connsiteX13" fmla="*/ 3029712 w 5410200"/>
              <a:gd name="connsiteY13" fmla="*/ 18288 h 18288"/>
              <a:gd name="connsiteX14" fmla="*/ 2299335 w 5410200"/>
              <a:gd name="connsiteY14" fmla="*/ 18288 h 18288"/>
              <a:gd name="connsiteX15" fmla="*/ 1514856 w 5410200"/>
              <a:gd name="connsiteY15" fmla="*/ 18288 h 18288"/>
              <a:gd name="connsiteX16" fmla="*/ 892683 w 5410200"/>
              <a:gd name="connsiteY16" fmla="*/ 18288 h 18288"/>
              <a:gd name="connsiteX17" fmla="*/ 0 w 5410200"/>
              <a:gd name="connsiteY17" fmla="*/ 18288 h 18288"/>
              <a:gd name="connsiteX18" fmla="*/ 0 w 5410200"/>
              <a:gd name="connsiteY18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5410200" h="18288" fill="none" extrusionOk="0">
                <a:moveTo>
                  <a:pt x="0" y="0"/>
                </a:moveTo>
                <a:cubicBezTo>
                  <a:pt x="163050" y="-18707"/>
                  <a:pt x="319321" y="-16364"/>
                  <a:pt x="568071" y="0"/>
                </a:cubicBezTo>
                <a:cubicBezTo>
                  <a:pt x="816821" y="16364"/>
                  <a:pt x="1013224" y="-7268"/>
                  <a:pt x="1298448" y="0"/>
                </a:cubicBezTo>
                <a:cubicBezTo>
                  <a:pt x="1583672" y="7268"/>
                  <a:pt x="1631711" y="-3367"/>
                  <a:pt x="1920621" y="0"/>
                </a:cubicBezTo>
                <a:cubicBezTo>
                  <a:pt x="2209531" y="3367"/>
                  <a:pt x="2364420" y="-19184"/>
                  <a:pt x="2488692" y="0"/>
                </a:cubicBezTo>
                <a:cubicBezTo>
                  <a:pt x="2612964" y="19184"/>
                  <a:pt x="3023298" y="-34627"/>
                  <a:pt x="3219069" y="0"/>
                </a:cubicBezTo>
                <a:cubicBezTo>
                  <a:pt x="3414840" y="34627"/>
                  <a:pt x="3656810" y="24043"/>
                  <a:pt x="3895344" y="0"/>
                </a:cubicBezTo>
                <a:cubicBezTo>
                  <a:pt x="4133879" y="-24043"/>
                  <a:pt x="4393984" y="-19577"/>
                  <a:pt x="4571619" y="0"/>
                </a:cubicBezTo>
                <a:cubicBezTo>
                  <a:pt x="4749255" y="19577"/>
                  <a:pt x="5179928" y="-6281"/>
                  <a:pt x="5410200" y="0"/>
                </a:cubicBezTo>
                <a:cubicBezTo>
                  <a:pt x="5410730" y="6954"/>
                  <a:pt x="5410934" y="12839"/>
                  <a:pt x="5410200" y="18288"/>
                </a:cubicBezTo>
                <a:cubicBezTo>
                  <a:pt x="5139060" y="6751"/>
                  <a:pt x="5121593" y="31035"/>
                  <a:pt x="4842129" y="18288"/>
                </a:cubicBezTo>
                <a:cubicBezTo>
                  <a:pt x="4562665" y="5541"/>
                  <a:pt x="4448273" y="9487"/>
                  <a:pt x="4328160" y="18288"/>
                </a:cubicBezTo>
                <a:cubicBezTo>
                  <a:pt x="4208047" y="27089"/>
                  <a:pt x="3760936" y="22567"/>
                  <a:pt x="3597783" y="18288"/>
                </a:cubicBezTo>
                <a:cubicBezTo>
                  <a:pt x="3434630" y="14009"/>
                  <a:pt x="3299718" y="33213"/>
                  <a:pt x="3029712" y="18288"/>
                </a:cubicBezTo>
                <a:cubicBezTo>
                  <a:pt x="2759706" y="3363"/>
                  <a:pt x="2640159" y="27394"/>
                  <a:pt x="2299335" y="18288"/>
                </a:cubicBezTo>
                <a:cubicBezTo>
                  <a:pt x="1958511" y="9182"/>
                  <a:pt x="1801186" y="28985"/>
                  <a:pt x="1514856" y="18288"/>
                </a:cubicBezTo>
                <a:cubicBezTo>
                  <a:pt x="1228526" y="7591"/>
                  <a:pt x="1063509" y="-5305"/>
                  <a:pt x="892683" y="18288"/>
                </a:cubicBezTo>
                <a:cubicBezTo>
                  <a:pt x="721857" y="41881"/>
                  <a:pt x="186945" y="-20897"/>
                  <a:pt x="0" y="18288"/>
                </a:cubicBezTo>
                <a:cubicBezTo>
                  <a:pt x="-570" y="9279"/>
                  <a:pt x="132" y="5100"/>
                  <a:pt x="0" y="0"/>
                </a:cubicBezTo>
                <a:close/>
              </a:path>
              <a:path w="5410200" h="18288" stroke="0" extrusionOk="0">
                <a:moveTo>
                  <a:pt x="0" y="0"/>
                </a:moveTo>
                <a:cubicBezTo>
                  <a:pt x="285096" y="-4925"/>
                  <a:pt x="376456" y="22268"/>
                  <a:pt x="622173" y="0"/>
                </a:cubicBezTo>
                <a:cubicBezTo>
                  <a:pt x="867890" y="-22268"/>
                  <a:pt x="1031392" y="7228"/>
                  <a:pt x="1136142" y="0"/>
                </a:cubicBezTo>
                <a:cubicBezTo>
                  <a:pt x="1240892" y="-7228"/>
                  <a:pt x="1561853" y="9877"/>
                  <a:pt x="1920621" y="0"/>
                </a:cubicBezTo>
                <a:cubicBezTo>
                  <a:pt x="2279389" y="-9877"/>
                  <a:pt x="2367255" y="19546"/>
                  <a:pt x="2542794" y="0"/>
                </a:cubicBezTo>
                <a:cubicBezTo>
                  <a:pt x="2718333" y="-19546"/>
                  <a:pt x="2866732" y="-22226"/>
                  <a:pt x="3164967" y="0"/>
                </a:cubicBezTo>
                <a:cubicBezTo>
                  <a:pt x="3463202" y="22226"/>
                  <a:pt x="3568055" y="-2765"/>
                  <a:pt x="3949446" y="0"/>
                </a:cubicBezTo>
                <a:cubicBezTo>
                  <a:pt x="4330837" y="2765"/>
                  <a:pt x="4287895" y="10557"/>
                  <a:pt x="4517517" y="0"/>
                </a:cubicBezTo>
                <a:cubicBezTo>
                  <a:pt x="4747139" y="-10557"/>
                  <a:pt x="5149588" y="8716"/>
                  <a:pt x="5410200" y="0"/>
                </a:cubicBezTo>
                <a:cubicBezTo>
                  <a:pt x="5409517" y="5414"/>
                  <a:pt x="5409480" y="12510"/>
                  <a:pt x="5410200" y="18288"/>
                </a:cubicBezTo>
                <a:cubicBezTo>
                  <a:pt x="5163327" y="41494"/>
                  <a:pt x="5008749" y="10693"/>
                  <a:pt x="4842129" y="18288"/>
                </a:cubicBezTo>
                <a:cubicBezTo>
                  <a:pt x="4675509" y="25883"/>
                  <a:pt x="4433401" y="-615"/>
                  <a:pt x="4165854" y="18288"/>
                </a:cubicBezTo>
                <a:cubicBezTo>
                  <a:pt x="3898308" y="37191"/>
                  <a:pt x="3809032" y="-8710"/>
                  <a:pt x="3543681" y="18288"/>
                </a:cubicBezTo>
                <a:cubicBezTo>
                  <a:pt x="3278330" y="45286"/>
                  <a:pt x="3073876" y="-15917"/>
                  <a:pt x="2759202" y="18288"/>
                </a:cubicBezTo>
                <a:cubicBezTo>
                  <a:pt x="2444528" y="52493"/>
                  <a:pt x="2204144" y="3372"/>
                  <a:pt x="1974723" y="18288"/>
                </a:cubicBezTo>
                <a:cubicBezTo>
                  <a:pt x="1745302" y="33204"/>
                  <a:pt x="1602335" y="31490"/>
                  <a:pt x="1406652" y="18288"/>
                </a:cubicBezTo>
                <a:cubicBezTo>
                  <a:pt x="1210969" y="5086"/>
                  <a:pt x="923948" y="3161"/>
                  <a:pt x="730377" y="18288"/>
                </a:cubicBezTo>
                <a:cubicBezTo>
                  <a:pt x="536806" y="33415"/>
                  <a:pt x="336496" y="-141"/>
                  <a:pt x="0" y="18288"/>
                </a:cubicBezTo>
                <a:cubicBezTo>
                  <a:pt x="-306" y="11061"/>
                  <a:pt x="-655" y="7751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1275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24999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iterate type="wd">
                                    <p:tmPct val="15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EC5F3F6-D40E-594E-A15D-12499F2A61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70204" y="606564"/>
            <a:ext cx="10451592" cy="1325563"/>
          </a:xfrm>
        </p:spPr>
        <p:txBody>
          <a:bodyPr anchor="ctr">
            <a:normAutofit/>
          </a:bodyPr>
          <a:lstStyle/>
          <a:p>
            <a:r>
              <a:rPr lang="lt-LT" b="1" dirty="0">
                <a:cs typeface="Times New Roman" panose="02020603050405020304" pitchFamily="18" charset="0"/>
              </a:rPr>
              <a:t>NEDARBO LYGIS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A5711A0E-A428-4ED1-96CB-33D69FD842E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00874" y="2043803"/>
            <a:ext cx="10190252" cy="80683"/>
          </a:xfrm>
          <a:prstGeom prst="rect">
            <a:avLst/>
          </a:prstGeom>
          <a:solidFill>
            <a:schemeClr val="tx1">
              <a:lumMod val="50000"/>
              <a:lumOff val="50000"/>
              <a:alpha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aphicFrame>
        <p:nvGraphicFramePr>
          <p:cNvPr id="4" name="Content Placeholder 3">
            <a:extLst>
              <a:ext uri="{FF2B5EF4-FFF2-40B4-BE49-F238E27FC236}">
                <a16:creationId xmlns:a16="http://schemas.microsoft.com/office/drawing/2014/main" id="{C58BF60B-C843-4D41-A1AE-FA250996BAF5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807843353"/>
              </p:ext>
            </p:extLst>
          </p:nvPr>
        </p:nvGraphicFramePr>
        <p:xfrm>
          <a:off x="1000874" y="2385390"/>
          <a:ext cx="10190252" cy="361784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1584235407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743AA782-23D1-4521-8CAD-47662984AA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5486105-5C6E-4240-9F4C-F8460AB9DD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936" y="640080"/>
            <a:ext cx="4818888" cy="1481328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lt-LT" sz="34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ŽEMAIČIŲ NAUMIESČIO GIMNAZIJOS REMONTAS</a:t>
            </a:r>
          </a:p>
        </p:txBody>
      </p:sp>
      <p:sp>
        <p:nvSpPr>
          <p:cNvPr id="13" name="sketch line">
            <a:extLst>
              <a:ext uri="{FF2B5EF4-FFF2-40B4-BE49-F238E27FC236}">
                <a16:creationId xmlns:a16="http://schemas.microsoft.com/office/drawing/2014/main" id="{650D18FE-0824-4A46-B22C-A86B52E5780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3278" y="2372868"/>
            <a:ext cx="3255095" cy="18288"/>
          </a:xfrm>
          <a:custGeom>
            <a:avLst/>
            <a:gdLst>
              <a:gd name="connsiteX0" fmla="*/ 0 w 3255095"/>
              <a:gd name="connsiteY0" fmla="*/ 0 h 18288"/>
              <a:gd name="connsiteX1" fmla="*/ 618468 w 3255095"/>
              <a:gd name="connsiteY1" fmla="*/ 0 h 18288"/>
              <a:gd name="connsiteX2" fmla="*/ 1269487 w 3255095"/>
              <a:gd name="connsiteY2" fmla="*/ 0 h 18288"/>
              <a:gd name="connsiteX3" fmla="*/ 1953057 w 3255095"/>
              <a:gd name="connsiteY3" fmla="*/ 0 h 18288"/>
              <a:gd name="connsiteX4" fmla="*/ 2636627 w 3255095"/>
              <a:gd name="connsiteY4" fmla="*/ 0 h 18288"/>
              <a:gd name="connsiteX5" fmla="*/ 3255095 w 3255095"/>
              <a:gd name="connsiteY5" fmla="*/ 0 h 18288"/>
              <a:gd name="connsiteX6" fmla="*/ 3255095 w 3255095"/>
              <a:gd name="connsiteY6" fmla="*/ 18288 h 18288"/>
              <a:gd name="connsiteX7" fmla="*/ 2538974 w 3255095"/>
              <a:gd name="connsiteY7" fmla="*/ 18288 h 18288"/>
              <a:gd name="connsiteX8" fmla="*/ 1822853 w 3255095"/>
              <a:gd name="connsiteY8" fmla="*/ 18288 h 18288"/>
              <a:gd name="connsiteX9" fmla="*/ 1171834 w 3255095"/>
              <a:gd name="connsiteY9" fmla="*/ 18288 h 18288"/>
              <a:gd name="connsiteX10" fmla="*/ 0 w 3255095"/>
              <a:gd name="connsiteY10" fmla="*/ 18288 h 18288"/>
              <a:gd name="connsiteX11" fmla="*/ 0 w 3255095"/>
              <a:gd name="connsiteY11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3255095" h="18288" fill="none" extrusionOk="0">
                <a:moveTo>
                  <a:pt x="0" y="0"/>
                </a:moveTo>
                <a:cubicBezTo>
                  <a:pt x="240201" y="-22123"/>
                  <a:pt x="462021" y="-19623"/>
                  <a:pt x="618468" y="0"/>
                </a:cubicBezTo>
                <a:cubicBezTo>
                  <a:pt x="774915" y="19623"/>
                  <a:pt x="974734" y="2035"/>
                  <a:pt x="1269487" y="0"/>
                </a:cubicBezTo>
                <a:cubicBezTo>
                  <a:pt x="1564240" y="-2035"/>
                  <a:pt x="1733579" y="10639"/>
                  <a:pt x="1953057" y="0"/>
                </a:cubicBezTo>
                <a:cubicBezTo>
                  <a:pt x="2172535" y="-10639"/>
                  <a:pt x="2453962" y="14018"/>
                  <a:pt x="2636627" y="0"/>
                </a:cubicBezTo>
                <a:cubicBezTo>
                  <a:pt x="2819292" y="-14018"/>
                  <a:pt x="3121375" y="5399"/>
                  <a:pt x="3255095" y="0"/>
                </a:cubicBezTo>
                <a:cubicBezTo>
                  <a:pt x="3254386" y="8157"/>
                  <a:pt x="3254682" y="12125"/>
                  <a:pt x="3255095" y="18288"/>
                </a:cubicBezTo>
                <a:cubicBezTo>
                  <a:pt x="3088545" y="23203"/>
                  <a:pt x="2687475" y="7419"/>
                  <a:pt x="2538974" y="18288"/>
                </a:cubicBezTo>
                <a:cubicBezTo>
                  <a:pt x="2390473" y="29157"/>
                  <a:pt x="2137381" y="-8959"/>
                  <a:pt x="1822853" y="18288"/>
                </a:cubicBezTo>
                <a:cubicBezTo>
                  <a:pt x="1508325" y="45535"/>
                  <a:pt x="1466437" y="20385"/>
                  <a:pt x="1171834" y="18288"/>
                </a:cubicBezTo>
                <a:cubicBezTo>
                  <a:pt x="877231" y="16191"/>
                  <a:pt x="561097" y="37643"/>
                  <a:pt x="0" y="18288"/>
                </a:cubicBezTo>
                <a:cubicBezTo>
                  <a:pt x="-46" y="12483"/>
                  <a:pt x="-203" y="6491"/>
                  <a:pt x="0" y="0"/>
                </a:cubicBezTo>
                <a:close/>
              </a:path>
              <a:path w="3255095" h="18288" stroke="0" extrusionOk="0">
                <a:moveTo>
                  <a:pt x="0" y="0"/>
                </a:moveTo>
                <a:cubicBezTo>
                  <a:pt x="291965" y="19429"/>
                  <a:pt x="363155" y="8568"/>
                  <a:pt x="618468" y="0"/>
                </a:cubicBezTo>
                <a:cubicBezTo>
                  <a:pt x="873781" y="-8568"/>
                  <a:pt x="904459" y="-19505"/>
                  <a:pt x="1171834" y="0"/>
                </a:cubicBezTo>
                <a:cubicBezTo>
                  <a:pt x="1439209" y="19505"/>
                  <a:pt x="1744369" y="9790"/>
                  <a:pt x="1887955" y="0"/>
                </a:cubicBezTo>
                <a:cubicBezTo>
                  <a:pt x="2031541" y="-9790"/>
                  <a:pt x="2346378" y="21240"/>
                  <a:pt x="2506423" y="0"/>
                </a:cubicBezTo>
                <a:cubicBezTo>
                  <a:pt x="2666468" y="-21240"/>
                  <a:pt x="2990257" y="30414"/>
                  <a:pt x="3255095" y="0"/>
                </a:cubicBezTo>
                <a:cubicBezTo>
                  <a:pt x="3254831" y="4493"/>
                  <a:pt x="3255479" y="9472"/>
                  <a:pt x="3255095" y="18288"/>
                </a:cubicBezTo>
                <a:cubicBezTo>
                  <a:pt x="3120743" y="16690"/>
                  <a:pt x="2759628" y="42462"/>
                  <a:pt x="2604076" y="18288"/>
                </a:cubicBezTo>
                <a:cubicBezTo>
                  <a:pt x="2448524" y="-5886"/>
                  <a:pt x="2184336" y="19599"/>
                  <a:pt x="1887955" y="18288"/>
                </a:cubicBezTo>
                <a:cubicBezTo>
                  <a:pt x="1591574" y="16977"/>
                  <a:pt x="1548845" y="6870"/>
                  <a:pt x="1334589" y="18288"/>
                </a:cubicBezTo>
                <a:cubicBezTo>
                  <a:pt x="1120333" y="29706"/>
                  <a:pt x="996014" y="9662"/>
                  <a:pt x="683570" y="18288"/>
                </a:cubicBezTo>
                <a:cubicBezTo>
                  <a:pt x="371126" y="26914"/>
                  <a:pt x="198687" y="16167"/>
                  <a:pt x="0" y="18288"/>
                </a:cubicBezTo>
                <a:cubicBezTo>
                  <a:pt x="843" y="9577"/>
                  <a:pt x="371" y="6900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3810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6E4930D-3F75-8940-AE26-C878A157D9C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30936" y="2660904"/>
            <a:ext cx="4818888" cy="3547872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/>
            <a:r>
              <a:rPr lang="en-US" sz="2200" dirty="0"/>
              <a:t>2021 </a:t>
            </a:r>
            <a:r>
              <a:rPr lang="en-US" sz="2200" dirty="0" err="1"/>
              <a:t>metais</a:t>
            </a:r>
            <a:r>
              <a:rPr lang="en-US" sz="2200" dirty="0"/>
              <a:t>:</a:t>
            </a:r>
          </a:p>
          <a:p>
            <a:r>
              <a:rPr lang="en-US" sz="2200" dirty="0" err="1"/>
              <a:t>Pradėti</a:t>
            </a:r>
            <a:r>
              <a:rPr lang="en-US" sz="2200" dirty="0"/>
              <a:t> </a:t>
            </a:r>
            <a:r>
              <a:rPr lang="en-US" sz="2200" dirty="0" err="1"/>
              <a:t>vidaus</a:t>
            </a:r>
            <a:r>
              <a:rPr lang="en-US" sz="2200" dirty="0"/>
              <a:t> </a:t>
            </a:r>
            <a:r>
              <a:rPr lang="en-US" sz="2200" dirty="0" err="1"/>
              <a:t>remonto</a:t>
            </a:r>
            <a:r>
              <a:rPr lang="en-US" sz="2200" dirty="0"/>
              <a:t> </a:t>
            </a:r>
            <a:r>
              <a:rPr lang="en-US" sz="2200" dirty="0" err="1"/>
              <a:t>darbai</a:t>
            </a:r>
            <a:r>
              <a:rPr lang="en-US" sz="2200" dirty="0"/>
              <a:t>;</a:t>
            </a:r>
          </a:p>
          <a:p>
            <a:r>
              <a:rPr lang="en-US" sz="2200" dirty="0" err="1"/>
              <a:t>Atlikti</a:t>
            </a:r>
            <a:r>
              <a:rPr lang="en-US" sz="2200" dirty="0"/>
              <a:t> </a:t>
            </a:r>
            <a:r>
              <a:rPr lang="en-US" sz="2200" dirty="0" err="1"/>
              <a:t>inžinerinių</a:t>
            </a:r>
            <a:r>
              <a:rPr lang="en-US" sz="2200" dirty="0"/>
              <a:t> </a:t>
            </a:r>
            <a:r>
              <a:rPr lang="en-US" sz="2200" dirty="0" err="1"/>
              <a:t>sistemų</a:t>
            </a:r>
            <a:r>
              <a:rPr lang="en-US" sz="2200" dirty="0"/>
              <a:t> </a:t>
            </a:r>
            <a:r>
              <a:rPr lang="en-US" sz="2200" dirty="0" err="1"/>
              <a:t>atnaujinimo</a:t>
            </a:r>
            <a:r>
              <a:rPr lang="en-US" sz="2200" dirty="0"/>
              <a:t> </a:t>
            </a:r>
            <a:r>
              <a:rPr lang="en-US" sz="2200" dirty="0" err="1"/>
              <a:t>darbai</a:t>
            </a:r>
            <a:r>
              <a:rPr lang="en-US" sz="2200" dirty="0"/>
              <a:t>.</a:t>
            </a:r>
          </a:p>
          <a:p>
            <a:pPr marL="0"/>
            <a:endParaRPr lang="en-US" sz="2200" dirty="0"/>
          </a:p>
          <a:p>
            <a:pPr marL="0"/>
            <a:r>
              <a:rPr lang="en-US" sz="2200" dirty="0" err="1"/>
              <a:t>Projekto</a:t>
            </a:r>
            <a:r>
              <a:rPr lang="en-US" sz="2200" dirty="0"/>
              <a:t> </a:t>
            </a:r>
            <a:r>
              <a:rPr lang="en-US" sz="2200" dirty="0" err="1"/>
              <a:t>vertė</a:t>
            </a:r>
            <a:r>
              <a:rPr lang="en-US" sz="2200" dirty="0"/>
              <a:t>: 1 351 004 Eur.</a:t>
            </a:r>
          </a:p>
        </p:txBody>
      </p:sp>
      <p:pic>
        <p:nvPicPr>
          <p:cNvPr id="6" name="Turinio vietos rezervavimo ženklas 5">
            <a:extLst>
              <a:ext uri="{FF2B5EF4-FFF2-40B4-BE49-F238E27FC236}">
                <a16:creationId xmlns:a16="http://schemas.microsoft.com/office/drawing/2014/main" id="{F997C514-3631-41E7-9054-E325A076DEC1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9048" y="1893665"/>
            <a:ext cx="5458968" cy="30706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4829250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2B97F24A-32CE-4C1C-A50D-3016B394DCF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4CF4C25-0CBF-814B-AB65-A4FBFF5B6A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936" y="639520"/>
            <a:ext cx="3429000" cy="1719072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3800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ŠILUTĖS MENO MOKYKLOS REMONTAS</a:t>
            </a:r>
          </a:p>
        </p:txBody>
      </p:sp>
      <p:sp>
        <p:nvSpPr>
          <p:cNvPr id="13" name="sketch line">
            <a:extLst>
              <a:ext uri="{FF2B5EF4-FFF2-40B4-BE49-F238E27FC236}">
                <a16:creationId xmlns:a16="http://schemas.microsoft.com/office/drawing/2014/main" id="{CD8B4F24-440B-49E9-B85D-733523DC064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3278" y="2573756"/>
            <a:ext cx="3255095" cy="18288"/>
          </a:xfrm>
          <a:custGeom>
            <a:avLst/>
            <a:gdLst>
              <a:gd name="connsiteX0" fmla="*/ 0 w 3255095"/>
              <a:gd name="connsiteY0" fmla="*/ 0 h 18288"/>
              <a:gd name="connsiteX1" fmla="*/ 618468 w 3255095"/>
              <a:gd name="connsiteY1" fmla="*/ 0 h 18288"/>
              <a:gd name="connsiteX2" fmla="*/ 1269487 w 3255095"/>
              <a:gd name="connsiteY2" fmla="*/ 0 h 18288"/>
              <a:gd name="connsiteX3" fmla="*/ 1953057 w 3255095"/>
              <a:gd name="connsiteY3" fmla="*/ 0 h 18288"/>
              <a:gd name="connsiteX4" fmla="*/ 2636627 w 3255095"/>
              <a:gd name="connsiteY4" fmla="*/ 0 h 18288"/>
              <a:gd name="connsiteX5" fmla="*/ 3255095 w 3255095"/>
              <a:gd name="connsiteY5" fmla="*/ 0 h 18288"/>
              <a:gd name="connsiteX6" fmla="*/ 3255095 w 3255095"/>
              <a:gd name="connsiteY6" fmla="*/ 18288 h 18288"/>
              <a:gd name="connsiteX7" fmla="*/ 2538974 w 3255095"/>
              <a:gd name="connsiteY7" fmla="*/ 18288 h 18288"/>
              <a:gd name="connsiteX8" fmla="*/ 1822853 w 3255095"/>
              <a:gd name="connsiteY8" fmla="*/ 18288 h 18288"/>
              <a:gd name="connsiteX9" fmla="*/ 1171834 w 3255095"/>
              <a:gd name="connsiteY9" fmla="*/ 18288 h 18288"/>
              <a:gd name="connsiteX10" fmla="*/ 0 w 3255095"/>
              <a:gd name="connsiteY10" fmla="*/ 18288 h 18288"/>
              <a:gd name="connsiteX11" fmla="*/ 0 w 3255095"/>
              <a:gd name="connsiteY11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3255095" h="18288" fill="none" extrusionOk="0">
                <a:moveTo>
                  <a:pt x="0" y="0"/>
                </a:moveTo>
                <a:cubicBezTo>
                  <a:pt x="240201" y="-22123"/>
                  <a:pt x="462021" y="-19623"/>
                  <a:pt x="618468" y="0"/>
                </a:cubicBezTo>
                <a:cubicBezTo>
                  <a:pt x="774915" y="19623"/>
                  <a:pt x="974734" y="2035"/>
                  <a:pt x="1269487" y="0"/>
                </a:cubicBezTo>
                <a:cubicBezTo>
                  <a:pt x="1564240" y="-2035"/>
                  <a:pt x="1733579" y="10639"/>
                  <a:pt x="1953057" y="0"/>
                </a:cubicBezTo>
                <a:cubicBezTo>
                  <a:pt x="2172535" y="-10639"/>
                  <a:pt x="2453962" y="14018"/>
                  <a:pt x="2636627" y="0"/>
                </a:cubicBezTo>
                <a:cubicBezTo>
                  <a:pt x="2819292" y="-14018"/>
                  <a:pt x="3121375" y="5399"/>
                  <a:pt x="3255095" y="0"/>
                </a:cubicBezTo>
                <a:cubicBezTo>
                  <a:pt x="3254386" y="8157"/>
                  <a:pt x="3254682" y="12125"/>
                  <a:pt x="3255095" y="18288"/>
                </a:cubicBezTo>
                <a:cubicBezTo>
                  <a:pt x="3088545" y="23203"/>
                  <a:pt x="2687475" y="7419"/>
                  <a:pt x="2538974" y="18288"/>
                </a:cubicBezTo>
                <a:cubicBezTo>
                  <a:pt x="2390473" y="29157"/>
                  <a:pt x="2137381" y="-8959"/>
                  <a:pt x="1822853" y="18288"/>
                </a:cubicBezTo>
                <a:cubicBezTo>
                  <a:pt x="1508325" y="45535"/>
                  <a:pt x="1466437" y="20385"/>
                  <a:pt x="1171834" y="18288"/>
                </a:cubicBezTo>
                <a:cubicBezTo>
                  <a:pt x="877231" y="16191"/>
                  <a:pt x="561097" y="37643"/>
                  <a:pt x="0" y="18288"/>
                </a:cubicBezTo>
                <a:cubicBezTo>
                  <a:pt x="-46" y="12483"/>
                  <a:pt x="-203" y="6491"/>
                  <a:pt x="0" y="0"/>
                </a:cubicBezTo>
                <a:close/>
              </a:path>
              <a:path w="3255095" h="18288" stroke="0" extrusionOk="0">
                <a:moveTo>
                  <a:pt x="0" y="0"/>
                </a:moveTo>
                <a:cubicBezTo>
                  <a:pt x="291965" y="19429"/>
                  <a:pt x="363155" y="8568"/>
                  <a:pt x="618468" y="0"/>
                </a:cubicBezTo>
                <a:cubicBezTo>
                  <a:pt x="873781" y="-8568"/>
                  <a:pt x="904459" y="-19505"/>
                  <a:pt x="1171834" y="0"/>
                </a:cubicBezTo>
                <a:cubicBezTo>
                  <a:pt x="1439209" y="19505"/>
                  <a:pt x="1744369" y="9790"/>
                  <a:pt x="1887955" y="0"/>
                </a:cubicBezTo>
                <a:cubicBezTo>
                  <a:pt x="2031541" y="-9790"/>
                  <a:pt x="2346378" y="21240"/>
                  <a:pt x="2506423" y="0"/>
                </a:cubicBezTo>
                <a:cubicBezTo>
                  <a:pt x="2666468" y="-21240"/>
                  <a:pt x="2990257" y="30414"/>
                  <a:pt x="3255095" y="0"/>
                </a:cubicBezTo>
                <a:cubicBezTo>
                  <a:pt x="3254831" y="4493"/>
                  <a:pt x="3255479" y="9472"/>
                  <a:pt x="3255095" y="18288"/>
                </a:cubicBezTo>
                <a:cubicBezTo>
                  <a:pt x="3120743" y="16690"/>
                  <a:pt x="2759628" y="42462"/>
                  <a:pt x="2604076" y="18288"/>
                </a:cubicBezTo>
                <a:cubicBezTo>
                  <a:pt x="2448524" y="-5886"/>
                  <a:pt x="2184336" y="19599"/>
                  <a:pt x="1887955" y="18288"/>
                </a:cubicBezTo>
                <a:cubicBezTo>
                  <a:pt x="1591574" y="16977"/>
                  <a:pt x="1548845" y="6870"/>
                  <a:pt x="1334589" y="18288"/>
                </a:cubicBezTo>
                <a:cubicBezTo>
                  <a:pt x="1120333" y="29706"/>
                  <a:pt x="996014" y="9662"/>
                  <a:pt x="683570" y="18288"/>
                </a:cubicBezTo>
                <a:cubicBezTo>
                  <a:pt x="371126" y="26914"/>
                  <a:pt x="198687" y="16167"/>
                  <a:pt x="0" y="18288"/>
                </a:cubicBezTo>
                <a:cubicBezTo>
                  <a:pt x="843" y="9577"/>
                  <a:pt x="371" y="6900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3810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A85F0F0-DF2E-0A4E-9EAF-42A677A4B04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30936" y="2807208"/>
            <a:ext cx="3429000" cy="3410712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indent="0">
              <a:buNone/>
            </a:pPr>
            <a:r>
              <a:rPr lang="lt-LT" sz="2200" dirty="0"/>
              <a:t>2021 metais:</a:t>
            </a:r>
          </a:p>
          <a:p>
            <a:r>
              <a:rPr lang="lt-LT" sz="2200" dirty="0"/>
              <a:t>Atlikti stogo remonto darbai;</a:t>
            </a:r>
          </a:p>
          <a:p>
            <a:r>
              <a:rPr lang="lt-LT" sz="2200" dirty="0"/>
              <a:t>Pradėti vidaus remonto darbai.</a:t>
            </a:r>
          </a:p>
          <a:p>
            <a:pPr marL="0" indent="0">
              <a:buNone/>
            </a:pPr>
            <a:endParaRPr lang="lt-LT" sz="2200" dirty="0"/>
          </a:p>
          <a:p>
            <a:pPr marL="0" indent="0">
              <a:buNone/>
            </a:pPr>
            <a:r>
              <a:rPr lang="lt-LT" sz="2200" dirty="0"/>
              <a:t>Projekto vertė: 352 754 Eur.</a:t>
            </a:r>
          </a:p>
          <a:p>
            <a:pPr marL="0"/>
            <a:endParaRPr lang="en-US" sz="2200" dirty="0"/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54E85A3A-090E-3D4D-95D8-0AAA263409DE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54296" y="1487329"/>
            <a:ext cx="6903720" cy="38833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7637672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1" name="Rectangle 70">
            <a:extLst>
              <a:ext uri="{FF2B5EF4-FFF2-40B4-BE49-F238E27FC236}">
                <a16:creationId xmlns:a16="http://schemas.microsoft.com/office/drawing/2014/main" id="{743AA782-23D1-4521-8CAD-47662984AA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C888A9C-EBD3-6C4C-BE50-0B8650E750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936" y="640080"/>
            <a:ext cx="4818888" cy="1481328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3800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TRAKSĖDŽIŲ ŠILOJŲ MOKYKLOS ĮRENGIMAS</a:t>
            </a:r>
          </a:p>
        </p:txBody>
      </p:sp>
      <p:sp>
        <p:nvSpPr>
          <p:cNvPr id="73" name="sketch line">
            <a:extLst>
              <a:ext uri="{FF2B5EF4-FFF2-40B4-BE49-F238E27FC236}">
                <a16:creationId xmlns:a16="http://schemas.microsoft.com/office/drawing/2014/main" id="{71877DBC-BB60-40F0-AC93-2ACDBAAE60C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3278" y="2372868"/>
            <a:ext cx="3255095" cy="18288"/>
          </a:xfrm>
          <a:custGeom>
            <a:avLst/>
            <a:gdLst>
              <a:gd name="connsiteX0" fmla="*/ 0 w 3255095"/>
              <a:gd name="connsiteY0" fmla="*/ 0 h 18288"/>
              <a:gd name="connsiteX1" fmla="*/ 618468 w 3255095"/>
              <a:gd name="connsiteY1" fmla="*/ 0 h 18288"/>
              <a:gd name="connsiteX2" fmla="*/ 1269487 w 3255095"/>
              <a:gd name="connsiteY2" fmla="*/ 0 h 18288"/>
              <a:gd name="connsiteX3" fmla="*/ 1953057 w 3255095"/>
              <a:gd name="connsiteY3" fmla="*/ 0 h 18288"/>
              <a:gd name="connsiteX4" fmla="*/ 2636627 w 3255095"/>
              <a:gd name="connsiteY4" fmla="*/ 0 h 18288"/>
              <a:gd name="connsiteX5" fmla="*/ 3255095 w 3255095"/>
              <a:gd name="connsiteY5" fmla="*/ 0 h 18288"/>
              <a:gd name="connsiteX6" fmla="*/ 3255095 w 3255095"/>
              <a:gd name="connsiteY6" fmla="*/ 18288 h 18288"/>
              <a:gd name="connsiteX7" fmla="*/ 2538974 w 3255095"/>
              <a:gd name="connsiteY7" fmla="*/ 18288 h 18288"/>
              <a:gd name="connsiteX8" fmla="*/ 1822853 w 3255095"/>
              <a:gd name="connsiteY8" fmla="*/ 18288 h 18288"/>
              <a:gd name="connsiteX9" fmla="*/ 1171834 w 3255095"/>
              <a:gd name="connsiteY9" fmla="*/ 18288 h 18288"/>
              <a:gd name="connsiteX10" fmla="*/ 0 w 3255095"/>
              <a:gd name="connsiteY10" fmla="*/ 18288 h 18288"/>
              <a:gd name="connsiteX11" fmla="*/ 0 w 3255095"/>
              <a:gd name="connsiteY11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3255095" h="18288" fill="none" extrusionOk="0">
                <a:moveTo>
                  <a:pt x="0" y="0"/>
                </a:moveTo>
                <a:cubicBezTo>
                  <a:pt x="240201" y="-22123"/>
                  <a:pt x="462021" y="-19623"/>
                  <a:pt x="618468" y="0"/>
                </a:cubicBezTo>
                <a:cubicBezTo>
                  <a:pt x="774915" y="19623"/>
                  <a:pt x="974734" y="2035"/>
                  <a:pt x="1269487" y="0"/>
                </a:cubicBezTo>
                <a:cubicBezTo>
                  <a:pt x="1564240" y="-2035"/>
                  <a:pt x="1733579" y="10639"/>
                  <a:pt x="1953057" y="0"/>
                </a:cubicBezTo>
                <a:cubicBezTo>
                  <a:pt x="2172535" y="-10639"/>
                  <a:pt x="2453962" y="14018"/>
                  <a:pt x="2636627" y="0"/>
                </a:cubicBezTo>
                <a:cubicBezTo>
                  <a:pt x="2819292" y="-14018"/>
                  <a:pt x="3121375" y="5399"/>
                  <a:pt x="3255095" y="0"/>
                </a:cubicBezTo>
                <a:cubicBezTo>
                  <a:pt x="3254386" y="8157"/>
                  <a:pt x="3254682" y="12125"/>
                  <a:pt x="3255095" y="18288"/>
                </a:cubicBezTo>
                <a:cubicBezTo>
                  <a:pt x="3088545" y="23203"/>
                  <a:pt x="2687475" y="7419"/>
                  <a:pt x="2538974" y="18288"/>
                </a:cubicBezTo>
                <a:cubicBezTo>
                  <a:pt x="2390473" y="29157"/>
                  <a:pt x="2137381" y="-8959"/>
                  <a:pt x="1822853" y="18288"/>
                </a:cubicBezTo>
                <a:cubicBezTo>
                  <a:pt x="1508325" y="45535"/>
                  <a:pt x="1466437" y="20385"/>
                  <a:pt x="1171834" y="18288"/>
                </a:cubicBezTo>
                <a:cubicBezTo>
                  <a:pt x="877231" y="16191"/>
                  <a:pt x="561097" y="37643"/>
                  <a:pt x="0" y="18288"/>
                </a:cubicBezTo>
                <a:cubicBezTo>
                  <a:pt x="-46" y="12483"/>
                  <a:pt x="-203" y="6491"/>
                  <a:pt x="0" y="0"/>
                </a:cubicBezTo>
                <a:close/>
              </a:path>
              <a:path w="3255095" h="18288" stroke="0" extrusionOk="0">
                <a:moveTo>
                  <a:pt x="0" y="0"/>
                </a:moveTo>
                <a:cubicBezTo>
                  <a:pt x="291965" y="19429"/>
                  <a:pt x="363155" y="8568"/>
                  <a:pt x="618468" y="0"/>
                </a:cubicBezTo>
                <a:cubicBezTo>
                  <a:pt x="873781" y="-8568"/>
                  <a:pt x="904459" y="-19505"/>
                  <a:pt x="1171834" y="0"/>
                </a:cubicBezTo>
                <a:cubicBezTo>
                  <a:pt x="1439209" y="19505"/>
                  <a:pt x="1744369" y="9790"/>
                  <a:pt x="1887955" y="0"/>
                </a:cubicBezTo>
                <a:cubicBezTo>
                  <a:pt x="2031541" y="-9790"/>
                  <a:pt x="2346378" y="21240"/>
                  <a:pt x="2506423" y="0"/>
                </a:cubicBezTo>
                <a:cubicBezTo>
                  <a:pt x="2666468" y="-21240"/>
                  <a:pt x="2990257" y="30414"/>
                  <a:pt x="3255095" y="0"/>
                </a:cubicBezTo>
                <a:cubicBezTo>
                  <a:pt x="3254831" y="4493"/>
                  <a:pt x="3255479" y="9472"/>
                  <a:pt x="3255095" y="18288"/>
                </a:cubicBezTo>
                <a:cubicBezTo>
                  <a:pt x="3120743" y="16690"/>
                  <a:pt x="2759628" y="42462"/>
                  <a:pt x="2604076" y="18288"/>
                </a:cubicBezTo>
                <a:cubicBezTo>
                  <a:pt x="2448524" y="-5886"/>
                  <a:pt x="2184336" y="19599"/>
                  <a:pt x="1887955" y="18288"/>
                </a:cubicBezTo>
                <a:cubicBezTo>
                  <a:pt x="1591574" y="16977"/>
                  <a:pt x="1548845" y="6870"/>
                  <a:pt x="1334589" y="18288"/>
                </a:cubicBezTo>
                <a:cubicBezTo>
                  <a:pt x="1120333" y="29706"/>
                  <a:pt x="996014" y="9662"/>
                  <a:pt x="683570" y="18288"/>
                </a:cubicBezTo>
                <a:cubicBezTo>
                  <a:pt x="371126" y="26914"/>
                  <a:pt x="198687" y="16167"/>
                  <a:pt x="0" y="18288"/>
                </a:cubicBezTo>
                <a:cubicBezTo>
                  <a:pt x="843" y="9577"/>
                  <a:pt x="371" y="6900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3810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4B43684-706D-474C-B113-CE644B610BD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30936" y="2660904"/>
            <a:ext cx="4818888" cy="3547872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z="2200"/>
              <a:t>Rusnės specialioji mokykla perkelta į naujai suremontuotas patalpas Traksėdžių gyvenvietėje.</a:t>
            </a:r>
          </a:p>
          <a:p>
            <a:r>
              <a:rPr lang="en-US" sz="2200"/>
              <a:t>Mokykla pervadinta į Traksėdžių Šilojų mokyklą.</a:t>
            </a:r>
          </a:p>
          <a:p>
            <a:pPr marL="0"/>
            <a:endParaRPr lang="en-US" sz="2200"/>
          </a:p>
          <a:p>
            <a:r>
              <a:rPr lang="en-US" sz="2200"/>
              <a:t>Projekto vertė: 325 968 Eur.</a:t>
            </a:r>
          </a:p>
        </p:txBody>
      </p:sp>
      <p:pic>
        <p:nvPicPr>
          <p:cNvPr id="1026" name="Picture 2" descr="No description available.">
            <a:extLst>
              <a:ext uri="{FF2B5EF4-FFF2-40B4-BE49-F238E27FC236}">
                <a16:creationId xmlns:a16="http://schemas.microsoft.com/office/drawing/2014/main" id="{46D665CD-3F4B-43AE-94CC-97E7AC4B6454}"/>
              </a:ext>
            </a:extLst>
          </p:cNvPr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099048" y="1607069"/>
            <a:ext cx="5458968" cy="36438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92260228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7B831B6F-405A-4B47-B9BB-5CA88F28584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C84F10F-D9D1-F04E-A7EB-74FA0E3FDD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39128" y="638089"/>
            <a:ext cx="4818888" cy="1476801"/>
          </a:xfrm>
        </p:spPr>
        <p:txBody>
          <a:bodyPr vert="horz" lIns="91440" tIns="45720" rIns="91440" bIns="45720" rtlCol="0" anchor="b">
            <a:normAutofit fontScale="90000"/>
          </a:bodyPr>
          <a:lstStyle/>
          <a:p>
            <a:r>
              <a:rPr lang="en-US" sz="50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IKIMOKYKLINIO UGDYMO ĮSTAIGOS</a:t>
            </a:r>
          </a:p>
        </p:txBody>
      </p:sp>
      <p:pic>
        <p:nvPicPr>
          <p:cNvPr id="5" name="Paveikslėlis 29">
            <a:extLst>
              <a:ext uri="{FF2B5EF4-FFF2-40B4-BE49-F238E27FC236}">
                <a16:creationId xmlns:a16="http://schemas.microsoft.com/office/drawing/2014/main" id="{1317A393-96D6-A94F-8B8D-81902F6EE478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30936" y="1456948"/>
            <a:ext cx="5458968" cy="3944104"/>
          </a:xfrm>
          <a:prstGeom prst="rect">
            <a:avLst/>
          </a:prstGeom>
          <a:noFill/>
        </p:spPr>
      </p:pic>
      <p:sp>
        <p:nvSpPr>
          <p:cNvPr id="12" name="sketch line">
            <a:extLst>
              <a:ext uri="{FF2B5EF4-FFF2-40B4-BE49-F238E27FC236}">
                <a16:creationId xmlns:a16="http://schemas.microsoft.com/office/drawing/2014/main" id="{953EE71A-6488-4203-A7C4-77102FD0DCC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739128" y="2372868"/>
            <a:ext cx="3255095" cy="18288"/>
          </a:xfrm>
          <a:custGeom>
            <a:avLst/>
            <a:gdLst>
              <a:gd name="connsiteX0" fmla="*/ 0 w 3255095"/>
              <a:gd name="connsiteY0" fmla="*/ 0 h 18288"/>
              <a:gd name="connsiteX1" fmla="*/ 618468 w 3255095"/>
              <a:gd name="connsiteY1" fmla="*/ 0 h 18288"/>
              <a:gd name="connsiteX2" fmla="*/ 1269487 w 3255095"/>
              <a:gd name="connsiteY2" fmla="*/ 0 h 18288"/>
              <a:gd name="connsiteX3" fmla="*/ 1953057 w 3255095"/>
              <a:gd name="connsiteY3" fmla="*/ 0 h 18288"/>
              <a:gd name="connsiteX4" fmla="*/ 2636627 w 3255095"/>
              <a:gd name="connsiteY4" fmla="*/ 0 h 18288"/>
              <a:gd name="connsiteX5" fmla="*/ 3255095 w 3255095"/>
              <a:gd name="connsiteY5" fmla="*/ 0 h 18288"/>
              <a:gd name="connsiteX6" fmla="*/ 3255095 w 3255095"/>
              <a:gd name="connsiteY6" fmla="*/ 18288 h 18288"/>
              <a:gd name="connsiteX7" fmla="*/ 2538974 w 3255095"/>
              <a:gd name="connsiteY7" fmla="*/ 18288 h 18288"/>
              <a:gd name="connsiteX8" fmla="*/ 1822853 w 3255095"/>
              <a:gd name="connsiteY8" fmla="*/ 18288 h 18288"/>
              <a:gd name="connsiteX9" fmla="*/ 1171834 w 3255095"/>
              <a:gd name="connsiteY9" fmla="*/ 18288 h 18288"/>
              <a:gd name="connsiteX10" fmla="*/ 0 w 3255095"/>
              <a:gd name="connsiteY10" fmla="*/ 18288 h 18288"/>
              <a:gd name="connsiteX11" fmla="*/ 0 w 3255095"/>
              <a:gd name="connsiteY11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3255095" h="18288" fill="none" extrusionOk="0">
                <a:moveTo>
                  <a:pt x="0" y="0"/>
                </a:moveTo>
                <a:cubicBezTo>
                  <a:pt x="240201" y="-22123"/>
                  <a:pt x="462021" y="-19623"/>
                  <a:pt x="618468" y="0"/>
                </a:cubicBezTo>
                <a:cubicBezTo>
                  <a:pt x="774915" y="19623"/>
                  <a:pt x="974734" y="2035"/>
                  <a:pt x="1269487" y="0"/>
                </a:cubicBezTo>
                <a:cubicBezTo>
                  <a:pt x="1564240" y="-2035"/>
                  <a:pt x="1733579" y="10639"/>
                  <a:pt x="1953057" y="0"/>
                </a:cubicBezTo>
                <a:cubicBezTo>
                  <a:pt x="2172535" y="-10639"/>
                  <a:pt x="2453962" y="14018"/>
                  <a:pt x="2636627" y="0"/>
                </a:cubicBezTo>
                <a:cubicBezTo>
                  <a:pt x="2819292" y="-14018"/>
                  <a:pt x="3121375" y="5399"/>
                  <a:pt x="3255095" y="0"/>
                </a:cubicBezTo>
                <a:cubicBezTo>
                  <a:pt x="3254386" y="8157"/>
                  <a:pt x="3254682" y="12125"/>
                  <a:pt x="3255095" y="18288"/>
                </a:cubicBezTo>
                <a:cubicBezTo>
                  <a:pt x="3088545" y="23203"/>
                  <a:pt x="2687475" y="7419"/>
                  <a:pt x="2538974" y="18288"/>
                </a:cubicBezTo>
                <a:cubicBezTo>
                  <a:pt x="2390473" y="29157"/>
                  <a:pt x="2137381" y="-8959"/>
                  <a:pt x="1822853" y="18288"/>
                </a:cubicBezTo>
                <a:cubicBezTo>
                  <a:pt x="1508325" y="45535"/>
                  <a:pt x="1466437" y="20385"/>
                  <a:pt x="1171834" y="18288"/>
                </a:cubicBezTo>
                <a:cubicBezTo>
                  <a:pt x="877231" y="16191"/>
                  <a:pt x="561097" y="37643"/>
                  <a:pt x="0" y="18288"/>
                </a:cubicBezTo>
                <a:cubicBezTo>
                  <a:pt x="-46" y="12483"/>
                  <a:pt x="-203" y="6491"/>
                  <a:pt x="0" y="0"/>
                </a:cubicBezTo>
                <a:close/>
              </a:path>
              <a:path w="3255095" h="18288" stroke="0" extrusionOk="0">
                <a:moveTo>
                  <a:pt x="0" y="0"/>
                </a:moveTo>
                <a:cubicBezTo>
                  <a:pt x="291965" y="19429"/>
                  <a:pt x="363155" y="8568"/>
                  <a:pt x="618468" y="0"/>
                </a:cubicBezTo>
                <a:cubicBezTo>
                  <a:pt x="873781" y="-8568"/>
                  <a:pt x="904459" y="-19505"/>
                  <a:pt x="1171834" y="0"/>
                </a:cubicBezTo>
                <a:cubicBezTo>
                  <a:pt x="1439209" y="19505"/>
                  <a:pt x="1744369" y="9790"/>
                  <a:pt x="1887955" y="0"/>
                </a:cubicBezTo>
                <a:cubicBezTo>
                  <a:pt x="2031541" y="-9790"/>
                  <a:pt x="2346378" y="21240"/>
                  <a:pt x="2506423" y="0"/>
                </a:cubicBezTo>
                <a:cubicBezTo>
                  <a:pt x="2666468" y="-21240"/>
                  <a:pt x="2990257" y="30414"/>
                  <a:pt x="3255095" y="0"/>
                </a:cubicBezTo>
                <a:cubicBezTo>
                  <a:pt x="3254831" y="4493"/>
                  <a:pt x="3255479" y="9472"/>
                  <a:pt x="3255095" y="18288"/>
                </a:cubicBezTo>
                <a:cubicBezTo>
                  <a:pt x="3120743" y="16690"/>
                  <a:pt x="2759628" y="42462"/>
                  <a:pt x="2604076" y="18288"/>
                </a:cubicBezTo>
                <a:cubicBezTo>
                  <a:pt x="2448524" y="-5886"/>
                  <a:pt x="2184336" y="19599"/>
                  <a:pt x="1887955" y="18288"/>
                </a:cubicBezTo>
                <a:cubicBezTo>
                  <a:pt x="1591574" y="16977"/>
                  <a:pt x="1548845" y="6870"/>
                  <a:pt x="1334589" y="18288"/>
                </a:cubicBezTo>
                <a:cubicBezTo>
                  <a:pt x="1120333" y="29706"/>
                  <a:pt x="996014" y="9662"/>
                  <a:pt x="683570" y="18288"/>
                </a:cubicBezTo>
                <a:cubicBezTo>
                  <a:pt x="371126" y="26914"/>
                  <a:pt x="198687" y="16167"/>
                  <a:pt x="0" y="18288"/>
                </a:cubicBezTo>
                <a:cubicBezTo>
                  <a:pt x="843" y="9577"/>
                  <a:pt x="371" y="6900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3810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FC896AB-A635-E541-9122-E95928FB218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739128" y="2664886"/>
            <a:ext cx="4818888" cy="3550789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lt-LT" sz="2200" dirty="0"/>
              <a:t>Šilutės lopšelyje-darželyje „Ąžuoliukas“ suremontuotos dviejų grupių patalpos, įrengtas neįgaliųjų liftas, aprūpinti baldais ir priemonėmis.  </a:t>
            </a:r>
          </a:p>
          <a:p>
            <a:r>
              <a:rPr lang="lt-LT" sz="2200" dirty="0"/>
              <a:t>Šilutės lopšelyje darželyje „Pušelė“ atnaujintas inventorius, patalynė.</a:t>
            </a:r>
          </a:p>
          <a:p>
            <a:endParaRPr lang="en-US" sz="2200" dirty="0"/>
          </a:p>
        </p:txBody>
      </p:sp>
    </p:spTree>
    <p:extLst>
      <p:ext uri="{BB962C8B-B14F-4D97-AF65-F5344CB8AC3E}">
        <p14:creationId xmlns:p14="http://schemas.microsoft.com/office/powerpoint/2010/main" val="3509184952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7B831B6F-405A-4B47-B9BB-5CA88F28584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ABC3EBC-069A-BD4A-8175-0A913CDEC8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98029" y="638089"/>
            <a:ext cx="5559987" cy="1476801"/>
          </a:xfrm>
        </p:spPr>
        <p:txBody>
          <a:bodyPr vert="horz" lIns="91440" tIns="45720" rIns="91440" bIns="45720" rtlCol="0" anchor="b">
            <a:normAutofit fontScale="90000"/>
          </a:bodyPr>
          <a:lstStyle/>
          <a:p>
            <a:r>
              <a:rPr lang="en-US" sz="54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METŲ MOKYTOJO APDOVANOJIMAS</a:t>
            </a:r>
          </a:p>
        </p:txBody>
      </p:sp>
      <p:pic>
        <p:nvPicPr>
          <p:cNvPr id="6" name="Content Placeholder 5" descr="A group of people posing for a photo&#10;&#10;Description automatically generated">
            <a:extLst>
              <a:ext uri="{FF2B5EF4-FFF2-40B4-BE49-F238E27FC236}">
                <a16:creationId xmlns:a16="http://schemas.microsoft.com/office/drawing/2014/main" id="{105D2A9A-2064-474E-90FB-8775CA84AC29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8730" y="640080"/>
            <a:ext cx="4183380" cy="5577840"/>
          </a:xfrm>
          <a:prstGeom prst="rect">
            <a:avLst/>
          </a:prstGeom>
        </p:spPr>
      </p:pic>
      <p:sp>
        <p:nvSpPr>
          <p:cNvPr id="13" name="sketch line">
            <a:extLst>
              <a:ext uri="{FF2B5EF4-FFF2-40B4-BE49-F238E27FC236}">
                <a16:creationId xmlns:a16="http://schemas.microsoft.com/office/drawing/2014/main" id="{953EE71A-6488-4203-A7C4-77102FD0DCC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739128" y="2372868"/>
            <a:ext cx="3255095" cy="18288"/>
          </a:xfrm>
          <a:custGeom>
            <a:avLst/>
            <a:gdLst>
              <a:gd name="connsiteX0" fmla="*/ 0 w 3255095"/>
              <a:gd name="connsiteY0" fmla="*/ 0 h 18288"/>
              <a:gd name="connsiteX1" fmla="*/ 618468 w 3255095"/>
              <a:gd name="connsiteY1" fmla="*/ 0 h 18288"/>
              <a:gd name="connsiteX2" fmla="*/ 1269487 w 3255095"/>
              <a:gd name="connsiteY2" fmla="*/ 0 h 18288"/>
              <a:gd name="connsiteX3" fmla="*/ 1953057 w 3255095"/>
              <a:gd name="connsiteY3" fmla="*/ 0 h 18288"/>
              <a:gd name="connsiteX4" fmla="*/ 2636627 w 3255095"/>
              <a:gd name="connsiteY4" fmla="*/ 0 h 18288"/>
              <a:gd name="connsiteX5" fmla="*/ 3255095 w 3255095"/>
              <a:gd name="connsiteY5" fmla="*/ 0 h 18288"/>
              <a:gd name="connsiteX6" fmla="*/ 3255095 w 3255095"/>
              <a:gd name="connsiteY6" fmla="*/ 18288 h 18288"/>
              <a:gd name="connsiteX7" fmla="*/ 2538974 w 3255095"/>
              <a:gd name="connsiteY7" fmla="*/ 18288 h 18288"/>
              <a:gd name="connsiteX8" fmla="*/ 1822853 w 3255095"/>
              <a:gd name="connsiteY8" fmla="*/ 18288 h 18288"/>
              <a:gd name="connsiteX9" fmla="*/ 1171834 w 3255095"/>
              <a:gd name="connsiteY9" fmla="*/ 18288 h 18288"/>
              <a:gd name="connsiteX10" fmla="*/ 0 w 3255095"/>
              <a:gd name="connsiteY10" fmla="*/ 18288 h 18288"/>
              <a:gd name="connsiteX11" fmla="*/ 0 w 3255095"/>
              <a:gd name="connsiteY11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3255095" h="18288" fill="none" extrusionOk="0">
                <a:moveTo>
                  <a:pt x="0" y="0"/>
                </a:moveTo>
                <a:cubicBezTo>
                  <a:pt x="240201" y="-22123"/>
                  <a:pt x="462021" y="-19623"/>
                  <a:pt x="618468" y="0"/>
                </a:cubicBezTo>
                <a:cubicBezTo>
                  <a:pt x="774915" y="19623"/>
                  <a:pt x="974734" y="2035"/>
                  <a:pt x="1269487" y="0"/>
                </a:cubicBezTo>
                <a:cubicBezTo>
                  <a:pt x="1564240" y="-2035"/>
                  <a:pt x="1733579" y="10639"/>
                  <a:pt x="1953057" y="0"/>
                </a:cubicBezTo>
                <a:cubicBezTo>
                  <a:pt x="2172535" y="-10639"/>
                  <a:pt x="2453962" y="14018"/>
                  <a:pt x="2636627" y="0"/>
                </a:cubicBezTo>
                <a:cubicBezTo>
                  <a:pt x="2819292" y="-14018"/>
                  <a:pt x="3121375" y="5399"/>
                  <a:pt x="3255095" y="0"/>
                </a:cubicBezTo>
                <a:cubicBezTo>
                  <a:pt x="3254386" y="8157"/>
                  <a:pt x="3254682" y="12125"/>
                  <a:pt x="3255095" y="18288"/>
                </a:cubicBezTo>
                <a:cubicBezTo>
                  <a:pt x="3088545" y="23203"/>
                  <a:pt x="2687475" y="7419"/>
                  <a:pt x="2538974" y="18288"/>
                </a:cubicBezTo>
                <a:cubicBezTo>
                  <a:pt x="2390473" y="29157"/>
                  <a:pt x="2137381" y="-8959"/>
                  <a:pt x="1822853" y="18288"/>
                </a:cubicBezTo>
                <a:cubicBezTo>
                  <a:pt x="1508325" y="45535"/>
                  <a:pt x="1466437" y="20385"/>
                  <a:pt x="1171834" y="18288"/>
                </a:cubicBezTo>
                <a:cubicBezTo>
                  <a:pt x="877231" y="16191"/>
                  <a:pt x="561097" y="37643"/>
                  <a:pt x="0" y="18288"/>
                </a:cubicBezTo>
                <a:cubicBezTo>
                  <a:pt x="-46" y="12483"/>
                  <a:pt x="-203" y="6491"/>
                  <a:pt x="0" y="0"/>
                </a:cubicBezTo>
                <a:close/>
              </a:path>
              <a:path w="3255095" h="18288" stroke="0" extrusionOk="0">
                <a:moveTo>
                  <a:pt x="0" y="0"/>
                </a:moveTo>
                <a:cubicBezTo>
                  <a:pt x="291965" y="19429"/>
                  <a:pt x="363155" y="8568"/>
                  <a:pt x="618468" y="0"/>
                </a:cubicBezTo>
                <a:cubicBezTo>
                  <a:pt x="873781" y="-8568"/>
                  <a:pt x="904459" y="-19505"/>
                  <a:pt x="1171834" y="0"/>
                </a:cubicBezTo>
                <a:cubicBezTo>
                  <a:pt x="1439209" y="19505"/>
                  <a:pt x="1744369" y="9790"/>
                  <a:pt x="1887955" y="0"/>
                </a:cubicBezTo>
                <a:cubicBezTo>
                  <a:pt x="2031541" y="-9790"/>
                  <a:pt x="2346378" y="21240"/>
                  <a:pt x="2506423" y="0"/>
                </a:cubicBezTo>
                <a:cubicBezTo>
                  <a:pt x="2666468" y="-21240"/>
                  <a:pt x="2990257" y="30414"/>
                  <a:pt x="3255095" y="0"/>
                </a:cubicBezTo>
                <a:cubicBezTo>
                  <a:pt x="3254831" y="4493"/>
                  <a:pt x="3255479" y="9472"/>
                  <a:pt x="3255095" y="18288"/>
                </a:cubicBezTo>
                <a:cubicBezTo>
                  <a:pt x="3120743" y="16690"/>
                  <a:pt x="2759628" y="42462"/>
                  <a:pt x="2604076" y="18288"/>
                </a:cubicBezTo>
                <a:cubicBezTo>
                  <a:pt x="2448524" y="-5886"/>
                  <a:pt x="2184336" y="19599"/>
                  <a:pt x="1887955" y="18288"/>
                </a:cubicBezTo>
                <a:cubicBezTo>
                  <a:pt x="1591574" y="16977"/>
                  <a:pt x="1548845" y="6870"/>
                  <a:pt x="1334589" y="18288"/>
                </a:cubicBezTo>
                <a:cubicBezTo>
                  <a:pt x="1120333" y="29706"/>
                  <a:pt x="996014" y="9662"/>
                  <a:pt x="683570" y="18288"/>
                </a:cubicBezTo>
                <a:cubicBezTo>
                  <a:pt x="371126" y="26914"/>
                  <a:pt x="198687" y="16167"/>
                  <a:pt x="0" y="18288"/>
                </a:cubicBezTo>
                <a:cubicBezTo>
                  <a:pt x="843" y="9577"/>
                  <a:pt x="371" y="6900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3810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36162B2-FEB2-BA40-A549-2C2C7F277C6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739128" y="2664886"/>
            <a:ext cx="4818888" cy="3550789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lt-LT" sz="2200" dirty="0"/>
              <a:t>2021 Metų mokytoja išrinkta  Violeta </a:t>
            </a:r>
            <a:r>
              <a:rPr lang="lt-LT" sz="2200" dirty="0" err="1"/>
              <a:t>Lukočienė</a:t>
            </a:r>
            <a:r>
              <a:rPr lang="lt-LT" sz="2200" dirty="0"/>
              <a:t>, Šilutės Martyno Jankaus pagrindinės mokyklos pradinių klasių mokytoja ekspertė.</a:t>
            </a:r>
          </a:p>
          <a:p>
            <a:r>
              <a:rPr lang="lt-LT" sz="2200" dirty="0"/>
              <a:t>Apdovanojimas skirtas už šiuolaikinių efektyvių mokymo metodų naudojimą, už kūrybiškos asmenybės ugdymą per gamtamokslinę patirtį ir puikius mokinių pasiekimus.</a:t>
            </a:r>
          </a:p>
        </p:txBody>
      </p:sp>
    </p:spTree>
    <p:extLst>
      <p:ext uri="{BB962C8B-B14F-4D97-AF65-F5344CB8AC3E}">
        <p14:creationId xmlns:p14="http://schemas.microsoft.com/office/powerpoint/2010/main" val="612884878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7B831B6F-405A-4B47-B9BB-5CA88F28584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708A0CB-7F86-D14C-B162-A4037B95F0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39128" y="638089"/>
            <a:ext cx="4818888" cy="1476801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50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MEDELIŲ SODINIMO AKCIJA</a:t>
            </a:r>
          </a:p>
        </p:txBody>
      </p:sp>
      <p:pic>
        <p:nvPicPr>
          <p:cNvPr id="5" name="Paveikslėlis 2">
            <a:extLst>
              <a:ext uri="{FF2B5EF4-FFF2-40B4-BE49-F238E27FC236}">
                <a16:creationId xmlns:a16="http://schemas.microsoft.com/office/drawing/2014/main" id="{D8120ED6-0B36-2449-911B-640CEA68084A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268730" y="640080"/>
            <a:ext cx="4183380" cy="5577840"/>
          </a:xfrm>
          <a:prstGeom prst="rect">
            <a:avLst/>
          </a:prstGeom>
          <a:noFill/>
        </p:spPr>
      </p:pic>
      <p:sp>
        <p:nvSpPr>
          <p:cNvPr id="12" name="sketch line">
            <a:extLst>
              <a:ext uri="{FF2B5EF4-FFF2-40B4-BE49-F238E27FC236}">
                <a16:creationId xmlns:a16="http://schemas.microsoft.com/office/drawing/2014/main" id="{953EE71A-6488-4203-A7C4-77102FD0DCC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739128" y="2372868"/>
            <a:ext cx="3255095" cy="18288"/>
          </a:xfrm>
          <a:custGeom>
            <a:avLst/>
            <a:gdLst>
              <a:gd name="connsiteX0" fmla="*/ 0 w 3255095"/>
              <a:gd name="connsiteY0" fmla="*/ 0 h 18288"/>
              <a:gd name="connsiteX1" fmla="*/ 618468 w 3255095"/>
              <a:gd name="connsiteY1" fmla="*/ 0 h 18288"/>
              <a:gd name="connsiteX2" fmla="*/ 1269487 w 3255095"/>
              <a:gd name="connsiteY2" fmla="*/ 0 h 18288"/>
              <a:gd name="connsiteX3" fmla="*/ 1953057 w 3255095"/>
              <a:gd name="connsiteY3" fmla="*/ 0 h 18288"/>
              <a:gd name="connsiteX4" fmla="*/ 2636627 w 3255095"/>
              <a:gd name="connsiteY4" fmla="*/ 0 h 18288"/>
              <a:gd name="connsiteX5" fmla="*/ 3255095 w 3255095"/>
              <a:gd name="connsiteY5" fmla="*/ 0 h 18288"/>
              <a:gd name="connsiteX6" fmla="*/ 3255095 w 3255095"/>
              <a:gd name="connsiteY6" fmla="*/ 18288 h 18288"/>
              <a:gd name="connsiteX7" fmla="*/ 2538974 w 3255095"/>
              <a:gd name="connsiteY7" fmla="*/ 18288 h 18288"/>
              <a:gd name="connsiteX8" fmla="*/ 1822853 w 3255095"/>
              <a:gd name="connsiteY8" fmla="*/ 18288 h 18288"/>
              <a:gd name="connsiteX9" fmla="*/ 1171834 w 3255095"/>
              <a:gd name="connsiteY9" fmla="*/ 18288 h 18288"/>
              <a:gd name="connsiteX10" fmla="*/ 0 w 3255095"/>
              <a:gd name="connsiteY10" fmla="*/ 18288 h 18288"/>
              <a:gd name="connsiteX11" fmla="*/ 0 w 3255095"/>
              <a:gd name="connsiteY11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3255095" h="18288" fill="none" extrusionOk="0">
                <a:moveTo>
                  <a:pt x="0" y="0"/>
                </a:moveTo>
                <a:cubicBezTo>
                  <a:pt x="240201" y="-22123"/>
                  <a:pt x="462021" y="-19623"/>
                  <a:pt x="618468" y="0"/>
                </a:cubicBezTo>
                <a:cubicBezTo>
                  <a:pt x="774915" y="19623"/>
                  <a:pt x="974734" y="2035"/>
                  <a:pt x="1269487" y="0"/>
                </a:cubicBezTo>
                <a:cubicBezTo>
                  <a:pt x="1564240" y="-2035"/>
                  <a:pt x="1733579" y="10639"/>
                  <a:pt x="1953057" y="0"/>
                </a:cubicBezTo>
                <a:cubicBezTo>
                  <a:pt x="2172535" y="-10639"/>
                  <a:pt x="2453962" y="14018"/>
                  <a:pt x="2636627" y="0"/>
                </a:cubicBezTo>
                <a:cubicBezTo>
                  <a:pt x="2819292" y="-14018"/>
                  <a:pt x="3121375" y="5399"/>
                  <a:pt x="3255095" y="0"/>
                </a:cubicBezTo>
                <a:cubicBezTo>
                  <a:pt x="3254386" y="8157"/>
                  <a:pt x="3254682" y="12125"/>
                  <a:pt x="3255095" y="18288"/>
                </a:cubicBezTo>
                <a:cubicBezTo>
                  <a:pt x="3088545" y="23203"/>
                  <a:pt x="2687475" y="7419"/>
                  <a:pt x="2538974" y="18288"/>
                </a:cubicBezTo>
                <a:cubicBezTo>
                  <a:pt x="2390473" y="29157"/>
                  <a:pt x="2137381" y="-8959"/>
                  <a:pt x="1822853" y="18288"/>
                </a:cubicBezTo>
                <a:cubicBezTo>
                  <a:pt x="1508325" y="45535"/>
                  <a:pt x="1466437" y="20385"/>
                  <a:pt x="1171834" y="18288"/>
                </a:cubicBezTo>
                <a:cubicBezTo>
                  <a:pt x="877231" y="16191"/>
                  <a:pt x="561097" y="37643"/>
                  <a:pt x="0" y="18288"/>
                </a:cubicBezTo>
                <a:cubicBezTo>
                  <a:pt x="-46" y="12483"/>
                  <a:pt x="-203" y="6491"/>
                  <a:pt x="0" y="0"/>
                </a:cubicBezTo>
                <a:close/>
              </a:path>
              <a:path w="3255095" h="18288" stroke="0" extrusionOk="0">
                <a:moveTo>
                  <a:pt x="0" y="0"/>
                </a:moveTo>
                <a:cubicBezTo>
                  <a:pt x="291965" y="19429"/>
                  <a:pt x="363155" y="8568"/>
                  <a:pt x="618468" y="0"/>
                </a:cubicBezTo>
                <a:cubicBezTo>
                  <a:pt x="873781" y="-8568"/>
                  <a:pt x="904459" y="-19505"/>
                  <a:pt x="1171834" y="0"/>
                </a:cubicBezTo>
                <a:cubicBezTo>
                  <a:pt x="1439209" y="19505"/>
                  <a:pt x="1744369" y="9790"/>
                  <a:pt x="1887955" y="0"/>
                </a:cubicBezTo>
                <a:cubicBezTo>
                  <a:pt x="2031541" y="-9790"/>
                  <a:pt x="2346378" y="21240"/>
                  <a:pt x="2506423" y="0"/>
                </a:cubicBezTo>
                <a:cubicBezTo>
                  <a:pt x="2666468" y="-21240"/>
                  <a:pt x="2990257" y="30414"/>
                  <a:pt x="3255095" y="0"/>
                </a:cubicBezTo>
                <a:cubicBezTo>
                  <a:pt x="3254831" y="4493"/>
                  <a:pt x="3255479" y="9472"/>
                  <a:pt x="3255095" y="18288"/>
                </a:cubicBezTo>
                <a:cubicBezTo>
                  <a:pt x="3120743" y="16690"/>
                  <a:pt x="2759628" y="42462"/>
                  <a:pt x="2604076" y="18288"/>
                </a:cubicBezTo>
                <a:cubicBezTo>
                  <a:pt x="2448524" y="-5886"/>
                  <a:pt x="2184336" y="19599"/>
                  <a:pt x="1887955" y="18288"/>
                </a:cubicBezTo>
                <a:cubicBezTo>
                  <a:pt x="1591574" y="16977"/>
                  <a:pt x="1548845" y="6870"/>
                  <a:pt x="1334589" y="18288"/>
                </a:cubicBezTo>
                <a:cubicBezTo>
                  <a:pt x="1120333" y="29706"/>
                  <a:pt x="996014" y="9662"/>
                  <a:pt x="683570" y="18288"/>
                </a:cubicBezTo>
                <a:cubicBezTo>
                  <a:pt x="371126" y="26914"/>
                  <a:pt x="198687" y="16167"/>
                  <a:pt x="0" y="18288"/>
                </a:cubicBezTo>
                <a:cubicBezTo>
                  <a:pt x="843" y="9577"/>
                  <a:pt x="371" y="6900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3810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87651E5-8A92-924E-88FE-40F32BB2FC2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739128" y="2664886"/>
            <a:ext cx="4818888" cy="3550789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z="2200" dirty="0"/>
              <a:t>2021 </a:t>
            </a:r>
            <a:r>
              <a:rPr lang="en-US" sz="2200" dirty="0" err="1"/>
              <a:t>metais</a:t>
            </a:r>
            <a:r>
              <a:rPr lang="en-US" sz="2200" dirty="0"/>
              <a:t> </a:t>
            </a:r>
            <a:r>
              <a:rPr lang="en-US" sz="2200" dirty="0" err="1"/>
              <a:t>buvo</a:t>
            </a:r>
            <a:r>
              <a:rPr lang="en-US" sz="2200" dirty="0"/>
              <a:t> minima </a:t>
            </a:r>
            <a:r>
              <a:rPr lang="en-US" sz="2200" dirty="0" err="1"/>
              <a:t>Šilutės</a:t>
            </a:r>
            <a:r>
              <a:rPr lang="en-US" sz="2200" dirty="0"/>
              <a:t> 510 </a:t>
            </a:r>
            <a:r>
              <a:rPr lang="en-US" sz="2200" dirty="0" err="1"/>
              <a:t>metų</a:t>
            </a:r>
            <a:r>
              <a:rPr lang="en-US" sz="2200" dirty="0"/>
              <a:t> </a:t>
            </a:r>
            <a:r>
              <a:rPr lang="en-US" sz="2200" dirty="0" err="1"/>
              <a:t>sukaktis</a:t>
            </a:r>
            <a:r>
              <a:rPr lang="en-US" sz="2200" dirty="0"/>
              <a:t>. </a:t>
            </a:r>
          </a:p>
          <a:p>
            <a:r>
              <a:rPr lang="en-US" sz="2200" dirty="0" err="1"/>
              <a:t>Šią</a:t>
            </a:r>
            <a:r>
              <a:rPr lang="en-US" sz="2200" dirty="0"/>
              <a:t> </a:t>
            </a:r>
            <a:r>
              <a:rPr lang="en-US" sz="2200" dirty="0" err="1"/>
              <a:t>proga</a:t>
            </a:r>
            <a:r>
              <a:rPr lang="en-US" sz="2200" dirty="0"/>
              <a:t> </a:t>
            </a:r>
            <a:r>
              <a:rPr lang="en-US" sz="2200" dirty="0" err="1"/>
              <a:t>nuspręsta</a:t>
            </a:r>
            <a:r>
              <a:rPr lang="en-US" sz="2200" dirty="0"/>
              <a:t> </a:t>
            </a:r>
            <a:r>
              <a:rPr lang="en-US" sz="2200" dirty="0" err="1"/>
              <a:t>įprasminti</a:t>
            </a:r>
            <a:r>
              <a:rPr lang="en-US" sz="2200" dirty="0"/>
              <a:t> </a:t>
            </a:r>
            <a:r>
              <a:rPr lang="en-US" sz="2200" dirty="0" err="1"/>
              <a:t>Šilutėje</a:t>
            </a:r>
            <a:r>
              <a:rPr lang="en-US" sz="2200" dirty="0"/>
              <a:t> </a:t>
            </a:r>
            <a:r>
              <a:rPr lang="en-US" sz="2200" dirty="0" err="1"/>
              <a:t>surengiant</a:t>
            </a:r>
            <a:r>
              <a:rPr lang="en-US" sz="2200" dirty="0"/>
              <a:t> </a:t>
            </a:r>
            <a:r>
              <a:rPr lang="en-US" sz="2200" dirty="0" err="1"/>
              <a:t>medelių</a:t>
            </a:r>
            <a:r>
              <a:rPr lang="en-US" sz="2200" dirty="0"/>
              <a:t> </a:t>
            </a:r>
            <a:r>
              <a:rPr lang="en-US" sz="2200" dirty="0" err="1"/>
              <a:t>sodinimo</a:t>
            </a:r>
            <a:r>
              <a:rPr lang="en-US" sz="2200" dirty="0"/>
              <a:t> </a:t>
            </a:r>
            <a:r>
              <a:rPr lang="en-US" sz="2200" dirty="0" err="1"/>
              <a:t>akciją</a:t>
            </a:r>
            <a:r>
              <a:rPr lang="en-US" sz="2200" dirty="0"/>
              <a:t> „Auk, </a:t>
            </a:r>
            <a:r>
              <a:rPr lang="en-US" sz="2200" dirty="0" err="1"/>
              <a:t>Šilute</a:t>
            </a:r>
            <a:r>
              <a:rPr lang="en-US" sz="2200" dirty="0"/>
              <a:t> </a:t>
            </a:r>
            <a:r>
              <a:rPr lang="en-US" sz="2200" dirty="0" err="1"/>
              <a:t>mylima</a:t>
            </a:r>
            <a:r>
              <a:rPr lang="en-US" sz="2200" dirty="0"/>
              <a:t>“ </a:t>
            </a:r>
            <a:r>
              <a:rPr lang="en-US" sz="2200" dirty="0" err="1"/>
              <a:t>prie</a:t>
            </a:r>
            <a:r>
              <a:rPr lang="en-US" sz="2200" dirty="0"/>
              <a:t> </a:t>
            </a:r>
            <a:r>
              <a:rPr lang="en-US" sz="2200" dirty="0" err="1"/>
              <a:t>kurios</a:t>
            </a:r>
            <a:r>
              <a:rPr lang="en-US" sz="2200" dirty="0"/>
              <a:t> </a:t>
            </a:r>
            <a:r>
              <a:rPr lang="en-US" sz="2200" dirty="0" err="1"/>
              <a:t>prisidėjo</a:t>
            </a:r>
            <a:r>
              <a:rPr lang="en-US" sz="2200" dirty="0"/>
              <a:t> </a:t>
            </a:r>
            <a:r>
              <a:rPr lang="en-US" sz="2200" dirty="0" err="1"/>
              <a:t>visos</a:t>
            </a:r>
            <a:r>
              <a:rPr lang="en-US" sz="2200" dirty="0"/>
              <a:t> </a:t>
            </a:r>
            <a:r>
              <a:rPr lang="en-US" sz="2200" dirty="0" err="1"/>
              <a:t>ugdymo</a:t>
            </a:r>
            <a:r>
              <a:rPr lang="en-US" sz="2200" dirty="0"/>
              <a:t> </a:t>
            </a:r>
            <a:r>
              <a:rPr lang="en-US" sz="2200" dirty="0" err="1"/>
              <a:t>įstaigos</a:t>
            </a:r>
            <a:r>
              <a:rPr lang="en-US" sz="2200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4186025713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7B831B6F-405A-4B47-B9BB-5CA88F28584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997C991-5531-A044-985D-50EB52D87A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39128" y="638089"/>
            <a:ext cx="4818888" cy="1476801"/>
          </a:xfrm>
        </p:spPr>
        <p:txBody>
          <a:bodyPr vert="horz" lIns="91440" tIns="45720" rIns="91440" bIns="45720" rtlCol="0" anchor="b">
            <a:normAutofit fontScale="90000"/>
          </a:bodyPr>
          <a:lstStyle/>
          <a:p>
            <a:r>
              <a:rPr lang="en-US" sz="42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GABIAUSIŲJŲ RAJONO MOKINIŲ PAGERBIMAS</a:t>
            </a:r>
          </a:p>
        </p:txBody>
      </p:sp>
      <p:pic>
        <p:nvPicPr>
          <p:cNvPr id="5" name="Paveikslėlis 5">
            <a:extLst>
              <a:ext uri="{FF2B5EF4-FFF2-40B4-BE49-F238E27FC236}">
                <a16:creationId xmlns:a16="http://schemas.microsoft.com/office/drawing/2014/main" id="{F000DC54-B78B-B341-B89E-8E51CECFC766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30936" y="1381887"/>
            <a:ext cx="5458968" cy="4094226"/>
          </a:xfrm>
          <a:prstGeom prst="rect">
            <a:avLst/>
          </a:prstGeom>
          <a:noFill/>
        </p:spPr>
      </p:pic>
      <p:sp>
        <p:nvSpPr>
          <p:cNvPr id="12" name="sketch line">
            <a:extLst>
              <a:ext uri="{FF2B5EF4-FFF2-40B4-BE49-F238E27FC236}">
                <a16:creationId xmlns:a16="http://schemas.microsoft.com/office/drawing/2014/main" id="{953EE71A-6488-4203-A7C4-77102FD0DCC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739128" y="2372868"/>
            <a:ext cx="3255095" cy="18288"/>
          </a:xfrm>
          <a:custGeom>
            <a:avLst/>
            <a:gdLst>
              <a:gd name="connsiteX0" fmla="*/ 0 w 3255095"/>
              <a:gd name="connsiteY0" fmla="*/ 0 h 18288"/>
              <a:gd name="connsiteX1" fmla="*/ 618468 w 3255095"/>
              <a:gd name="connsiteY1" fmla="*/ 0 h 18288"/>
              <a:gd name="connsiteX2" fmla="*/ 1269487 w 3255095"/>
              <a:gd name="connsiteY2" fmla="*/ 0 h 18288"/>
              <a:gd name="connsiteX3" fmla="*/ 1953057 w 3255095"/>
              <a:gd name="connsiteY3" fmla="*/ 0 h 18288"/>
              <a:gd name="connsiteX4" fmla="*/ 2636627 w 3255095"/>
              <a:gd name="connsiteY4" fmla="*/ 0 h 18288"/>
              <a:gd name="connsiteX5" fmla="*/ 3255095 w 3255095"/>
              <a:gd name="connsiteY5" fmla="*/ 0 h 18288"/>
              <a:gd name="connsiteX6" fmla="*/ 3255095 w 3255095"/>
              <a:gd name="connsiteY6" fmla="*/ 18288 h 18288"/>
              <a:gd name="connsiteX7" fmla="*/ 2538974 w 3255095"/>
              <a:gd name="connsiteY7" fmla="*/ 18288 h 18288"/>
              <a:gd name="connsiteX8" fmla="*/ 1822853 w 3255095"/>
              <a:gd name="connsiteY8" fmla="*/ 18288 h 18288"/>
              <a:gd name="connsiteX9" fmla="*/ 1171834 w 3255095"/>
              <a:gd name="connsiteY9" fmla="*/ 18288 h 18288"/>
              <a:gd name="connsiteX10" fmla="*/ 0 w 3255095"/>
              <a:gd name="connsiteY10" fmla="*/ 18288 h 18288"/>
              <a:gd name="connsiteX11" fmla="*/ 0 w 3255095"/>
              <a:gd name="connsiteY11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3255095" h="18288" fill="none" extrusionOk="0">
                <a:moveTo>
                  <a:pt x="0" y="0"/>
                </a:moveTo>
                <a:cubicBezTo>
                  <a:pt x="240201" y="-22123"/>
                  <a:pt x="462021" y="-19623"/>
                  <a:pt x="618468" y="0"/>
                </a:cubicBezTo>
                <a:cubicBezTo>
                  <a:pt x="774915" y="19623"/>
                  <a:pt x="974734" y="2035"/>
                  <a:pt x="1269487" y="0"/>
                </a:cubicBezTo>
                <a:cubicBezTo>
                  <a:pt x="1564240" y="-2035"/>
                  <a:pt x="1733579" y="10639"/>
                  <a:pt x="1953057" y="0"/>
                </a:cubicBezTo>
                <a:cubicBezTo>
                  <a:pt x="2172535" y="-10639"/>
                  <a:pt x="2453962" y="14018"/>
                  <a:pt x="2636627" y="0"/>
                </a:cubicBezTo>
                <a:cubicBezTo>
                  <a:pt x="2819292" y="-14018"/>
                  <a:pt x="3121375" y="5399"/>
                  <a:pt x="3255095" y="0"/>
                </a:cubicBezTo>
                <a:cubicBezTo>
                  <a:pt x="3254386" y="8157"/>
                  <a:pt x="3254682" y="12125"/>
                  <a:pt x="3255095" y="18288"/>
                </a:cubicBezTo>
                <a:cubicBezTo>
                  <a:pt x="3088545" y="23203"/>
                  <a:pt x="2687475" y="7419"/>
                  <a:pt x="2538974" y="18288"/>
                </a:cubicBezTo>
                <a:cubicBezTo>
                  <a:pt x="2390473" y="29157"/>
                  <a:pt x="2137381" y="-8959"/>
                  <a:pt x="1822853" y="18288"/>
                </a:cubicBezTo>
                <a:cubicBezTo>
                  <a:pt x="1508325" y="45535"/>
                  <a:pt x="1466437" y="20385"/>
                  <a:pt x="1171834" y="18288"/>
                </a:cubicBezTo>
                <a:cubicBezTo>
                  <a:pt x="877231" y="16191"/>
                  <a:pt x="561097" y="37643"/>
                  <a:pt x="0" y="18288"/>
                </a:cubicBezTo>
                <a:cubicBezTo>
                  <a:pt x="-46" y="12483"/>
                  <a:pt x="-203" y="6491"/>
                  <a:pt x="0" y="0"/>
                </a:cubicBezTo>
                <a:close/>
              </a:path>
              <a:path w="3255095" h="18288" stroke="0" extrusionOk="0">
                <a:moveTo>
                  <a:pt x="0" y="0"/>
                </a:moveTo>
                <a:cubicBezTo>
                  <a:pt x="291965" y="19429"/>
                  <a:pt x="363155" y="8568"/>
                  <a:pt x="618468" y="0"/>
                </a:cubicBezTo>
                <a:cubicBezTo>
                  <a:pt x="873781" y="-8568"/>
                  <a:pt x="904459" y="-19505"/>
                  <a:pt x="1171834" y="0"/>
                </a:cubicBezTo>
                <a:cubicBezTo>
                  <a:pt x="1439209" y="19505"/>
                  <a:pt x="1744369" y="9790"/>
                  <a:pt x="1887955" y="0"/>
                </a:cubicBezTo>
                <a:cubicBezTo>
                  <a:pt x="2031541" y="-9790"/>
                  <a:pt x="2346378" y="21240"/>
                  <a:pt x="2506423" y="0"/>
                </a:cubicBezTo>
                <a:cubicBezTo>
                  <a:pt x="2666468" y="-21240"/>
                  <a:pt x="2990257" y="30414"/>
                  <a:pt x="3255095" y="0"/>
                </a:cubicBezTo>
                <a:cubicBezTo>
                  <a:pt x="3254831" y="4493"/>
                  <a:pt x="3255479" y="9472"/>
                  <a:pt x="3255095" y="18288"/>
                </a:cubicBezTo>
                <a:cubicBezTo>
                  <a:pt x="3120743" y="16690"/>
                  <a:pt x="2759628" y="42462"/>
                  <a:pt x="2604076" y="18288"/>
                </a:cubicBezTo>
                <a:cubicBezTo>
                  <a:pt x="2448524" y="-5886"/>
                  <a:pt x="2184336" y="19599"/>
                  <a:pt x="1887955" y="18288"/>
                </a:cubicBezTo>
                <a:cubicBezTo>
                  <a:pt x="1591574" y="16977"/>
                  <a:pt x="1548845" y="6870"/>
                  <a:pt x="1334589" y="18288"/>
                </a:cubicBezTo>
                <a:cubicBezTo>
                  <a:pt x="1120333" y="29706"/>
                  <a:pt x="996014" y="9662"/>
                  <a:pt x="683570" y="18288"/>
                </a:cubicBezTo>
                <a:cubicBezTo>
                  <a:pt x="371126" y="26914"/>
                  <a:pt x="198687" y="16167"/>
                  <a:pt x="0" y="18288"/>
                </a:cubicBezTo>
                <a:cubicBezTo>
                  <a:pt x="843" y="9577"/>
                  <a:pt x="371" y="6900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3810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9C36B25-5205-E848-922E-914BF54C6AD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739128" y="2664886"/>
            <a:ext cx="4818888" cy="3550789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lt-LT" sz="2200" dirty="0"/>
              <a:t>Pagerbti gabiausieji rajono mokiniai.</a:t>
            </a:r>
          </a:p>
          <a:p>
            <a:r>
              <a:rPr lang="lt-LT" sz="2200" dirty="0"/>
              <a:t>Įteiktos atminimo dovanos.</a:t>
            </a:r>
          </a:p>
          <a:p>
            <a:endParaRPr lang="en-US" sz="2200" dirty="0"/>
          </a:p>
        </p:txBody>
      </p:sp>
    </p:spTree>
    <p:extLst>
      <p:ext uri="{BB962C8B-B14F-4D97-AF65-F5344CB8AC3E}">
        <p14:creationId xmlns:p14="http://schemas.microsoft.com/office/powerpoint/2010/main" val="3839634418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7B831B6F-405A-4B47-B9BB-5CA88F28584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C139927-B87A-7F47-ADC1-239CC4700C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39128" y="638089"/>
            <a:ext cx="4818888" cy="1476801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50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NUOTOLINIS MOKYMASIS</a:t>
            </a:r>
          </a:p>
        </p:txBody>
      </p:sp>
      <p:pic>
        <p:nvPicPr>
          <p:cNvPr id="5" name="Paveikslėlis 6">
            <a:extLst>
              <a:ext uri="{FF2B5EF4-FFF2-40B4-BE49-F238E27FC236}">
                <a16:creationId xmlns:a16="http://schemas.microsoft.com/office/drawing/2014/main" id="{BC0E659B-030C-0C4D-B156-AFC33FE7F433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30936" y="1381887"/>
            <a:ext cx="5458968" cy="4094226"/>
          </a:xfrm>
          <a:prstGeom prst="rect">
            <a:avLst/>
          </a:prstGeom>
          <a:noFill/>
        </p:spPr>
      </p:pic>
      <p:sp>
        <p:nvSpPr>
          <p:cNvPr id="12" name="sketch line">
            <a:extLst>
              <a:ext uri="{FF2B5EF4-FFF2-40B4-BE49-F238E27FC236}">
                <a16:creationId xmlns:a16="http://schemas.microsoft.com/office/drawing/2014/main" id="{953EE71A-6488-4203-A7C4-77102FD0DCC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739128" y="2372868"/>
            <a:ext cx="3255095" cy="18288"/>
          </a:xfrm>
          <a:custGeom>
            <a:avLst/>
            <a:gdLst>
              <a:gd name="connsiteX0" fmla="*/ 0 w 3255095"/>
              <a:gd name="connsiteY0" fmla="*/ 0 h 18288"/>
              <a:gd name="connsiteX1" fmla="*/ 618468 w 3255095"/>
              <a:gd name="connsiteY1" fmla="*/ 0 h 18288"/>
              <a:gd name="connsiteX2" fmla="*/ 1269487 w 3255095"/>
              <a:gd name="connsiteY2" fmla="*/ 0 h 18288"/>
              <a:gd name="connsiteX3" fmla="*/ 1953057 w 3255095"/>
              <a:gd name="connsiteY3" fmla="*/ 0 h 18288"/>
              <a:gd name="connsiteX4" fmla="*/ 2636627 w 3255095"/>
              <a:gd name="connsiteY4" fmla="*/ 0 h 18288"/>
              <a:gd name="connsiteX5" fmla="*/ 3255095 w 3255095"/>
              <a:gd name="connsiteY5" fmla="*/ 0 h 18288"/>
              <a:gd name="connsiteX6" fmla="*/ 3255095 w 3255095"/>
              <a:gd name="connsiteY6" fmla="*/ 18288 h 18288"/>
              <a:gd name="connsiteX7" fmla="*/ 2538974 w 3255095"/>
              <a:gd name="connsiteY7" fmla="*/ 18288 h 18288"/>
              <a:gd name="connsiteX8" fmla="*/ 1822853 w 3255095"/>
              <a:gd name="connsiteY8" fmla="*/ 18288 h 18288"/>
              <a:gd name="connsiteX9" fmla="*/ 1171834 w 3255095"/>
              <a:gd name="connsiteY9" fmla="*/ 18288 h 18288"/>
              <a:gd name="connsiteX10" fmla="*/ 0 w 3255095"/>
              <a:gd name="connsiteY10" fmla="*/ 18288 h 18288"/>
              <a:gd name="connsiteX11" fmla="*/ 0 w 3255095"/>
              <a:gd name="connsiteY11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3255095" h="18288" fill="none" extrusionOk="0">
                <a:moveTo>
                  <a:pt x="0" y="0"/>
                </a:moveTo>
                <a:cubicBezTo>
                  <a:pt x="240201" y="-22123"/>
                  <a:pt x="462021" y="-19623"/>
                  <a:pt x="618468" y="0"/>
                </a:cubicBezTo>
                <a:cubicBezTo>
                  <a:pt x="774915" y="19623"/>
                  <a:pt x="974734" y="2035"/>
                  <a:pt x="1269487" y="0"/>
                </a:cubicBezTo>
                <a:cubicBezTo>
                  <a:pt x="1564240" y="-2035"/>
                  <a:pt x="1733579" y="10639"/>
                  <a:pt x="1953057" y="0"/>
                </a:cubicBezTo>
                <a:cubicBezTo>
                  <a:pt x="2172535" y="-10639"/>
                  <a:pt x="2453962" y="14018"/>
                  <a:pt x="2636627" y="0"/>
                </a:cubicBezTo>
                <a:cubicBezTo>
                  <a:pt x="2819292" y="-14018"/>
                  <a:pt x="3121375" y="5399"/>
                  <a:pt x="3255095" y="0"/>
                </a:cubicBezTo>
                <a:cubicBezTo>
                  <a:pt x="3254386" y="8157"/>
                  <a:pt x="3254682" y="12125"/>
                  <a:pt x="3255095" y="18288"/>
                </a:cubicBezTo>
                <a:cubicBezTo>
                  <a:pt x="3088545" y="23203"/>
                  <a:pt x="2687475" y="7419"/>
                  <a:pt x="2538974" y="18288"/>
                </a:cubicBezTo>
                <a:cubicBezTo>
                  <a:pt x="2390473" y="29157"/>
                  <a:pt x="2137381" y="-8959"/>
                  <a:pt x="1822853" y="18288"/>
                </a:cubicBezTo>
                <a:cubicBezTo>
                  <a:pt x="1508325" y="45535"/>
                  <a:pt x="1466437" y="20385"/>
                  <a:pt x="1171834" y="18288"/>
                </a:cubicBezTo>
                <a:cubicBezTo>
                  <a:pt x="877231" y="16191"/>
                  <a:pt x="561097" y="37643"/>
                  <a:pt x="0" y="18288"/>
                </a:cubicBezTo>
                <a:cubicBezTo>
                  <a:pt x="-46" y="12483"/>
                  <a:pt x="-203" y="6491"/>
                  <a:pt x="0" y="0"/>
                </a:cubicBezTo>
                <a:close/>
              </a:path>
              <a:path w="3255095" h="18288" stroke="0" extrusionOk="0">
                <a:moveTo>
                  <a:pt x="0" y="0"/>
                </a:moveTo>
                <a:cubicBezTo>
                  <a:pt x="291965" y="19429"/>
                  <a:pt x="363155" y="8568"/>
                  <a:pt x="618468" y="0"/>
                </a:cubicBezTo>
                <a:cubicBezTo>
                  <a:pt x="873781" y="-8568"/>
                  <a:pt x="904459" y="-19505"/>
                  <a:pt x="1171834" y="0"/>
                </a:cubicBezTo>
                <a:cubicBezTo>
                  <a:pt x="1439209" y="19505"/>
                  <a:pt x="1744369" y="9790"/>
                  <a:pt x="1887955" y="0"/>
                </a:cubicBezTo>
                <a:cubicBezTo>
                  <a:pt x="2031541" y="-9790"/>
                  <a:pt x="2346378" y="21240"/>
                  <a:pt x="2506423" y="0"/>
                </a:cubicBezTo>
                <a:cubicBezTo>
                  <a:pt x="2666468" y="-21240"/>
                  <a:pt x="2990257" y="30414"/>
                  <a:pt x="3255095" y="0"/>
                </a:cubicBezTo>
                <a:cubicBezTo>
                  <a:pt x="3254831" y="4493"/>
                  <a:pt x="3255479" y="9472"/>
                  <a:pt x="3255095" y="18288"/>
                </a:cubicBezTo>
                <a:cubicBezTo>
                  <a:pt x="3120743" y="16690"/>
                  <a:pt x="2759628" y="42462"/>
                  <a:pt x="2604076" y="18288"/>
                </a:cubicBezTo>
                <a:cubicBezTo>
                  <a:pt x="2448524" y="-5886"/>
                  <a:pt x="2184336" y="19599"/>
                  <a:pt x="1887955" y="18288"/>
                </a:cubicBezTo>
                <a:cubicBezTo>
                  <a:pt x="1591574" y="16977"/>
                  <a:pt x="1548845" y="6870"/>
                  <a:pt x="1334589" y="18288"/>
                </a:cubicBezTo>
                <a:cubicBezTo>
                  <a:pt x="1120333" y="29706"/>
                  <a:pt x="996014" y="9662"/>
                  <a:pt x="683570" y="18288"/>
                </a:cubicBezTo>
                <a:cubicBezTo>
                  <a:pt x="371126" y="26914"/>
                  <a:pt x="198687" y="16167"/>
                  <a:pt x="0" y="18288"/>
                </a:cubicBezTo>
                <a:cubicBezTo>
                  <a:pt x="843" y="9577"/>
                  <a:pt x="371" y="6900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3810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47CBF1E-80E1-114D-B403-BA447313361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739128" y="2664886"/>
            <a:ext cx="4818888" cy="3550789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lt-LT" sz="2200" dirty="0"/>
              <a:t>Iš Švietimo mokslo ir sporto ministerijos gauta įranga 27 hibridinėms klasėms ir 260 nešiojamųjų kompiuterių.</a:t>
            </a:r>
          </a:p>
          <a:p>
            <a:r>
              <a:rPr lang="lt-LT" sz="2200" dirty="0"/>
              <a:t> Įranga paskirstyta visoms savivaldybės bendrojo ugdymo švietimo įstaigoms. </a:t>
            </a:r>
          </a:p>
          <a:p>
            <a:endParaRPr lang="en-US" sz="2200" dirty="0"/>
          </a:p>
        </p:txBody>
      </p:sp>
    </p:spTree>
    <p:extLst>
      <p:ext uri="{BB962C8B-B14F-4D97-AF65-F5344CB8AC3E}">
        <p14:creationId xmlns:p14="http://schemas.microsoft.com/office/powerpoint/2010/main" val="3383423875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7B831B6F-405A-4B47-B9BB-5CA88F28584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7FF5BFC-1611-8140-AC2C-78AF7FB1F5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39128" y="638089"/>
            <a:ext cx="4818888" cy="1476801"/>
          </a:xfrm>
        </p:spPr>
        <p:txBody>
          <a:bodyPr vert="horz" lIns="91440" tIns="45720" rIns="91440" bIns="45720" rtlCol="0" anchor="b">
            <a:normAutofit fontScale="90000"/>
          </a:bodyPr>
          <a:lstStyle/>
          <a:p>
            <a:r>
              <a:rPr lang="en-US" sz="42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INOVATYVIŲ MOKYMO PRIEMONIŲ DIEGIMAS</a:t>
            </a:r>
          </a:p>
        </p:txBody>
      </p:sp>
      <p:pic>
        <p:nvPicPr>
          <p:cNvPr id="5" name="Paveikslėlis 8">
            <a:extLst>
              <a:ext uri="{FF2B5EF4-FFF2-40B4-BE49-F238E27FC236}">
                <a16:creationId xmlns:a16="http://schemas.microsoft.com/office/drawing/2014/main" id="{B43D4AE3-1DEA-F04E-9DAF-724C29F14903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30936" y="1381888"/>
            <a:ext cx="5458968" cy="4094224"/>
          </a:xfrm>
          <a:prstGeom prst="rect">
            <a:avLst/>
          </a:prstGeom>
          <a:noFill/>
        </p:spPr>
      </p:pic>
      <p:sp>
        <p:nvSpPr>
          <p:cNvPr id="12" name="sketch line">
            <a:extLst>
              <a:ext uri="{FF2B5EF4-FFF2-40B4-BE49-F238E27FC236}">
                <a16:creationId xmlns:a16="http://schemas.microsoft.com/office/drawing/2014/main" id="{953EE71A-6488-4203-A7C4-77102FD0DCC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739128" y="2372868"/>
            <a:ext cx="3255095" cy="18288"/>
          </a:xfrm>
          <a:custGeom>
            <a:avLst/>
            <a:gdLst>
              <a:gd name="connsiteX0" fmla="*/ 0 w 3255095"/>
              <a:gd name="connsiteY0" fmla="*/ 0 h 18288"/>
              <a:gd name="connsiteX1" fmla="*/ 618468 w 3255095"/>
              <a:gd name="connsiteY1" fmla="*/ 0 h 18288"/>
              <a:gd name="connsiteX2" fmla="*/ 1269487 w 3255095"/>
              <a:gd name="connsiteY2" fmla="*/ 0 h 18288"/>
              <a:gd name="connsiteX3" fmla="*/ 1953057 w 3255095"/>
              <a:gd name="connsiteY3" fmla="*/ 0 h 18288"/>
              <a:gd name="connsiteX4" fmla="*/ 2636627 w 3255095"/>
              <a:gd name="connsiteY4" fmla="*/ 0 h 18288"/>
              <a:gd name="connsiteX5" fmla="*/ 3255095 w 3255095"/>
              <a:gd name="connsiteY5" fmla="*/ 0 h 18288"/>
              <a:gd name="connsiteX6" fmla="*/ 3255095 w 3255095"/>
              <a:gd name="connsiteY6" fmla="*/ 18288 h 18288"/>
              <a:gd name="connsiteX7" fmla="*/ 2538974 w 3255095"/>
              <a:gd name="connsiteY7" fmla="*/ 18288 h 18288"/>
              <a:gd name="connsiteX8" fmla="*/ 1822853 w 3255095"/>
              <a:gd name="connsiteY8" fmla="*/ 18288 h 18288"/>
              <a:gd name="connsiteX9" fmla="*/ 1171834 w 3255095"/>
              <a:gd name="connsiteY9" fmla="*/ 18288 h 18288"/>
              <a:gd name="connsiteX10" fmla="*/ 0 w 3255095"/>
              <a:gd name="connsiteY10" fmla="*/ 18288 h 18288"/>
              <a:gd name="connsiteX11" fmla="*/ 0 w 3255095"/>
              <a:gd name="connsiteY11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3255095" h="18288" fill="none" extrusionOk="0">
                <a:moveTo>
                  <a:pt x="0" y="0"/>
                </a:moveTo>
                <a:cubicBezTo>
                  <a:pt x="240201" y="-22123"/>
                  <a:pt x="462021" y="-19623"/>
                  <a:pt x="618468" y="0"/>
                </a:cubicBezTo>
                <a:cubicBezTo>
                  <a:pt x="774915" y="19623"/>
                  <a:pt x="974734" y="2035"/>
                  <a:pt x="1269487" y="0"/>
                </a:cubicBezTo>
                <a:cubicBezTo>
                  <a:pt x="1564240" y="-2035"/>
                  <a:pt x="1733579" y="10639"/>
                  <a:pt x="1953057" y="0"/>
                </a:cubicBezTo>
                <a:cubicBezTo>
                  <a:pt x="2172535" y="-10639"/>
                  <a:pt x="2453962" y="14018"/>
                  <a:pt x="2636627" y="0"/>
                </a:cubicBezTo>
                <a:cubicBezTo>
                  <a:pt x="2819292" y="-14018"/>
                  <a:pt x="3121375" y="5399"/>
                  <a:pt x="3255095" y="0"/>
                </a:cubicBezTo>
                <a:cubicBezTo>
                  <a:pt x="3254386" y="8157"/>
                  <a:pt x="3254682" y="12125"/>
                  <a:pt x="3255095" y="18288"/>
                </a:cubicBezTo>
                <a:cubicBezTo>
                  <a:pt x="3088545" y="23203"/>
                  <a:pt x="2687475" y="7419"/>
                  <a:pt x="2538974" y="18288"/>
                </a:cubicBezTo>
                <a:cubicBezTo>
                  <a:pt x="2390473" y="29157"/>
                  <a:pt x="2137381" y="-8959"/>
                  <a:pt x="1822853" y="18288"/>
                </a:cubicBezTo>
                <a:cubicBezTo>
                  <a:pt x="1508325" y="45535"/>
                  <a:pt x="1466437" y="20385"/>
                  <a:pt x="1171834" y="18288"/>
                </a:cubicBezTo>
                <a:cubicBezTo>
                  <a:pt x="877231" y="16191"/>
                  <a:pt x="561097" y="37643"/>
                  <a:pt x="0" y="18288"/>
                </a:cubicBezTo>
                <a:cubicBezTo>
                  <a:pt x="-46" y="12483"/>
                  <a:pt x="-203" y="6491"/>
                  <a:pt x="0" y="0"/>
                </a:cubicBezTo>
                <a:close/>
              </a:path>
              <a:path w="3255095" h="18288" stroke="0" extrusionOk="0">
                <a:moveTo>
                  <a:pt x="0" y="0"/>
                </a:moveTo>
                <a:cubicBezTo>
                  <a:pt x="291965" y="19429"/>
                  <a:pt x="363155" y="8568"/>
                  <a:pt x="618468" y="0"/>
                </a:cubicBezTo>
                <a:cubicBezTo>
                  <a:pt x="873781" y="-8568"/>
                  <a:pt x="904459" y="-19505"/>
                  <a:pt x="1171834" y="0"/>
                </a:cubicBezTo>
                <a:cubicBezTo>
                  <a:pt x="1439209" y="19505"/>
                  <a:pt x="1744369" y="9790"/>
                  <a:pt x="1887955" y="0"/>
                </a:cubicBezTo>
                <a:cubicBezTo>
                  <a:pt x="2031541" y="-9790"/>
                  <a:pt x="2346378" y="21240"/>
                  <a:pt x="2506423" y="0"/>
                </a:cubicBezTo>
                <a:cubicBezTo>
                  <a:pt x="2666468" y="-21240"/>
                  <a:pt x="2990257" y="30414"/>
                  <a:pt x="3255095" y="0"/>
                </a:cubicBezTo>
                <a:cubicBezTo>
                  <a:pt x="3254831" y="4493"/>
                  <a:pt x="3255479" y="9472"/>
                  <a:pt x="3255095" y="18288"/>
                </a:cubicBezTo>
                <a:cubicBezTo>
                  <a:pt x="3120743" y="16690"/>
                  <a:pt x="2759628" y="42462"/>
                  <a:pt x="2604076" y="18288"/>
                </a:cubicBezTo>
                <a:cubicBezTo>
                  <a:pt x="2448524" y="-5886"/>
                  <a:pt x="2184336" y="19599"/>
                  <a:pt x="1887955" y="18288"/>
                </a:cubicBezTo>
                <a:cubicBezTo>
                  <a:pt x="1591574" y="16977"/>
                  <a:pt x="1548845" y="6870"/>
                  <a:pt x="1334589" y="18288"/>
                </a:cubicBezTo>
                <a:cubicBezTo>
                  <a:pt x="1120333" y="29706"/>
                  <a:pt x="996014" y="9662"/>
                  <a:pt x="683570" y="18288"/>
                </a:cubicBezTo>
                <a:cubicBezTo>
                  <a:pt x="371126" y="26914"/>
                  <a:pt x="198687" y="16167"/>
                  <a:pt x="0" y="18288"/>
                </a:cubicBezTo>
                <a:cubicBezTo>
                  <a:pt x="843" y="9577"/>
                  <a:pt x="371" y="6900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3810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C0FC178-3888-DA42-BB37-0F923BFE28E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739128" y="2664886"/>
            <a:ext cx="4818888" cy="3550789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z="2200" dirty="0"/>
              <a:t>8 </a:t>
            </a:r>
            <a:r>
              <a:rPr lang="en-US" sz="2200" dirty="0" err="1"/>
              <a:t>rajono</a:t>
            </a:r>
            <a:r>
              <a:rPr lang="en-US" sz="2200" dirty="0"/>
              <a:t> </a:t>
            </a:r>
            <a:r>
              <a:rPr lang="en-US" sz="2200" dirty="0" err="1"/>
              <a:t>mokyklos</a:t>
            </a:r>
            <a:r>
              <a:rPr lang="en-US" sz="2200" dirty="0"/>
              <a:t> </a:t>
            </a:r>
            <a:r>
              <a:rPr lang="en-US" sz="2200" dirty="0" err="1"/>
              <a:t>dalyvauja</a:t>
            </a:r>
            <a:r>
              <a:rPr lang="en-US" sz="2200" dirty="0"/>
              <a:t> </a:t>
            </a:r>
            <a:r>
              <a:rPr lang="en-US" sz="2200" dirty="0" err="1"/>
              <a:t>projekte</a:t>
            </a:r>
            <a:r>
              <a:rPr lang="en-US" sz="2200" dirty="0"/>
              <a:t>:  „</a:t>
            </a:r>
            <a:r>
              <a:rPr lang="en-US" sz="2200" dirty="0" err="1"/>
              <a:t>Mokinių</a:t>
            </a:r>
            <a:r>
              <a:rPr lang="en-US" sz="2200" dirty="0"/>
              <a:t> </a:t>
            </a:r>
            <a:r>
              <a:rPr lang="en-US" sz="2200" dirty="0" err="1"/>
              <a:t>ugdymosi</a:t>
            </a:r>
            <a:r>
              <a:rPr lang="en-US" sz="2200" dirty="0"/>
              <a:t> </a:t>
            </a:r>
            <a:r>
              <a:rPr lang="en-US" sz="2200" dirty="0" err="1"/>
              <a:t>pasiekimų</a:t>
            </a:r>
            <a:r>
              <a:rPr lang="en-US" sz="2200" dirty="0"/>
              <a:t> </a:t>
            </a:r>
            <a:r>
              <a:rPr lang="en-US" sz="2200" dirty="0" err="1"/>
              <a:t>gerinimas</a:t>
            </a:r>
            <a:r>
              <a:rPr lang="en-US" sz="2200" dirty="0"/>
              <a:t> </a:t>
            </a:r>
            <a:r>
              <a:rPr lang="en-US" sz="2200" dirty="0" err="1"/>
              <a:t>diegiant</a:t>
            </a:r>
            <a:r>
              <a:rPr lang="en-US" sz="2200" dirty="0"/>
              <a:t> </a:t>
            </a:r>
            <a:r>
              <a:rPr lang="en-US" sz="2200" dirty="0" err="1"/>
              <a:t>kokybės</a:t>
            </a:r>
            <a:r>
              <a:rPr lang="en-US" sz="2200" dirty="0"/>
              <a:t> </a:t>
            </a:r>
            <a:r>
              <a:rPr lang="en-US" sz="2200" dirty="0" err="1"/>
              <a:t>krepšelį</a:t>
            </a:r>
            <a:r>
              <a:rPr lang="en-US" sz="2200" dirty="0"/>
              <a:t>“.</a:t>
            </a:r>
          </a:p>
          <a:p>
            <a:r>
              <a:rPr lang="en-US" sz="2200" dirty="0"/>
              <a:t> </a:t>
            </a:r>
            <a:r>
              <a:rPr lang="en-US" sz="2200" dirty="0" err="1"/>
              <a:t>Dalyvaujančios</a:t>
            </a:r>
            <a:r>
              <a:rPr lang="en-US" sz="2200" dirty="0"/>
              <a:t> </a:t>
            </a:r>
            <a:r>
              <a:rPr lang="en-US" sz="2200" dirty="0" err="1"/>
              <a:t>mokyklos</a:t>
            </a:r>
            <a:r>
              <a:rPr lang="en-US" sz="2200" dirty="0"/>
              <a:t>: </a:t>
            </a:r>
            <a:r>
              <a:rPr lang="en-US" sz="2200" dirty="0" err="1"/>
              <a:t>Šilutės</a:t>
            </a:r>
            <a:r>
              <a:rPr lang="en-US" sz="2200" dirty="0"/>
              <a:t> </a:t>
            </a:r>
            <a:r>
              <a:rPr lang="en-US" sz="2200" dirty="0" err="1"/>
              <a:t>Martyno</a:t>
            </a:r>
            <a:r>
              <a:rPr lang="en-US" sz="2200" dirty="0"/>
              <a:t> </a:t>
            </a:r>
            <a:r>
              <a:rPr lang="en-US" sz="2200" dirty="0" err="1"/>
              <a:t>Jankaus</a:t>
            </a:r>
            <a:r>
              <a:rPr lang="en-US" sz="2200" dirty="0"/>
              <a:t>, </a:t>
            </a:r>
            <a:r>
              <a:rPr lang="en-US" sz="2200" dirty="0" err="1"/>
              <a:t>Saugų</a:t>
            </a:r>
            <a:r>
              <a:rPr lang="en-US" sz="2200" dirty="0"/>
              <a:t> </a:t>
            </a:r>
            <a:r>
              <a:rPr lang="en-US" sz="2200" dirty="0" err="1"/>
              <a:t>Jurgio</a:t>
            </a:r>
            <a:r>
              <a:rPr lang="en-US" sz="2200" dirty="0"/>
              <a:t> </a:t>
            </a:r>
            <a:r>
              <a:rPr lang="en-US" sz="2200" dirty="0" err="1"/>
              <a:t>Mikšo</a:t>
            </a:r>
            <a:r>
              <a:rPr lang="en-US" sz="2200" dirty="0"/>
              <a:t>, </a:t>
            </a:r>
            <a:r>
              <a:rPr lang="en-US" sz="2200" dirty="0" err="1"/>
              <a:t>Vilkyčių</a:t>
            </a:r>
            <a:r>
              <a:rPr lang="en-US" sz="2200" dirty="0"/>
              <a:t>, </a:t>
            </a:r>
            <a:r>
              <a:rPr lang="en-US" sz="2200" dirty="0" err="1"/>
              <a:t>Kintų</a:t>
            </a:r>
            <a:r>
              <a:rPr lang="en-US" sz="2200" dirty="0"/>
              <a:t>, </a:t>
            </a:r>
            <a:r>
              <a:rPr lang="en-US" sz="2200" dirty="0" err="1"/>
              <a:t>Katyčių</a:t>
            </a:r>
            <a:r>
              <a:rPr lang="en-US" sz="2200" dirty="0"/>
              <a:t>, </a:t>
            </a:r>
            <a:r>
              <a:rPr lang="en-US" sz="2200" dirty="0" err="1"/>
              <a:t>Juknaičių</a:t>
            </a:r>
            <a:r>
              <a:rPr lang="en-US" sz="2200" dirty="0"/>
              <a:t>, </a:t>
            </a:r>
            <a:r>
              <a:rPr lang="en-US" sz="2200" dirty="0" err="1"/>
              <a:t>Usėnų</a:t>
            </a:r>
            <a:r>
              <a:rPr lang="en-US" sz="2200" dirty="0"/>
              <a:t> </a:t>
            </a:r>
            <a:r>
              <a:rPr lang="en-US" sz="2200" dirty="0" err="1"/>
              <a:t>pagrindinės</a:t>
            </a:r>
            <a:r>
              <a:rPr lang="en-US" sz="2200" dirty="0"/>
              <a:t> </a:t>
            </a:r>
            <a:r>
              <a:rPr lang="en-US" sz="2200" dirty="0" err="1"/>
              <a:t>mokyklos</a:t>
            </a:r>
            <a:r>
              <a:rPr lang="en-US" sz="2200" dirty="0"/>
              <a:t> </a:t>
            </a:r>
            <a:r>
              <a:rPr lang="en-US" sz="2200" dirty="0" err="1"/>
              <a:t>ir</a:t>
            </a:r>
            <a:r>
              <a:rPr lang="en-US" sz="2200" dirty="0"/>
              <a:t> </a:t>
            </a:r>
            <a:r>
              <a:rPr lang="en-US" sz="2200" dirty="0" err="1"/>
              <a:t>Žemaičių</a:t>
            </a:r>
            <a:r>
              <a:rPr lang="en-US" sz="2200" dirty="0"/>
              <a:t> </a:t>
            </a:r>
            <a:r>
              <a:rPr lang="en-US" sz="2200" dirty="0" err="1"/>
              <a:t>Naumiesčio</a:t>
            </a:r>
            <a:r>
              <a:rPr lang="en-US" sz="2200" dirty="0"/>
              <a:t> </a:t>
            </a:r>
            <a:r>
              <a:rPr lang="en-US" sz="2200" dirty="0" err="1"/>
              <a:t>gimnazija</a:t>
            </a:r>
            <a:r>
              <a:rPr lang="en-US" sz="2200" dirty="0"/>
              <a:t>, </a:t>
            </a:r>
            <a:r>
              <a:rPr lang="en-US" sz="2200" dirty="0" err="1"/>
              <a:t>Švėkšnos</a:t>
            </a:r>
            <a:r>
              <a:rPr lang="en-US" sz="2200" dirty="0"/>
              <a:t> „</a:t>
            </a:r>
            <a:r>
              <a:rPr lang="en-US" sz="2200" dirty="0" err="1"/>
              <a:t>Saulės</a:t>
            </a:r>
            <a:r>
              <a:rPr lang="en-US" sz="2200" dirty="0"/>
              <a:t>“ </a:t>
            </a:r>
            <a:r>
              <a:rPr lang="en-US" sz="2200" dirty="0" err="1"/>
              <a:t>gimnazija</a:t>
            </a:r>
            <a:r>
              <a:rPr lang="en-US" sz="2200" dirty="0"/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525334002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7B831B6F-405A-4B47-B9BB-5CA88F28584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BF4AE8B-3ACF-444E-B22E-A8E35BE660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39128" y="638089"/>
            <a:ext cx="4818888" cy="1476801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50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NEFORMALUS VAIKŲ ŠVIETIMAS </a:t>
            </a:r>
          </a:p>
        </p:txBody>
      </p:sp>
      <p:pic>
        <p:nvPicPr>
          <p:cNvPr id="5" name="Paveikslėlis 21">
            <a:extLst>
              <a:ext uri="{FF2B5EF4-FFF2-40B4-BE49-F238E27FC236}">
                <a16:creationId xmlns:a16="http://schemas.microsoft.com/office/drawing/2014/main" id="{786EACB3-AB23-204B-AF85-1DF09E421198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30936" y="1607069"/>
            <a:ext cx="5458968" cy="3643861"/>
          </a:xfrm>
          <a:prstGeom prst="rect">
            <a:avLst/>
          </a:prstGeom>
          <a:noFill/>
        </p:spPr>
      </p:pic>
      <p:sp>
        <p:nvSpPr>
          <p:cNvPr id="12" name="sketch line">
            <a:extLst>
              <a:ext uri="{FF2B5EF4-FFF2-40B4-BE49-F238E27FC236}">
                <a16:creationId xmlns:a16="http://schemas.microsoft.com/office/drawing/2014/main" id="{953EE71A-6488-4203-A7C4-77102FD0DCC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739128" y="2372868"/>
            <a:ext cx="3255095" cy="18288"/>
          </a:xfrm>
          <a:custGeom>
            <a:avLst/>
            <a:gdLst>
              <a:gd name="connsiteX0" fmla="*/ 0 w 3255095"/>
              <a:gd name="connsiteY0" fmla="*/ 0 h 18288"/>
              <a:gd name="connsiteX1" fmla="*/ 618468 w 3255095"/>
              <a:gd name="connsiteY1" fmla="*/ 0 h 18288"/>
              <a:gd name="connsiteX2" fmla="*/ 1269487 w 3255095"/>
              <a:gd name="connsiteY2" fmla="*/ 0 h 18288"/>
              <a:gd name="connsiteX3" fmla="*/ 1953057 w 3255095"/>
              <a:gd name="connsiteY3" fmla="*/ 0 h 18288"/>
              <a:gd name="connsiteX4" fmla="*/ 2636627 w 3255095"/>
              <a:gd name="connsiteY4" fmla="*/ 0 h 18288"/>
              <a:gd name="connsiteX5" fmla="*/ 3255095 w 3255095"/>
              <a:gd name="connsiteY5" fmla="*/ 0 h 18288"/>
              <a:gd name="connsiteX6" fmla="*/ 3255095 w 3255095"/>
              <a:gd name="connsiteY6" fmla="*/ 18288 h 18288"/>
              <a:gd name="connsiteX7" fmla="*/ 2538974 w 3255095"/>
              <a:gd name="connsiteY7" fmla="*/ 18288 h 18288"/>
              <a:gd name="connsiteX8" fmla="*/ 1822853 w 3255095"/>
              <a:gd name="connsiteY8" fmla="*/ 18288 h 18288"/>
              <a:gd name="connsiteX9" fmla="*/ 1171834 w 3255095"/>
              <a:gd name="connsiteY9" fmla="*/ 18288 h 18288"/>
              <a:gd name="connsiteX10" fmla="*/ 0 w 3255095"/>
              <a:gd name="connsiteY10" fmla="*/ 18288 h 18288"/>
              <a:gd name="connsiteX11" fmla="*/ 0 w 3255095"/>
              <a:gd name="connsiteY11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3255095" h="18288" fill="none" extrusionOk="0">
                <a:moveTo>
                  <a:pt x="0" y="0"/>
                </a:moveTo>
                <a:cubicBezTo>
                  <a:pt x="240201" y="-22123"/>
                  <a:pt x="462021" y="-19623"/>
                  <a:pt x="618468" y="0"/>
                </a:cubicBezTo>
                <a:cubicBezTo>
                  <a:pt x="774915" y="19623"/>
                  <a:pt x="974734" y="2035"/>
                  <a:pt x="1269487" y="0"/>
                </a:cubicBezTo>
                <a:cubicBezTo>
                  <a:pt x="1564240" y="-2035"/>
                  <a:pt x="1733579" y="10639"/>
                  <a:pt x="1953057" y="0"/>
                </a:cubicBezTo>
                <a:cubicBezTo>
                  <a:pt x="2172535" y="-10639"/>
                  <a:pt x="2453962" y="14018"/>
                  <a:pt x="2636627" y="0"/>
                </a:cubicBezTo>
                <a:cubicBezTo>
                  <a:pt x="2819292" y="-14018"/>
                  <a:pt x="3121375" y="5399"/>
                  <a:pt x="3255095" y="0"/>
                </a:cubicBezTo>
                <a:cubicBezTo>
                  <a:pt x="3254386" y="8157"/>
                  <a:pt x="3254682" y="12125"/>
                  <a:pt x="3255095" y="18288"/>
                </a:cubicBezTo>
                <a:cubicBezTo>
                  <a:pt x="3088545" y="23203"/>
                  <a:pt x="2687475" y="7419"/>
                  <a:pt x="2538974" y="18288"/>
                </a:cubicBezTo>
                <a:cubicBezTo>
                  <a:pt x="2390473" y="29157"/>
                  <a:pt x="2137381" y="-8959"/>
                  <a:pt x="1822853" y="18288"/>
                </a:cubicBezTo>
                <a:cubicBezTo>
                  <a:pt x="1508325" y="45535"/>
                  <a:pt x="1466437" y="20385"/>
                  <a:pt x="1171834" y="18288"/>
                </a:cubicBezTo>
                <a:cubicBezTo>
                  <a:pt x="877231" y="16191"/>
                  <a:pt x="561097" y="37643"/>
                  <a:pt x="0" y="18288"/>
                </a:cubicBezTo>
                <a:cubicBezTo>
                  <a:pt x="-46" y="12483"/>
                  <a:pt x="-203" y="6491"/>
                  <a:pt x="0" y="0"/>
                </a:cubicBezTo>
                <a:close/>
              </a:path>
              <a:path w="3255095" h="18288" stroke="0" extrusionOk="0">
                <a:moveTo>
                  <a:pt x="0" y="0"/>
                </a:moveTo>
                <a:cubicBezTo>
                  <a:pt x="291965" y="19429"/>
                  <a:pt x="363155" y="8568"/>
                  <a:pt x="618468" y="0"/>
                </a:cubicBezTo>
                <a:cubicBezTo>
                  <a:pt x="873781" y="-8568"/>
                  <a:pt x="904459" y="-19505"/>
                  <a:pt x="1171834" y="0"/>
                </a:cubicBezTo>
                <a:cubicBezTo>
                  <a:pt x="1439209" y="19505"/>
                  <a:pt x="1744369" y="9790"/>
                  <a:pt x="1887955" y="0"/>
                </a:cubicBezTo>
                <a:cubicBezTo>
                  <a:pt x="2031541" y="-9790"/>
                  <a:pt x="2346378" y="21240"/>
                  <a:pt x="2506423" y="0"/>
                </a:cubicBezTo>
                <a:cubicBezTo>
                  <a:pt x="2666468" y="-21240"/>
                  <a:pt x="2990257" y="30414"/>
                  <a:pt x="3255095" y="0"/>
                </a:cubicBezTo>
                <a:cubicBezTo>
                  <a:pt x="3254831" y="4493"/>
                  <a:pt x="3255479" y="9472"/>
                  <a:pt x="3255095" y="18288"/>
                </a:cubicBezTo>
                <a:cubicBezTo>
                  <a:pt x="3120743" y="16690"/>
                  <a:pt x="2759628" y="42462"/>
                  <a:pt x="2604076" y="18288"/>
                </a:cubicBezTo>
                <a:cubicBezTo>
                  <a:pt x="2448524" y="-5886"/>
                  <a:pt x="2184336" y="19599"/>
                  <a:pt x="1887955" y="18288"/>
                </a:cubicBezTo>
                <a:cubicBezTo>
                  <a:pt x="1591574" y="16977"/>
                  <a:pt x="1548845" y="6870"/>
                  <a:pt x="1334589" y="18288"/>
                </a:cubicBezTo>
                <a:cubicBezTo>
                  <a:pt x="1120333" y="29706"/>
                  <a:pt x="996014" y="9662"/>
                  <a:pt x="683570" y="18288"/>
                </a:cubicBezTo>
                <a:cubicBezTo>
                  <a:pt x="371126" y="26914"/>
                  <a:pt x="198687" y="16167"/>
                  <a:pt x="0" y="18288"/>
                </a:cubicBezTo>
                <a:cubicBezTo>
                  <a:pt x="843" y="9577"/>
                  <a:pt x="371" y="6900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3810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49D131D-203E-A44D-B48A-B9BEFCC7442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739128" y="2664886"/>
            <a:ext cx="4818888" cy="3550789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lt-LT" sz="2200" dirty="0"/>
              <a:t>Siekiant užtikrinti vaikų užimtumą, projektinis finansavimas skirtas 41  programai, kurias lankė 1318 vaikų.</a:t>
            </a:r>
            <a:r>
              <a:rPr lang="en-US" sz="2200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01521547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32B2BD7-CA40-B647-9F36-630A3C7A5F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70204" y="606564"/>
            <a:ext cx="10451592" cy="1325563"/>
          </a:xfrm>
        </p:spPr>
        <p:txBody>
          <a:bodyPr anchor="ctr">
            <a:normAutofit/>
          </a:bodyPr>
          <a:lstStyle/>
          <a:p>
            <a:r>
              <a:rPr lang="lt-LT" b="1" dirty="0">
                <a:cs typeface="Times New Roman" panose="02020603050405020304" pitchFamily="18" charset="0"/>
              </a:rPr>
              <a:t>VIDUTINIS DARBO UŽMOKESTIS (BRUTO)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A5711A0E-A428-4ED1-96CB-33D69FD842E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00874" y="2043803"/>
            <a:ext cx="10190252" cy="80683"/>
          </a:xfrm>
          <a:prstGeom prst="rect">
            <a:avLst/>
          </a:prstGeom>
          <a:solidFill>
            <a:schemeClr val="tx1">
              <a:lumMod val="50000"/>
              <a:lumOff val="50000"/>
              <a:alpha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aphicFrame>
        <p:nvGraphicFramePr>
          <p:cNvPr id="4" name="Content Placeholder 3">
            <a:extLst>
              <a:ext uri="{FF2B5EF4-FFF2-40B4-BE49-F238E27FC236}">
                <a16:creationId xmlns:a16="http://schemas.microsoft.com/office/drawing/2014/main" id="{310B9693-02F4-A74C-881A-442C0FD64488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520064133"/>
              </p:ext>
            </p:extLst>
          </p:nvPr>
        </p:nvGraphicFramePr>
        <p:xfrm>
          <a:off x="1000874" y="2385390"/>
          <a:ext cx="10190252" cy="361784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61581265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" name="Rectangle 6">
            <a:extLst>
              <a:ext uri="{FF2B5EF4-FFF2-40B4-BE49-F238E27FC236}">
                <a16:creationId xmlns:a16="http://schemas.microsoft.com/office/drawing/2014/main" id="{943CAA20-3569-4189-9E48-239A229A86C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E04E2FB-B8A8-614D-8732-154CE2D4EC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451381"/>
            <a:ext cx="10512552" cy="4066540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6600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SOCIALINĖ SRITIS</a:t>
            </a:r>
          </a:p>
        </p:txBody>
      </p:sp>
      <p:sp>
        <p:nvSpPr>
          <p:cNvPr id="9" name="sketch line">
            <a:extLst>
              <a:ext uri="{FF2B5EF4-FFF2-40B4-BE49-F238E27FC236}">
                <a16:creationId xmlns:a16="http://schemas.microsoft.com/office/drawing/2014/main" id="{DA542B6D-E775-4832-91DC-2D20F857813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38200" y="4718595"/>
            <a:ext cx="5410200" cy="18288"/>
          </a:xfrm>
          <a:custGeom>
            <a:avLst/>
            <a:gdLst>
              <a:gd name="connsiteX0" fmla="*/ 0 w 5410200"/>
              <a:gd name="connsiteY0" fmla="*/ 0 h 18288"/>
              <a:gd name="connsiteX1" fmla="*/ 568071 w 5410200"/>
              <a:gd name="connsiteY1" fmla="*/ 0 h 18288"/>
              <a:gd name="connsiteX2" fmla="*/ 1298448 w 5410200"/>
              <a:gd name="connsiteY2" fmla="*/ 0 h 18288"/>
              <a:gd name="connsiteX3" fmla="*/ 1920621 w 5410200"/>
              <a:gd name="connsiteY3" fmla="*/ 0 h 18288"/>
              <a:gd name="connsiteX4" fmla="*/ 2488692 w 5410200"/>
              <a:gd name="connsiteY4" fmla="*/ 0 h 18288"/>
              <a:gd name="connsiteX5" fmla="*/ 3219069 w 5410200"/>
              <a:gd name="connsiteY5" fmla="*/ 0 h 18288"/>
              <a:gd name="connsiteX6" fmla="*/ 3895344 w 5410200"/>
              <a:gd name="connsiteY6" fmla="*/ 0 h 18288"/>
              <a:gd name="connsiteX7" fmla="*/ 4571619 w 5410200"/>
              <a:gd name="connsiteY7" fmla="*/ 0 h 18288"/>
              <a:gd name="connsiteX8" fmla="*/ 5410200 w 5410200"/>
              <a:gd name="connsiteY8" fmla="*/ 0 h 18288"/>
              <a:gd name="connsiteX9" fmla="*/ 5410200 w 5410200"/>
              <a:gd name="connsiteY9" fmla="*/ 18288 h 18288"/>
              <a:gd name="connsiteX10" fmla="*/ 4842129 w 5410200"/>
              <a:gd name="connsiteY10" fmla="*/ 18288 h 18288"/>
              <a:gd name="connsiteX11" fmla="*/ 4328160 w 5410200"/>
              <a:gd name="connsiteY11" fmla="*/ 18288 h 18288"/>
              <a:gd name="connsiteX12" fmla="*/ 3597783 w 5410200"/>
              <a:gd name="connsiteY12" fmla="*/ 18288 h 18288"/>
              <a:gd name="connsiteX13" fmla="*/ 3029712 w 5410200"/>
              <a:gd name="connsiteY13" fmla="*/ 18288 h 18288"/>
              <a:gd name="connsiteX14" fmla="*/ 2299335 w 5410200"/>
              <a:gd name="connsiteY14" fmla="*/ 18288 h 18288"/>
              <a:gd name="connsiteX15" fmla="*/ 1514856 w 5410200"/>
              <a:gd name="connsiteY15" fmla="*/ 18288 h 18288"/>
              <a:gd name="connsiteX16" fmla="*/ 892683 w 5410200"/>
              <a:gd name="connsiteY16" fmla="*/ 18288 h 18288"/>
              <a:gd name="connsiteX17" fmla="*/ 0 w 5410200"/>
              <a:gd name="connsiteY17" fmla="*/ 18288 h 18288"/>
              <a:gd name="connsiteX18" fmla="*/ 0 w 5410200"/>
              <a:gd name="connsiteY18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5410200" h="18288" fill="none" extrusionOk="0">
                <a:moveTo>
                  <a:pt x="0" y="0"/>
                </a:moveTo>
                <a:cubicBezTo>
                  <a:pt x="163050" y="-18707"/>
                  <a:pt x="319321" y="-16364"/>
                  <a:pt x="568071" y="0"/>
                </a:cubicBezTo>
                <a:cubicBezTo>
                  <a:pt x="816821" y="16364"/>
                  <a:pt x="1013224" y="-7268"/>
                  <a:pt x="1298448" y="0"/>
                </a:cubicBezTo>
                <a:cubicBezTo>
                  <a:pt x="1583672" y="7268"/>
                  <a:pt x="1631711" y="-3367"/>
                  <a:pt x="1920621" y="0"/>
                </a:cubicBezTo>
                <a:cubicBezTo>
                  <a:pt x="2209531" y="3367"/>
                  <a:pt x="2364420" y="-19184"/>
                  <a:pt x="2488692" y="0"/>
                </a:cubicBezTo>
                <a:cubicBezTo>
                  <a:pt x="2612964" y="19184"/>
                  <a:pt x="3023298" y="-34627"/>
                  <a:pt x="3219069" y="0"/>
                </a:cubicBezTo>
                <a:cubicBezTo>
                  <a:pt x="3414840" y="34627"/>
                  <a:pt x="3656810" y="24043"/>
                  <a:pt x="3895344" y="0"/>
                </a:cubicBezTo>
                <a:cubicBezTo>
                  <a:pt x="4133879" y="-24043"/>
                  <a:pt x="4393984" y="-19577"/>
                  <a:pt x="4571619" y="0"/>
                </a:cubicBezTo>
                <a:cubicBezTo>
                  <a:pt x="4749255" y="19577"/>
                  <a:pt x="5179928" y="-6281"/>
                  <a:pt x="5410200" y="0"/>
                </a:cubicBezTo>
                <a:cubicBezTo>
                  <a:pt x="5410730" y="6954"/>
                  <a:pt x="5410934" y="12839"/>
                  <a:pt x="5410200" y="18288"/>
                </a:cubicBezTo>
                <a:cubicBezTo>
                  <a:pt x="5139060" y="6751"/>
                  <a:pt x="5121593" y="31035"/>
                  <a:pt x="4842129" y="18288"/>
                </a:cubicBezTo>
                <a:cubicBezTo>
                  <a:pt x="4562665" y="5541"/>
                  <a:pt x="4448273" y="9487"/>
                  <a:pt x="4328160" y="18288"/>
                </a:cubicBezTo>
                <a:cubicBezTo>
                  <a:pt x="4208047" y="27089"/>
                  <a:pt x="3760936" y="22567"/>
                  <a:pt x="3597783" y="18288"/>
                </a:cubicBezTo>
                <a:cubicBezTo>
                  <a:pt x="3434630" y="14009"/>
                  <a:pt x="3299718" y="33213"/>
                  <a:pt x="3029712" y="18288"/>
                </a:cubicBezTo>
                <a:cubicBezTo>
                  <a:pt x="2759706" y="3363"/>
                  <a:pt x="2640159" y="27394"/>
                  <a:pt x="2299335" y="18288"/>
                </a:cubicBezTo>
                <a:cubicBezTo>
                  <a:pt x="1958511" y="9182"/>
                  <a:pt x="1801186" y="28985"/>
                  <a:pt x="1514856" y="18288"/>
                </a:cubicBezTo>
                <a:cubicBezTo>
                  <a:pt x="1228526" y="7591"/>
                  <a:pt x="1063509" y="-5305"/>
                  <a:pt x="892683" y="18288"/>
                </a:cubicBezTo>
                <a:cubicBezTo>
                  <a:pt x="721857" y="41881"/>
                  <a:pt x="186945" y="-20897"/>
                  <a:pt x="0" y="18288"/>
                </a:cubicBezTo>
                <a:cubicBezTo>
                  <a:pt x="-570" y="9279"/>
                  <a:pt x="132" y="5100"/>
                  <a:pt x="0" y="0"/>
                </a:cubicBezTo>
                <a:close/>
              </a:path>
              <a:path w="5410200" h="18288" stroke="0" extrusionOk="0">
                <a:moveTo>
                  <a:pt x="0" y="0"/>
                </a:moveTo>
                <a:cubicBezTo>
                  <a:pt x="285096" y="-4925"/>
                  <a:pt x="376456" y="22268"/>
                  <a:pt x="622173" y="0"/>
                </a:cubicBezTo>
                <a:cubicBezTo>
                  <a:pt x="867890" y="-22268"/>
                  <a:pt x="1031392" y="7228"/>
                  <a:pt x="1136142" y="0"/>
                </a:cubicBezTo>
                <a:cubicBezTo>
                  <a:pt x="1240892" y="-7228"/>
                  <a:pt x="1561853" y="9877"/>
                  <a:pt x="1920621" y="0"/>
                </a:cubicBezTo>
                <a:cubicBezTo>
                  <a:pt x="2279389" y="-9877"/>
                  <a:pt x="2367255" y="19546"/>
                  <a:pt x="2542794" y="0"/>
                </a:cubicBezTo>
                <a:cubicBezTo>
                  <a:pt x="2718333" y="-19546"/>
                  <a:pt x="2866732" y="-22226"/>
                  <a:pt x="3164967" y="0"/>
                </a:cubicBezTo>
                <a:cubicBezTo>
                  <a:pt x="3463202" y="22226"/>
                  <a:pt x="3568055" y="-2765"/>
                  <a:pt x="3949446" y="0"/>
                </a:cubicBezTo>
                <a:cubicBezTo>
                  <a:pt x="4330837" y="2765"/>
                  <a:pt x="4287895" y="10557"/>
                  <a:pt x="4517517" y="0"/>
                </a:cubicBezTo>
                <a:cubicBezTo>
                  <a:pt x="4747139" y="-10557"/>
                  <a:pt x="5149588" y="8716"/>
                  <a:pt x="5410200" y="0"/>
                </a:cubicBezTo>
                <a:cubicBezTo>
                  <a:pt x="5409517" y="5414"/>
                  <a:pt x="5409480" y="12510"/>
                  <a:pt x="5410200" y="18288"/>
                </a:cubicBezTo>
                <a:cubicBezTo>
                  <a:pt x="5163327" y="41494"/>
                  <a:pt x="5008749" y="10693"/>
                  <a:pt x="4842129" y="18288"/>
                </a:cubicBezTo>
                <a:cubicBezTo>
                  <a:pt x="4675509" y="25883"/>
                  <a:pt x="4433401" y="-615"/>
                  <a:pt x="4165854" y="18288"/>
                </a:cubicBezTo>
                <a:cubicBezTo>
                  <a:pt x="3898308" y="37191"/>
                  <a:pt x="3809032" y="-8710"/>
                  <a:pt x="3543681" y="18288"/>
                </a:cubicBezTo>
                <a:cubicBezTo>
                  <a:pt x="3278330" y="45286"/>
                  <a:pt x="3073876" y="-15917"/>
                  <a:pt x="2759202" y="18288"/>
                </a:cubicBezTo>
                <a:cubicBezTo>
                  <a:pt x="2444528" y="52493"/>
                  <a:pt x="2204144" y="3372"/>
                  <a:pt x="1974723" y="18288"/>
                </a:cubicBezTo>
                <a:cubicBezTo>
                  <a:pt x="1745302" y="33204"/>
                  <a:pt x="1602335" y="31490"/>
                  <a:pt x="1406652" y="18288"/>
                </a:cubicBezTo>
                <a:cubicBezTo>
                  <a:pt x="1210969" y="5086"/>
                  <a:pt x="923948" y="3161"/>
                  <a:pt x="730377" y="18288"/>
                </a:cubicBezTo>
                <a:cubicBezTo>
                  <a:pt x="536806" y="33415"/>
                  <a:pt x="336496" y="-141"/>
                  <a:pt x="0" y="18288"/>
                </a:cubicBezTo>
                <a:cubicBezTo>
                  <a:pt x="-306" y="11061"/>
                  <a:pt x="-655" y="7751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1275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23415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4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743AA782-23D1-4521-8CAD-47662984AA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E3788D4-0EF7-784C-8945-3AB3E99B01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936" y="640080"/>
            <a:ext cx="4818888" cy="1481328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3400" b="1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ŠILUTĖS SOCIALINĖS GLOBOS NAMŲ PADALINYS</a:t>
            </a:r>
            <a:endParaRPr lang="en-US" sz="3400" kern="1200">
              <a:solidFill>
                <a:schemeClr val="tx1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13" name="sketch line">
            <a:extLst>
              <a:ext uri="{FF2B5EF4-FFF2-40B4-BE49-F238E27FC236}">
                <a16:creationId xmlns:a16="http://schemas.microsoft.com/office/drawing/2014/main" id="{71877DBC-BB60-40F0-AC93-2ACDBAAE60C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3278" y="2372868"/>
            <a:ext cx="3255095" cy="18288"/>
          </a:xfrm>
          <a:custGeom>
            <a:avLst/>
            <a:gdLst>
              <a:gd name="connsiteX0" fmla="*/ 0 w 3255095"/>
              <a:gd name="connsiteY0" fmla="*/ 0 h 18288"/>
              <a:gd name="connsiteX1" fmla="*/ 618468 w 3255095"/>
              <a:gd name="connsiteY1" fmla="*/ 0 h 18288"/>
              <a:gd name="connsiteX2" fmla="*/ 1269487 w 3255095"/>
              <a:gd name="connsiteY2" fmla="*/ 0 h 18288"/>
              <a:gd name="connsiteX3" fmla="*/ 1953057 w 3255095"/>
              <a:gd name="connsiteY3" fmla="*/ 0 h 18288"/>
              <a:gd name="connsiteX4" fmla="*/ 2636627 w 3255095"/>
              <a:gd name="connsiteY4" fmla="*/ 0 h 18288"/>
              <a:gd name="connsiteX5" fmla="*/ 3255095 w 3255095"/>
              <a:gd name="connsiteY5" fmla="*/ 0 h 18288"/>
              <a:gd name="connsiteX6" fmla="*/ 3255095 w 3255095"/>
              <a:gd name="connsiteY6" fmla="*/ 18288 h 18288"/>
              <a:gd name="connsiteX7" fmla="*/ 2538974 w 3255095"/>
              <a:gd name="connsiteY7" fmla="*/ 18288 h 18288"/>
              <a:gd name="connsiteX8" fmla="*/ 1822853 w 3255095"/>
              <a:gd name="connsiteY8" fmla="*/ 18288 h 18288"/>
              <a:gd name="connsiteX9" fmla="*/ 1171834 w 3255095"/>
              <a:gd name="connsiteY9" fmla="*/ 18288 h 18288"/>
              <a:gd name="connsiteX10" fmla="*/ 0 w 3255095"/>
              <a:gd name="connsiteY10" fmla="*/ 18288 h 18288"/>
              <a:gd name="connsiteX11" fmla="*/ 0 w 3255095"/>
              <a:gd name="connsiteY11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3255095" h="18288" fill="none" extrusionOk="0">
                <a:moveTo>
                  <a:pt x="0" y="0"/>
                </a:moveTo>
                <a:cubicBezTo>
                  <a:pt x="240201" y="-22123"/>
                  <a:pt x="462021" y="-19623"/>
                  <a:pt x="618468" y="0"/>
                </a:cubicBezTo>
                <a:cubicBezTo>
                  <a:pt x="774915" y="19623"/>
                  <a:pt x="974734" y="2035"/>
                  <a:pt x="1269487" y="0"/>
                </a:cubicBezTo>
                <a:cubicBezTo>
                  <a:pt x="1564240" y="-2035"/>
                  <a:pt x="1733579" y="10639"/>
                  <a:pt x="1953057" y="0"/>
                </a:cubicBezTo>
                <a:cubicBezTo>
                  <a:pt x="2172535" y="-10639"/>
                  <a:pt x="2453962" y="14018"/>
                  <a:pt x="2636627" y="0"/>
                </a:cubicBezTo>
                <a:cubicBezTo>
                  <a:pt x="2819292" y="-14018"/>
                  <a:pt x="3121375" y="5399"/>
                  <a:pt x="3255095" y="0"/>
                </a:cubicBezTo>
                <a:cubicBezTo>
                  <a:pt x="3254386" y="8157"/>
                  <a:pt x="3254682" y="12125"/>
                  <a:pt x="3255095" y="18288"/>
                </a:cubicBezTo>
                <a:cubicBezTo>
                  <a:pt x="3088545" y="23203"/>
                  <a:pt x="2687475" y="7419"/>
                  <a:pt x="2538974" y="18288"/>
                </a:cubicBezTo>
                <a:cubicBezTo>
                  <a:pt x="2390473" y="29157"/>
                  <a:pt x="2137381" y="-8959"/>
                  <a:pt x="1822853" y="18288"/>
                </a:cubicBezTo>
                <a:cubicBezTo>
                  <a:pt x="1508325" y="45535"/>
                  <a:pt x="1466437" y="20385"/>
                  <a:pt x="1171834" y="18288"/>
                </a:cubicBezTo>
                <a:cubicBezTo>
                  <a:pt x="877231" y="16191"/>
                  <a:pt x="561097" y="37643"/>
                  <a:pt x="0" y="18288"/>
                </a:cubicBezTo>
                <a:cubicBezTo>
                  <a:pt x="-46" y="12483"/>
                  <a:pt x="-203" y="6491"/>
                  <a:pt x="0" y="0"/>
                </a:cubicBezTo>
                <a:close/>
              </a:path>
              <a:path w="3255095" h="18288" stroke="0" extrusionOk="0">
                <a:moveTo>
                  <a:pt x="0" y="0"/>
                </a:moveTo>
                <a:cubicBezTo>
                  <a:pt x="291965" y="19429"/>
                  <a:pt x="363155" y="8568"/>
                  <a:pt x="618468" y="0"/>
                </a:cubicBezTo>
                <a:cubicBezTo>
                  <a:pt x="873781" y="-8568"/>
                  <a:pt x="904459" y="-19505"/>
                  <a:pt x="1171834" y="0"/>
                </a:cubicBezTo>
                <a:cubicBezTo>
                  <a:pt x="1439209" y="19505"/>
                  <a:pt x="1744369" y="9790"/>
                  <a:pt x="1887955" y="0"/>
                </a:cubicBezTo>
                <a:cubicBezTo>
                  <a:pt x="2031541" y="-9790"/>
                  <a:pt x="2346378" y="21240"/>
                  <a:pt x="2506423" y="0"/>
                </a:cubicBezTo>
                <a:cubicBezTo>
                  <a:pt x="2666468" y="-21240"/>
                  <a:pt x="2990257" y="30414"/>
                  <a:pt x="3255095" y="0"/>
                </a:cubicBezTo>
                <a:cubicBezTo>
                  <a:pt x="3254831" y="4493"/>
                  <a:pt x="3255479" y="9472"/>
                  <a:pt x="3255095" y="18288"/>
                </a:cubicBezTo>
                <a:cubicBezTo>
                  <a:pt x="3120743" y="16690"/>
                  <a:pt x="2759628" y="42462"/>
                  <a:pt x="2604076" y="18288"/>
                </a:cubicBezTo>
                <a:cubicBezTo>
                  <a:pt x="2448524" y="-5886"/>
                  <a:pt x="2184336" y="19599"/>
                  <a:pt x="1887955" y="18288"/>
                </a:cubicBezTo>
                <a:cubicBezTo>
                  <a:pt x="1591574" y="16977"/>
                  <a:pt x="1548845" y="6870"/>
                  <a:pt x="1334589" y="18288"/>
                </a:cubicBezTo>
                <a:cubicBezTo>
                  <a:pt x="1120333" y="29706"/>
                  <a:pt x="996014" y="9662"/>
                  <a:pt x="683570" y="18288"/>
                </a:cubicBezTo>
                <a:cubicBezTo>
                  <a:pt x="371126" y="26914"/>
                  <a:pt x="198687" y="16167"/>
                  <a:pt x="0" y="18288"/>
                </a:cubicBezTo>
                <a:cubicBezTo>
                  <a:pt x="843" y="9577"/>
                  <a:pt x="371" y="6900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3810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2AB3834-D9DA-6044-A4D0-FE0BC9FF149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30936" y="2660904"/>
            <a:ext cx="4818888" cy="3547872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z="1500"/>
              <a:t>Saugose atidarytas Šilutės socialinės globos namų padalinys.</a:t>
            </a:r>
          </a:p>
          <a:p>
            <a:r>
              <a:rPr lang="en-US" sz="1500"/>
              <a:t>Naujai suremontuotos patalpos pritaikytos suaugusių bei senyvo amžiaus asmenų poreikiams.</a:t>
            </a:r>
          </a:p>
          <a:p>
            <a:r>
              <a:rPr lang="en-US" sz="1500"/>
              <a:t>Įstaigoje galės priimti 38 paslaugų prašytojus.</a:t>
            </a:r>
          </a:p>
          <a:p>
            <a:r>
              <a:rPr lang="en-US" sz="1500"/>
              <a:t>Institucinės socialinės globos paslaugos bus teikiamos ne tik senatvės pensijos amžiaus sulaukusiems asmenims bet ir suaugusiems darbingo amžiaus asmenims su negalia.</a:t>
            </a:r>
          </a:p>
          <a:p>
            <a:r>
              <a:rPr lang="en-US" sz="1500"/>
              <a:t>Įstaigoje tai pat pradėtos teikti trumpalaikės socialinės globos paslaugos ir „atokvėpio“ paslaugos.</a:t>
            </a:r>
          </a:p>
        </p:txBody>
      </p:sp>
      <p:pic>
        <p:nvPicPr>
          <p:cNvPr id="6" name="Content Placeholder 5" descr="A person and person dancing in front of a crowd of people&#10;&#10;Description automatically generated with low confidence">
            <a:extLst>
              <a:ext uri="{FF2B5EF4-FFF2-40B4-BE49-F238E27FC236}">
                <a16:creationId xmlns:a16="http://schemas.microsoft.com/office/drawing/2014/main" id="{FCFD95C7-E6F5-8342-BBD4-000F769A4888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9048" y="1409182"/>
            <a:ext cx="5458968" cy="40396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019086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0" name="Rectangle 15">
            <a:extLst>
              <a:ext uri="{FF2B5EF4-FFF2-40B4-BE49-F238E27FC236}">
                <a16:creationId xmlns:a16="http://schemas.microsoft.com/office/drawing/2014/main" id="{45D37F4E-DDB4-456B-97E0-9937730A039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07E4A15-A4FA-4640-862E-FDF87ED97E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2493" y="238539"/>
            <a:ext cx="11018520" cy="1434415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5400" b="1"/>
              <a:t>VAIKO GEROVĖS IR GLOBOS CENTRAS</a:t>
            </a:r>
            <a:endParaRPr lang="en-US" sz="5400"/>
          </a:p>
        </p:txBody>
      </p:sp>
      <p:sp>
        <p:nvSpPr>
          <p:cNvPr id="21" name="sketchy line">
            <a:extLst>
              <a:ext uri="{FF2B5EF4-FFF2-40B4-BE49-F238E27FC236}">
                <a16:creationId xmlns:a16="http://schemas.microsoft.com/office/drawing/2014/main" id="{B2DD41CD-8F47-4F56-AD12-4E2FF76969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72493" y="1681544"/>
            <a:ext cx="10972800" cy="18288"/>
          </a:xfrm>
          <a:custGeom>
            <a:avLst/>
            <a:gdLst>
              <a:gd name="connsiteX0" fmla="*/ 0 w 10972800"/>
              <a:gd name="connsiteY0" fmla="*/ 0 h 18288"/>
              <a:gd name="connsiteX1" fmla="*/ 356616 w 10972800"/>
              <a:gd name="connsiteY1" fmla="*/ 0 h 18288"/>
              <a:gd name="connsiteX2" fmla="*/ 1042416 w 10972800"/>
              <a:gd name="connsiteY2" fmla="*/ 0 h 18288"/>
              <a:gd name="connsiteX3" fmla="*/ 1947672 w 10972800"/>
              <a:gd name="connsiteY3" fmla="*/ 0 h 18288"/>
              <a:gd name="connsiteX4" fmla="*/ 2633472 w 10972800"/>
              <a:gd name="connsiteY4" fmla="*/ 0 h 18288"/>
              <a:gd name="connsiteX5" fmla="*/ 2990088 w 10972800"/>
              <a:gd name="connsiteY5" fmla="*/ 0 h 18288"/>
              <a:gd name="connsiteX6" fmla="*/ 3456432 w 10972800"/>
              <a:gd name="connsiteY6" fmla="*/ 0 h 18288"/>
              <a:gd name="connsiteX7" fmla="*/ 4361688 w 10972800"/>
              <a:gd name="connsiteY7" fmla="*/ 0 h 18288"/>
              <a:gd name="connsiteX8" fmla="*/ 5266944 w 10972800"/>
              <a:gd name="connsiteY8" fmla="*/ 0 h 18288"/>
              <a:gd name="connsiteX9" fmla="*/ 6172200 w 10972800"/>
              <a:gd name="connsiteY9" fmla="*/ 0 h 18288"/>
              <a:gd name="connsiteX10" fmla="*/ 6528816 w 10972800"/>
              <a:gd name="connsiteY10" fmla="*/ 0 h 18288"/>
              <a:gd name="connsiteX11" fmla="*/ 7214616 w 10972800"/>
              <a:gd name="connsiteY11" fmla="*/ 0 h 18288"/>
              <a:gd name="connsiteX12" fmla="*/ 7790688 w 10972800"/>
              <a:gd name="connsiteY12" fmla="*/ 0 h 18288"/>
              <a:gd name="connsiteX13" fmla="*/ 8147304 w 10972800"/>
              <a:gd name="connsiteY13" fmla="*/ 0 h 18288"/>
              <a:gd name="connsiteX14" fmla="*/ 9052560 w 10972800"/>
              <a:gd name="connsiteY14" fmla="*/ 0 h 18288"/>
              <a:gd name="connsiteX15" fmla="*/ 9409176 w 10972800"/>
              <a:gd name="connsiteY15" fmla="*/ 0 h 18288"/>
              <a:gd name="connsiteX16" fmla="*/ 9765792 w 10972800"/>
              <a:gd name="connsiteY16" fmla="*/ 0 h 18288"/>
              <a:gd name="connsiteX17" fmla="*/ 10341864 w 10972800"/>
              <a:gd name="connsiteY17" fmla="*/ 0 h 18288"/>
              <a:gd name="connsiteX18" fmla="*/ 10972800 w 10972800"/>
              <a:gd name="connsiteY18" fmla="*/ 0 h 18288"/>
              <a:gd name="connsiteX19" fmla="*/ 10972800 w 10972800"/>
              <a:gd name="connsiteY19" fmla="*/ 18288 h 18288"/>
              <a:gd name="connsiteX20" fmla="*/ 10177272 w 10972800"/>
              <a:gd name="connsiteY20" fmla="*/ 18288 h 18288"/>
              <a:gd name="connsiteX21" fmla="*/ 9820656 w 10972800"/>
              <a:gd name="connsiteY21" fmla="*/ 18288 h 18288"/>
              <a:gd name="connsiteX22" fmla="*/ 9464040 w 10972800"/>
              <a:gd name="connsiteY22" fmla="*/ 18288 h 18288"/>
              <a:gd name="connsiteX23" fmla="*/ 8778240 w 10972800"/>
              <a:gd name="connsiteY23" fmla="*/ 18288 h 18288"/>
              <a:gd name="connsiteX24" fmla="*/ 8421624 w 10972800"/>
              <a:gd name="connsiteY24" fmla="*/ 18288 h 18288"/>
              <a:gd name="connsiteX25" fmla="*/ 7735824 w 10972800"/>
              <a:gd name="connsiteY25" fmla="*/ 18288 h 18288"/>
              <a:gd name="connsiteX26" fmla="*/ 6940296 w 10972800"/>
              <a:gd name="connsiteY26" fmla="*/ 18288 h 18288"/>
              <a:gd name="connsiteX27" fmla="*/ 6254496 w 10972800"/>
              <a:gd name="connsiteY27" fmla="*/ 18288 h 18288"/>
              <a:gd name="connsiteX28" fmla="*/ 5458968 w 10972800"/>
              <a:gd name="connsiteY28" fmla="*/ 18288 h 18288"/>
              <a:gd name="connsiteX29" fmla="*/ 4663440 w 10972800"/>
              <a:gd name="connsiteY29" fmla="*/ 18288 h 18288"/>
              <a:gd name="connsiteX30" fmla="*/ 4306824 w 10972800"/>
              <a:gd name="connsiteY30" fmla="*/ 18288 h 18288"/>
              <a:gd name="connsiteX31" fmla="*/ 3840480 w 10972800"/>
              <a:gd name="connsiteY31" fmla="*/ 18288 h 18288"/>
              <a:gd name="connsiteX32" fmla="*/ 3264408 w 10972800"/>
              <a:gd name="connsiteY32" fmla="*/ 18288 h 18288"/>
              <a:gd name="connsiteX33" fmla="*/ 2578608 w 10972800"/>
              <a:gd name="connsiteY33" fmla="*/ 18288 h 18288"/>
              <a:gd name="connsiteX34" fmla="*/ 1673352 w 10972800"/>
              <a:gd name="connsiteY34" fmla="*/ 18288 h 18288"/>
              <a:gd name="connsiteX35" fmla="*/ 877824 w 10972800"/>
              <a:gd name="connsiteY35" fmla="*/ 18288 h 18288"/>
              <a:gd name="connsiteX36" fmla="*/ 0 w 10972800"/>
              <a:gd name="connsiteY36" fmla="*/ 18288 h 18288"/>
              <a:gd name="connsiteX37" fmla="*/ 0 w 10972800"/>
              <a:gd name="connsiteY37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</a:cxnLst>
            <a:rect l="l" t="t" r="r" b="b"/>
            <a:pathLst>
              <a:path w="10972800" h="18288" fill="none" extrusionOk="0">
                <a:moveTo>
                  <a:pt x="0" y="0"/>
                </a:moveTo>
                <a:cubicBezTo>
                  <a:pt x="165916" y="-1866"/>
                  <a:pt x="188720" y="13756"/>
                  <a:pt x="356616" y="0"/>
                </a:cubicBezTo>
                <a:cubicBezTo>
                  <a:pt x="524512" y="-13756"/>
                  <a:pt x="734781" y="8922"/>
                  <a:pt x="1042416" y="0"/>
                </a:cubicBezTo>
                <a:cubicBezTo>
                  <a:pt x="1350051" y="-8922"/>
                  <a:pt x="1595982" y="-26315"/>
                  <a:pt x="1947672" y="0"/>
                </a:cubicBezTo>
                <a:cubicBezTo>
                  <a:pt x="2299362" y="26315"/>
                  <a:pt x="2292691" y="-19526"/>
                  <a:pt x="2633472" y="0"/>
                </a:cubicBezTo>
                <a:cubicBezTo>
                  <a:pt x="2974253" y="19526"/>
                  <a:pt x="2857309" y="10773"/>
                  <a:pt x="2990088" y="0"/>
                </a:cubicBezTo>
                <a:cubicBezTo>
                  <a:pt x="3122867" y="-10773"/>
                  <a:pt x="3359343" y="7194"/>
                  <a:pt x="3456432" y="0"/>
                </a:cubicBezTo>
                <a:cubicBezTo>
                  <a:pt x="3553521" y="-7194"/>
                  <a:pt x="4136258" y="5108"/>
                  <a:pt x="4361688" y="0"/>
                </a:cubicBezTo>
                <a:cubicBezTo>
                  <a:pt x="4587118" y="-5108"/>
                  <a:pt x="4992424" y="-42958"/>
                  <a:pt x="5266944" y="0"/>
                </a:cubicBezTo>
                <a:cubicBezTo>
                  <a:pt x="5541464" y="42958"/>
                  <a:pt x="5882966" y="-3430"/>
                  <a:pt x="6172200" y="0"/>
                </a:cubicBezTo>
                <a:cubicBezTo>
                  <a:pt x="6461434" y="3430"/>
                  <a:pt x="6432127" y="6688"/>
                  <a:pt x="6528816" y="0"/>
                </a:cubicBezTo>
                <a:cubicBezTo>
                  <a:pt x="6625505" y="-6688"/>
                  <a:pt x="6916805" y="-436"/>
                  <a:pt x="7214616" y="0"/>
                </a:cubicBezTo>
                <a:cubicBezTo>
                  <a:pt x="7512427" y="436"/>
                  <a:pt x="7626159" y="-6909"/>
                  <a:pt x="7790688" y="0"/>
                </a:cubicBezTo>
                <a:cubicBezTo>
                  <a:pt x="7955217" y="6909"/>
                  <a:pt x="8048891" y="15307"/>
                  <a:pt x="8147304" y="0"/>
                </a:cubicBezTo>
                <a:cubicBezTo>
                  <a:pt x="8245717" y="-15307"/>
                  <a:pt x="8645618" y="-11734"/>
                  <a:pt x="9052560" y="0"/>
                </a:cubicBezTo>
                <a:cubicBezTo>
                  <a:pt x="9459502" y="11734"/>
                  <a:pt x="9320584" y="8388"/>
                  <a:pt x="9409176" y="0"/>
                </a:cubicBezTo>
                <a:cubicBezTo>
                  <a:pt x="9497768" y="-8388"/>
                  <a:pt x="9644192" y="8379"/>
                  <a:pt x="9765792" y="0"/>
                </a:cubicBezTo>
                <a:cubicBezTo>
                  <a:pt x="9887392" y="-8379"/>
                  <a:pt x="10105220" y="-12663"/>
                  <a:pt x="10341864" y="0"/>
                </a:cubicBezTo>
                <a:cubicBezTo>
                  <a:pt x="10578508" y="12663"/>
                  <a:pt x="10773103" y="-5786"/>
                  <a:pt x="10972800" y="0"/>
                </a:cubicBezTo>
                <a:cubicBezTo>
                  <a:pt x="10972146" y="8818"/>
                  <a:pt x="10972240" y="13823"/>
                  <a:pt x="10972800" y="18288"/>
                </a:cubicBezTo>
                <a:cubicBezTo>
                  <a:pt x="10588778" y="31598"/>
                  <a:pt x="10543381" y="-12698"/>
                  <a:pt x="10177272" y="18288"/>
                </a:cubicBezTo>
                <a:cubicBezTo>
                  <a:pt x="9811163" y="49274"/>
                  <a:pt x="9996817" y="25662"/>
                  <a:pt x="9820656" y="18288"/>
                </a:cubicBezTo>
                <a:cubicBezTo>
                  <a:pt x="9644495" y="10914"/>
                  <a:pt x="9607007" y="31631"/>
                  <a:pt x="9464040" y="18288"/>
                </a:cubicBezTo>
                <a:cubicBezTo>
                  <a:pt x="9321073" y="4945"/>
                  <a:pt x="9114189" y="28940"/>
                  <a:pt x="8778240" y="18288"/>
                </a:cubicBezTo>
                <a:cubicBezTo>
                  <a:pt x="8442291" y="7636"/>
                  <a:pt x="8594763" y="987"/>
                  <a:pt x="8421624" y="18288"/>
                </a:cubicBezTo>
                <a:cubicBezTo>
                  <a:pt x="8248485" y="35589"/>
                  <a:pt x="7929515" y="37573"/>
                  <a:pt x="7735824" y="18288"/>
                </a:cubicBezTo>
                <a:cubicBezTo>
                  <a:pt x="7542133" y="-997"/>
                  <a:pt x="7252504" y="33858"/>
                  <a:pt x="6940296" y="18288"/>
                </a:cubicBezTo>
                <a:cubicBezTo>
                  <a:pt x="6628088" y="2718"/>
                  <a:pt x="6528503" y="48389"/>
                  <a:pt x="6254496" y="18288"/>
                </a:cubicBezTo>
                <a:cubicBezTo>
                  <a:pt x="5980489" y="-11813"/>
                  <a:pt x="5695784" y="-3740"/>
                  <a:pt x="5458968" y="18288"/>
                </a:cubicBezTo>
                <a:cubicBezTo>
                  <a:pt x="5222152" y="40316"/>
                  <a:pt x="5010751" y="19095"/>
                  <a:pt x="4663440" y="18288"/>
                </a:cubicBezTo>
                <a:cubicBezTo>
                  <a:pt x="4316129" y="17481"/>
                  <a:pt x="4425552" y="1606"/>
                  <a:pt x="4306824" y="18288"/>
                </a:cubicBezTo>
                <a:cubicBezTo>
                  <a:pt x="4188096" y="34970"/>
                  <a:pt x="3941535" y="7481"/>
                  <a:pt x="3840480" y="18288"/>
                </a:cubicBezTo>
                <a:cubicBezTo>
                  <a:pt x="3739425" y="29095"/>
                  <a:pt x="3402388" y="17641"/>
                  <a:pt x="3264408" y="18288"/>
                </a:cubicBezTo>
                <a:cubicBezTo>
                  <a:pt x="3126428" y="18935"/>
                  <a:pt x="2776779" y="9983"/>
                  <a:pt x="2578608" y="18288"/>
                </a:cubicBezTo>
                <a:cubicBezTo>
                  <a:pt x="2380437" y="26593"/>
                  <a:pt x="1909468" y="25818"/>
                  <a:pt x="1673352" y="18288"/>
                </a:cubicBezTo>
                <a:cubicBezTo>
                  <a:pt x="1437236" y="10758"/>
                  <a:pt x="1131180" y="49884"/>
                  <a:pt x="877824" y="18288"/>
                </a:cubicBezTo>
                <a:cubicBezTo>
                  <a:pt x="624468" y="-13308"/>
                  <a:pt x="206753" y="2195"/>
                  <a:pt x="0" y="18288"/>
                </a:cubicBezTo>
                <a:cubicBezTo>
                  <a:pt x="313" y="10654"/>
                  <a:pt x="-263" y="4056"/>
                  <a:pt x="0" y="0"/>
                </a:cubicBezTo>
                <a:close/>
              </a:path>
              <a:path w="10972800" h="18288" stroke="0" extrusionOk="0">
                <a:moveTo>
                  <a:pt x="0" y="0"/>
                </a:moveTo>
                <a:cubicBezTo>
                  <a:pt x="164017" y="-17675"/>
                  <a:pt x="309425" y="9913"/>
                  <a:pt x="466344" y="0"/>
                </a:cubicBezTo>
                <a:cubicBezTo>
                  <a:pt x="623263" y="-9913"/>
                  <a:pt x="659300" y="-14524"/>
                  <a:pt x="822960" y="0"/>
                </a:cubicBezTo>
                <a:cubicBezTo>
                  <a:pt x="986620" y="14524"/>
                  <a:pt x="1105222" y="-16481"/>
                  <a:pt x="1289304" y="0"/>
                </a:cubicBezTo>
                <a:cubicBezTo>
                  <a:pt x="1473386" y="16481"/>
                  <a:pt x="1693223" y="26161"/>
                  <a:pt x="1975104" y="0"/>
                </a:cubicBezTo>
                <a:cubicBezTo>
                  <a:pt x="2256985" y="-26161"/>
                  <a:pt x="2435781" y="23061"/>
                  <a:pt x="2770632" y="0"/>
                </a:cubicBezTo>
                <a:cubicBezTo>
                  <a:pt x="3105483" y="-23061"/>
                  <a:pt x="3247479" y="-44011"/>
                  <a:pt x="3675888" y="0"/>
                </a:cubicBezTo>
                <a:cubicBezTo>
                  <a:pt x="4104297" y="44011"/>
                  <a:pt x="4280918" y="4017"/>
                  <a:pt x="4581144" y="0"/>
                </a:cubicBezTo>
                <a:cubicBezTo>
                  <a:pt x="4881370" y="-4017"/>
                  <a:pt x="5021699" y="-11889"/>
                  <a:pt x="5157216" y="0"/>
                </a:cubicBezTo>
                <a:cubicBezTo>
                  <a:pt x="5292733" y="11889"/>
                  <a:pt x="5603398" y="-17698"/>
                  <a:pt x="5952744" y="0"/>
                </a:cubicBezTo>
                <a:cubicBezTo>
                  <a:pt x="6302090" y="17698"/>
                  <a:pt x="6353093" y="-11909"/>
                  <a:pt x="6638544" y="0"/>
                </a:cubicBezTo>
                <a:cubicBezTo>
                  <a:pt x="6923995" y="11909"/>
                  <a:pt x="7053404" y="21630"/>
                  <a:pt x="7214616" y="0"/>
                </a:cubicBezTo>
                <a:cubicBezTo>
                  <a:pt x="7375828" y="-21630"/>
                  <a:pt x="7837963" y="3886"/>
                  <a:pt x="8010144" y="0"/>
                </a:cubicBezTo>
                <a:cubicBezTo>
                  <a:pt x="8182325" y="-3886"/>
                  <a:pt x="8224183" y="16009"/>
                  <a:pt x="8366760" y="0"/>
                </a:cubicBezTo>
                <a:cubicBezTo>
                  <a:pt x="8509337" y="-16009"/>
                  <a:pt x="8687920" y="-5720"/>
                  <a:pt x="8942832" y="0"/>
                </a:cubicBezTo>
                <a:cubicBezTo>
                  <a:pt x="9197744" y="5720"/>
                  <a:pt x="9368437" y="20479"/>
                  <a:pt x="9628632" y="0"/>
                </a:cubicBezTo>
                <a:cubicBezTo>
                  <a:pt x="9888827" y="-20479"/>
                  <a:pt x="10560858" y="-20746"/>
                  <a:pt x="10972800" y="0"/>
                </a:cubicBezTo>
                <a:cubicBezTo>
                  <a:pt x="10972186" y="5722"/>
                  <a:pt x="10972980" y="12495"/>
                  <a:pt x="10972800" y="18288"/>
                </a:cubicBezTo>
                <a:cubicBezTo>
                  <a:pt x="10786146" y="12536"/>
                  <a:pt x="10623717" y="14033"/>
                  <a:pt x="10506456" y="18288"/>
                </a:cubicBezTo>
                <a:cubicBezTo>
                  <a:pt x="10389195" y="22543"/>
                  <a:pt x="10296178" y="20107"/>
                  <a:pt x="10149840" y="18288"/>
                </a:cubicBezTo>
                <a:cubicBezTo>
                  <a:pt x="10003502" y="16469"/>
                  <a:pt x="9767530" y="28891"/>
                  <a:pt x="9464040" y="18288"/>
                </a:cubicBezTo>
                <a:cubicBezTo>
                  <a:pt x="9160550" y="7685"/>
                  <a:pt x="9229050" y="2659"/>
                  <a:pt x="8997696" y="18288"/>
                </a:cubicBezTo>
                <a:cubicBezTo>
                  <a:pt x="8766342" y="33917"/>
                  <a:pt x="8340136" y="34864"/>
                  <a:pt x="8092440" y="18288"/>
                </a:cubicBezTo>
                <a:cubicBezTo>
                  <a:pt x="7844744" y="1712"/>
                  <a:pt x="7863720" y="27405"/>
                  <a:pt x="7735824" y="18288"/>
                </a:cubicBezTo>
                <a:cubicBezTo>
                  <a:pt x="7607928" y="9171"/>
                  <a:pt x="7323619" y="461"/>
                  <a:pt x="7050024" y="18288"/>
                </a:cubicBezTo>
                <a:cubicBezTo>
                  <a:pt x="6776429" y="36115"/>
                  <a:pt x="6787899" y="28206"/>
                  <a:pt x="6693408" y="18288"/>
                </a:cubicBezTo>
                <a:cubicBezTo>
                  <a:pt x="6598917" y="8370"/>
                  <a:pt x="6395231" y="19114"/>
                  <a:pt x="6227064" y="18288"/>
                </a:cubicBezTo>
                <a:cubicBezTo>
                  <a:pt x="6058897" y="17462"/>
                  <a:pt x="5618582" y="1091"/>
                  <a:pt x="5431536" y="18288"/>
                </a:cubicBezTo>
                <a:cubicBezTo>
                  <a:pt x="5244490" y="35485"/>
                  <a:pt x="4729797" y="-9650"/>
                  <a:pt x="4526280" y="18288"/>
                </a:cubicBezTo>
                <a:cubicBezTo>
                  <a:pt x="4322763" y="46226"/>
                  <a:pt x="4216797" y="756"/>
                  <a:pt x="4059936" y="18288"/>
                </a:cubicBezTo>
                <a:cubicBezTo>
                  <a:pt x="3903075" y="35820"/>
                  <a:pt x="3537912" y="42098"/>
                  <a:pt x="3374136" y="18288"/>
                </a:cubicBezTo>
                <a:cubicBezTo>
                  <a:pt x="3210360" y="-5522"/>
                  <a:pt x="3126842" y="39135"/>
                  <a:pt x="2907792" y="18288"/>
                </a:cubicBezTo>
                <a:cubicBezTo>
                  <a:pt x="2688742" y="-2559"/>
                  <a:pt x="2490436" y="34100"/>
                  <a:pt x="2112264" y="18288"/>
                </a:cubicBezTo>
                <a:cubicBezTo>
                  <a:pt x="1734092" y="2476"/>
                  <a:pt x="1744622" y="-7274"/>
                  <a:pt x="1536192" y="18288"/>
                </a:cubicBezTo>
                <a:cubicBezTo>
                  <a:pt x="1327762" y="43850"/>
                  <a:pt x="1189025" y="6435"/>
                  <a:pt x="1069848" y="18288"/>
                </a:cubicBezTo>
                <a:cubicBezTo>
                  <a:pt x="950671" y="30141"/>
                  <a:pt x="858345" y="33684"/>
                  <a:pt x="713232" y="18288"/>
                </a:cubicBezTo>
                <a:cubicBezTo>
                  <a:pt x="568119" y="2892"/>
                  <a:pt x="250292" y="5410"/>
                  <a:pt x="0" y="18288"/>
                </a:cubicBezTo>
                <a:cubicBezTo>
                  <a:pt x="465" y="13062"/>
                  <a:pt x="-894" y="9029"/>
                  <a:pt x="0" y="0"/>
                </a:cubicBezTo>
                <a:close/>
              </a:path>
            </a:pathLst>
          </a:custGeom>
          <a:solidFill>
            <a:schemeClr val="accent2">
              <a:alpha val="75000"/>
            </a:schemeClr>
          </a:solidFill>
          <a:ln w="44450" cap="rnd">
            <a:solidFill>
              <a:schemeClr val="accent2">
                <a:alpha val="75000"/>
              </a:schemeClr>
            </a:solidFill>
            <a:round/>
            <a:extLst>
              <a:ext uri="{C807C97D-BFC1-408E-A445-0C87EB9F89A2}">
                <ask:lineSketchStyleProps xmlns:ask="http://schemas.microsoft.com/office/drawing/2018/sketchyshapes" sd="2727557108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4636CF5-348D-6C4A-8F4B-65829B9CB3D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72493" y="2071316"/>
            <a:ext cx="6713552" cy="4119172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indent="0">
              <a:buNone/>
            </a:pPr>
            <a:r>
              <a:rPr lang="lt-LT" sz="2000" dirty="0"/>
              <a:t>Šilutėje atidarytas vaiko gerovės ir globos centras.</a:t>
            </a:r>
          </a:p>
          <a:p>
            <a:pPr marL="0" indent="0">
              <a:buNone/>
            </a:pPr>
            <a:r>
              <a:rPr lang="lt-LT" sz="2000" dirty="0"/>
              <a:t>Ši įstaiga bus atsakinga už:</a:t>
            </a:r>
          </a:p>
          <a:p>
            <a:pPr marL="0"/>
            <a:endParaRPr lang="lt-LT" sz="2000" dirty="0"/>
          </a:p>
          <a:p>
            <a:pPr>
              <a:spcBef>
                <a:spcPts val="0"/>
              </a:spcBef>
            </a:pPr>
            <a:r>
              <a:rPr lang="lt-LT" sz="2000" dirty="0">
                <a:effectLst/>
              </a:rPr>
              <a:t>budinčių globotojų, vaikus globojančių šeimų, globėjų, įtėvių paiešką, atranką;</a:t>
            </a:r>
          </a:p>
          <a:p>
            <a:pPr>
              <a:spcBef>
                <a:spcPts val="0"/>
              </a:spcBef>
            </a:pPr>
            <a:r>
              <a:rPr lang="lt-LT" sz="2000" dirty="0"/>
              <a:t>p</a:t>
            </a:r>
            <a:r>
              <a:rPr lang="lt-LT" sz="2000" dirty="0">
                <a:effectLst/>
              </a:rPr>
              <a:t>aruošimą globoti, prižiūrėti vaiką pagal GIMK programą;</a:t>
            </a:r>
          </a:p>
          <a:p>
            <a:pPr>
              <a:spcBef>
                <a:spcPts val="0"/>
              </a:spcBef>
            </a:pPr>
            <a:r>
              <a:rPr lang="lt-LT" sz="2000" dirty="0">
                <a:effectLst/>
              </a:rPr>
              <a:t>pagalbos vaikui teikimą ir organizavimą; </a:t>
            </a:r>
          </a:p>
          <a:p>
            <a:pPr>
              <a:spcBef>
                <a:spcPts val="0"/>
              </a:spcBef>
            </a:pPr>
            <a:r>
              <a:rPr lang="lt-LT" sz="2000" dirty="0">
                <a:effectLst/>
              </a:rPr>
              <a:t>pagalbos teikimą budinčiam globotojui; </a:t>
            </a:r>
          </a:p>
          <a:p>
            <a:pPr>
              <a:spcBef>
                <a:spcPts val="0"/>
              </a:spcBef>
            </a:pPr>
            <a:r>
              <a:rPr lang="lt-LT" sz="2000" dirty="0">
                <a:effectLst/>
              </a:rPr>
              <a:t>atokvėpio paslaugų organizavimą.</a:t>
            </a:r>
          </a:p>
          <a:p>
            <a:pPr marL="0" indent="0">
              <a:buNone/>
            </a:pPr>
            <a:endParaRPr lang="en-US" sz="2000" dirty="0"/>
          </a:p>
          <a:p>
            <a:pPr marL="0"/>
            <a:endParaRPr lang="en-US" sz="2000" dirty="0"/>
          </a:p>
        </p:txBody>
      </p:sp>
      <p:pic>
        <p:nvPicPr>
          <p:cNvPr id="6" name="Content Placeholder 5" descr="A group of people standing in front of a sign&#10;&#10;Description automatically generated with medium confidence">
            <a:extLst>
              <a:ext uri="{FF2B5EF4-FFF2-40B4-BE49-F238E27FC236}">
                <a16:creationId xmlns:a16="http://schemas.microsoft.com/office/drawing/2014/main" id="{E26D6E0F-616A-DE4E-8E8A-CE875D7A595C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251" r="17874"/>
          <a:stretch/>
        </p:blipFill>
        <p:spPr>
          <a:xfrm>
            <a:off x="7675658" y="2093976"/>
            <a:ext cx="3941064" cy="40965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310077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F13C74B1-5B17-4795-BED0-7140497B44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84B7340-E433-F94A-B957-425CD7D719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0080" y="325369"/>
            <a:ext cx="4368602" cy="1956841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5400"/>
              <a:t>PASTATO REMONTAS</a:t>
            </a:r>
          </a:p>
        </p:txBody>
      </p:sp>
      <p:sp>
        <p:nvSpPr>
          <p:cNvPr id="13" name="sketchy line">
            <a:extLst>
              <a:ext uri="{FF2B5EF4-FFF2-40B4-BE49-F238E27FC236}">
                <a16:creationId xmlns:a16="http://schemas.microsoft.com/office/drawing/2014/main" id="{D4974D33-8DC5-464E-8C6D-BE58F0669C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0080" y="2586994"/>
            <a:ext cx="3474720" cy="18288"/>
          </a:xfrm>
          <a:custGeom>
            <a:avLst/>
            <a:gdLst>
              <a:gd name="connsiteX0" fmla="*/ 0 w 3474720"/>
              <a:gd name="connsiteY0" fmla="*/ 0 h 18288"/>
              <a:gd name="connsiteX1" fmla="*/ 694944 w 3474720"/>
              <a:gd name="connsiteY1" fmla="*/ 0 h 18288"/>
              <a:gd name="connsiteX2" fmla="*/ 1355141 w 3474720"/>
              <a:gd name="connsiteY2" fmla="*/ 0 h 18288"/>
              <a:gd name="connsiteX3" fmla="*/ 2015338 w 3474720"/>
              <a:gd name="connsiteY3" fmla="*/ 0 h 18288"/>
              <a:gd name="connsiteX4" fmla="*/ 2779776 w 3474720"/>
              <a:gd name="connsiteY4" fmla="*/ 0 h 18288"/>
              <a:gd name="connsiteX5" fmla="*/ 3474720 w 3474720"/>
              <a:gd name="connsiteY5" fmla="*/ 0 h 18288"/>
              <a:gd name="connsiteX6" fmla="*/ 3474720 w 3474720"/>
              <a:gd name="connsiteY6" fmla="*/ 18288 h 18288"/>
              <a:gd name="connsiteX7" fmla="*/ 2779776 w 3474720"/>
              <a:gd name="connsiteY7" fmla="*/ 18288 h 18288"/>
              <a:gd name="connsiteX8" fmla="*/ 2189074 w 3474720"/>
              <a:gd name="connsiteY8" fmla="*/ 18288 h 18288"/>
              <a:gd name="connsiteX9" fmla="*/ 1528877 w 3474720"/>
              <a:gd name="connsiteY9" fmla="*/ 18288 h 18288"/>
              <a:gd name="connsiteX10" fmla="*/ 868680 w 3474720"/>
              <a:gd name="connsiteY10" fmla="*/ 18288 h 18288"/>
              <a:gd name="connsiteX11" fmla="*/ 0 w 3474720"/>
              <a:gd name="connsiteY11" fmla="*/ 18288 h 18288"/>
              <a:gd name="connsiteX12" fmla="*/ 0 w 3474720"/>
              <a:gd name="connsiteY12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3474720" h="18288" fill="none" extrusionOk="0">
                <a:moveTo>
                  <a:pt x="0" y="0"/>
                </a:moveTo>
                <a:cubicBezTo>
                  <a:pt x="224454" y="-14544"/>
                  <a:pt x="495407" y="26540"/>
                  <a:pt x="694944" y="0"/>
                </a:cubicBezTo>
                <a:cubicBezTo>
                  <a:pt x="894481" y="-26540"/>
                  <a:pt x="1130063" y="24713"/>
                  <a:pt x="1355141" y="0"/>
                </a:cubicBezTo>
                <a:cubicBezTo>
                  <a:pt x="1580219" y="-24713"/>
                  <a:pt x="1820099" y="26695"/>
                  <a:pt x="2015338" y="0"/>
                </a:cubicBezTo>
                <a:cubicBezTo>
                  <a:pt x="2210577" y="-26695"/>
                  <a:pt x="2402045" y="165"/>
                  <a:pt x="2779776" y="0"/>
                </a:cubicBezTo>
                <a:cubicBezTo>
                  <a:pt x="3157507" y="-165"/>
                  <a:pt x="3286859" y="-15571"/>
                  <a:pt x="3474720" y="0"/>
                </a:cubicBezTo>
                <a:cubicBezTo>
                  <a:pt x="3474286" y="7551"/>
                  <a:pt x="3474253" y="9822"/>
                  <a:pt x="3474720" y="18288"/>
                </a:cubicBezTo>
                <a:cubicBezTo>
                  <a:pt x="3233904" y="29845"/>
                  <a:pt x="2945134" y="-5256"/>
                  <a:pt x="2779776" y="18288"/>
                </a:cubicBezTo>
                <a:cubicBezTo>
                  <a:pt x="2614418" y="41832"/>
                  <a:pt x="2339768" y="22709"/>
                  <a:pt x="2189074" y="18288"/>
                </a:cubicBezTo>
                <a:cubicBezTo>
                  <a:pt x="2038380" y="13867"/>
                  <a:pt x="1817434" y="-4947"/>
                  <a:pt x="1528877" y="18288"/>
                </a:cubicBezTo>
                <a:cubicBezTo>
                  <a:pt x="1240320" y="41523"/>
                  <a:pt x="1042447" y="37198"/>
                  <a:pt x="868680" y="18288"/>
                </a:cubicBezTo>
                <a:cubicBezTo>
                  <a:pt x="694913" y="-622"/>
                  <a:pt x="233232" y="44909"/>
                  <a:pt x="0" y="18288"/>
                </a:cubicBezTo>
                <a:cubicBezTo>
                  <a:pt x="60" y="11696"/>
                  <a:pt x="66" y="3758"/>
                  <a:pt x="0" y="0"/>
                </a:cubicBezTo>
                <a:close/>
              </a:path>
              <a:path w="3474720" h="18288" stroke="0" extrusionOk="0">
                <a:moveTo>
                  <a:pt x="0" y="0"/>
                </a:moveTo>
                <a:cubicBezTo>
                  <a:pt x="202328" y="-14716"/>
                  <a:pt x="332722" y="-11499"/>
                  <a:pt x="625450" y="0"/>
                </a:cubicBezTo>
                <a:cubicBezTo>
                  <a:pt x="918178" y="11499"/>
                  <a:pt x="1096688" y="5123"/>
                  <a:pt x="1389888" y="0"/>
                </a:cubicBezTo>
                <a:cubicBezTo>
                  <a:pt x="1683088" y="-5123"/>
                  <a:pt x="1835981" y="-14038"/>
                  <a:pt x="1980590" y="0"/>
                </a:cubicBezTo>
                <a:cubicBezTo>
                  <a:pt x="2125199" y="14038"/>
                  <a:pt x="2396099" y="-7203"/>
                  <a:pt x="2571293" y="0"/>
                </a:cubicBezTo>
                <a:cubicBezTo>
                  <a:pt x="2746487" y="7203"/>
                  <a:pt x="3041609" y="-12036"/>
                  <a:pt x="3474720" y="0"/>
                </a:cubicBezTo>
                <a:cubicBezTo>
                  <a:pt x="3474638" y="4406"/>
                  <a:pt x="3474631" y="9982"/>
                  <a:pt x="3474720" y="18288"/>
                </a:cubicBezTo>
                <a:cubicBezTo>
                  <a:pt x="3324873" y="21876"/>
                  <a:pt x="3136771" y="12587"/>
                  <a:pt x="2814523" y="18288"/>
                </a:cubicBezTo>
                <a:cubicBezTo>
                  <a:pt x="2492275" y="23989"/>
                  <a:pt x="2294402" y="47111"/>
                  <a:pt x="2154326" y="18288"/>
                </a:cubicBezTo>
                <a:cubicBezTo>
                  <a:pt x="2014250" y="-10535"/>
                  <a:pt x="1820317" y="33903"/>
                  <a:pt x="1494130" y="18288"/>
                </a:cubicBezTo>
                <a:cubicBezTo>
                  <a:pt x="1167943" y="2673"/>
                  <a:pt x="948432" y="14868"/>
                  <a:pt x="729691" y="18288"/>
                </a:cubicBezTo>
                <a:cubicBezTo>
                  <a:pt x="510950" y="21708"/>
                  <a:pt x="264032" y="24354"/>
                  <a:pt x="0" y="18288"/>
                </a:cubicBezTo>
                <a:cubicBezTo>
                  <a:pt x="189" y="14288"/>
                  <a:pt x="-703" y="3747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445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2863741219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305BB06-AC7F-8F4A-83B1-4DCAE09D369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40080" y="2872899"/>
            <a:ext cx="4243589" cy="3320668"/>
          </a:xfrm>
        </p:spPr>
        <p:txBody>
          <a:bodyPr vert="horz" lIns="91440" tIns="45720" rIns="91440" bIns="45720" rtlCol="0">
            <a:normAutofit/>
          </a:bodyPr>
          <a:lstStyle/>
          <a:p>
            <a:r>
              <a:rPr lang="en-US" sz="2200" dirty="0" err="1"/>
              <a:t>Šilutėje</a:t>
            </a:r>
            <a:r>
              <a:rPr lang="en-US" sz="2200" dirty="0"/>
              <a:t> </a:t>
            </a:r>
            <a:r>
              <a:rPr lang="en-US" sz="2200" dirty="0" err="1"/>
              <a:t>Tulpių</a:t>
            </a:r>
            <a:r>
              <a:rPr lang="en-US" sz="2200" dirty="0"/>
              <a:t> g. 10 </a:t>
            </a:r>
            <a:r>
              <a:rPr lang="en-US" sz="2200" dirty="0" err="1"/>
              <a:t>pradėti</a:t>
            </a:r>
            <a:r>
              <a:rPr lang="en-US" sz="2200" dirty="0"/>
              <a:t> </a:t>
            </a:r>
            <a:r>
              <a:rPr lang="en-US" sz="2200" dirty="0" err="1"/>
              <a:t>pastato</a:t>
            </a:r>
            <a:r>
              <a:rPr lang="en-US" sz="2200" dirty="0"/>
              <a:t> </a:t>
            </a:r>
            <a:r>
              <a:rPr lang="en-US" sz="2200" dirty="0" err="1"/>
              <a:t>remonto</a:t>
            </a:r>
            <a:r>
              <a:rPr lang="en-US" sz="2200" dirty="0"/>
              <a:t> </a:t>
            </a:r>
            <a:r>
              <a:rPr lang="en-US" sz="2200" dirty="0" err="1"/>
              <a:t>darbai</a:t>
            </a:r>
            <a:r>
              <a:rPr lang="en-US" sz="2200" dirty="0"/>
              <a:t>.</a:t>
            </a:r>
          </a:p>
          <a:p>
            <a:r>
              <a:rPr lang="en-US" sz="2200" dirty="0" err="1"/>
              <a:t>Patalpos</a:t>
            </a:r>
            <a:r>
              <a:rPr lang="en-US" sz="2200" dirty="0"/>
              <a:t> bus </a:t>
            </a:r>
            <a:r>
              <a:rPr lang="en-US" sz="2200" dirty="0" err="1"/>
              <a:t>skirtos</a:t>
            </a:r>
            <a:r>
              <a:rPr lang="en-US" sz="2200" dirty="0"/>
              <a:t> </a:t>
            </a:r>
            <a:r>
              <a:rPr lang="en-US" sz="2200" dirty="0" err="1"/>
              <a:t>Socialinių</a:t>
            </a:r>
            <a:r>
              <a:rPr lang="en-US" sz="2200" dirty="0"/>
              <a:t> </a:t>
            </a:r>
            <a:r>
              <a:rPr lang="en-US" sz="2200" dirty="0" err="1"/>
              <a:t>paslaugų</a:t>
            </a:r>
            <a:r>
              <a:rPr lang="en-US" sz="2200" dirty="0"/>
              <a:t> </a:t>
            </a:r>
            <a:r>
              <a:rPr lang="en-US" sz="2200" dirty="0" err="1"/>
              <a:t>centrui</a:t>
            </a:r>
            <a:r>
              <a:rPr lang="en-US" sz="2200" dirty="0"/>
              <a:t> </a:t>
            </a:r>
            <a:r>
              <a:rPr lang="en-US" sz="2200" dirty="0" err="1"/>
              <a:t>ir</a:t>
            </a:r>
            <a:r>
              <a:rPr lang="en-US" sz="2200" dirty="0"/>
              <a:t> </a:t>
            </a:r>
            <a:r>
              <a:rPr lang="en-US" sz="2200" dirty="0" err="1"/>
              <a:t>visuomeninėms</a:t>
            </a:r>
            <a:r>
              <a:rPr lang="en-US" sz="2200" dirty="0"/>
              <a:t> </a:t>
            </a:r>
            <a:r>
              <a:rPr lang="en-US" sz="2200" dirty="0" err="1"/>
              <a:t>organizacijo</a:t>
            </a:r>
            <a:r>
              <a:rPr lang="lt-LT" sz="2200" dirty="0"/>
              <a:t>m</a:t>
            </a:r>
            <a:r>
              <a:rPr lang="en-US" sz="2200" dirty="0"/>
              <a:t>s</a:t>
            </a:r>
          </a:p>
          <a:p>
            <a:endParaRPr lang="en-US" sz="2200" dirty="0"/>
          </a:p>
          <a:p>
            <a:r>
              <a:rPr lang="en-US" sz="2200" dirty="0" err="1"/>
              <a:t>Projekto</a:t>
            </a:r>
            <a:r>
              <a:rPr lang="en-US" sz="2200" dirty="0"/>
              <a:t> </a:t>
            </a:r>
            <a:r>
              <a:rPr lang="en-US" sz="2200" dirty="0" err="1"/>
              <a:t>vertė</a:t>
            </a:r>
            <a:r>
              <a:rPr lang="en-US" sz="2200" dirty="0"/>
              <a:t>: 689 623 Eur. </a:t>
            </a:r>
          </a:p>
        </p:txBody>
      </p:sp>
      <p:pic>
        <p:nvPicPr>
          <p:cNvPr id="6" name="Turinio vietos rezervavimo ženklas 5">
            <a:extLst>
              <a:ext uri="{FF2B5EF4-FFF2-40B4-BE49-F238E27FC236}">
                <a16:creationId xmlns:a16="http://schemas.microsoft.com/office/drawing/2014/main" id="{96AE1921-D27C-4E45-AF71-1005611997E3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726" r="14854"/>
          <a:stretch/>
        </p:blipFill>
        <p:spPr>
          <a:xfrm>
            <a:off x="5311702" y="10"/>
            <a:ext cx="6878775" cy="6857990"/>
          </a:xfrm>
          <a:custGeom>
            <a:avLst/>
            <a:gdLst/>
            <a:ahLst/>
            <a:cxnLst/>
            <a:rect l="l" t="t" r="r" b="b"/>
            <a:pathLst>
              <a:path w="6878775" h="6858000">
                <a:moveTo>
                  <a:pt x="1102973" y="0"/>
                </a:moveTo>
                <a:lnTo>
                  <a:pt x="1160688" y="0"/>
                </a:lnTo>
                <a:lnTo>
                  <a:pt x="983189" y="331786"/>
                </a:lnTo>
                <a:cubicBezTo>
                  <a:pt x="914866" y="469145"/>
                  <a:pt x="850355" y="608712"/>
                  <a:pt x="789261" y="750263"/>
                </a:cubicBezTo>
                <a:cubicBezTo>
                  <a:pt x="774307" y="784928"/>
                  <a:pt x="759992" y="819849"/>
                  <a:pt x="745295" y="854514"/>
                </a:cubicBezTo>
                <a:cubicBezTo>
                  <a:pt x="756682" y="845393"/>
                  <a:pt x="765489" y="833492"/>
                  <a:pt x="770857" y="819975"/>
                </a:cubicBezTo>
                <a:cubicBezTo>
                  <a:pt x="879943" y="589569"/>
                  <a:pt x="999605" y="365513"/>
                  <a:pt x="1131329" y="148742"/>
                </a:cubicBezTo>
                <a:lnTo>
                  <a:pt x="1227589" y="0"/>
                </a:lnTo>
                <a:lnTo>
                  <a:pt x="6878775" y="0"/>
                </a:lnTo>
                <a:lnTo>
                  <a:pt x="6878775" y="6858000"/>
                </a:lnTo>
                <a:lnTo>
                  <a:pt x="713521" y="6858000"/>
                </a:lnTo>
                <a:lnTo>
                  <a:pt x="625642" y="6670527"/>
                </a:lnTo>
                <a:cubicBezTo>
                  <a:pt x="507232" y="6398531"/>
                  <a:pt x="403083" y="6118381"/>
                  <a:pt x="312785" y="5830359"/>
                </a:cubicBezTo>
                <a:cubicBezTo>
                  <a:pt x="278149" y="5719759"/>
                  <a:pt x="248879" y="5607635"/>
                  <a:pt x="212198" y="5480401"/>
                </a:cubicBezTo>
                <a:cubicBezTo>
                  <a:pt x="212208" y="5491601"/>
                  <a:pt x="212803" y="5502788"/>
                  <a:pt x="213988" y="5513923"/>
                </a:cubicBezTo>
                <a:cubicBezTo>
                  <a:pt x="264089" y="5723695"/>
                  <a:pt x="307290" y="5935370"/>
                  <a:pt x="365826" y="6142729"/>
                </a:cubicBezTo>
                <a:cubicBezTo>
                  <a:pt x="433152" y="6380817"/>
                  <a:pt x="510068" y="6614016"/>
                  <a:pt x="597975" y="6841549"/>
                </a:cubicBezTo>
                <a:lnTo>
                  <a:pt x="604824" y="6858000"/>
                </a:lnTo>
                <a:lnTo>
                  <a:pt x="552056" y="6858000"/>
                </a:lnTo>
                <a:lnTo>
                  <a:pt x="539576" y="6828295"/>
                </a:lnTo>
                <a:cubicBezTo>
                  <a:pt x="380597" y="6414594"/>
                  <a:pt x="260223" y="5988893"/>
                  <a:pt x="171555" y="5552906"/>
                </a:cubicBezTo>
                <a:cubicBezTo>
                  <a:pt x="91163" y="5157998"/>
                  <a:pt x="43746" y="4758899"/>
                  <a:pt x="12305" y="4357388"/>
                </a:cubicBezTo>
                <a:cubicBezTo>
                  <a:pt x="-14281" y="4013908"/>
                  <a:pt x="4507" y="3672965"/>
                  <a:pt x="46684" y="3331516"/>
                </a:cubicBezTo>
                <a:cubicBezTo>
                  <a:pt x="127203" y="2664286"/>
                  <a:pt x="277819" y="2007265"/>
                  <a:pt x="496065" y="1371196"/>
                </a:cubicBezTo>
                <a:cubicBezTo>
                  <a:pt x="636273" y="966066"/>
                  <a:pt x="800445" y="573253"/>
                  <a:pt x="995723" y="196614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3839152935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076" name="Rectangle 70">
            <a:extLst>
              <a:ext uri="{FF2B5EF4-FFF2-40B4-BE49-F238E27FC236}">
                <a16:creationId xmlns:a16="http://schemas.microsoft.com/office/drawing/2014/main" id="{A8908DB7-C3A6-4FCB-9820-CEE02B398C4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7806195-AF8B-314F-998A-4D69D643FA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936" y="640823"/>
            <a:ext cx="3419856" cy="5583148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5400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PARAMOS VALGYKLA</a:t>
            </a:r>
          </a:p>
        </p:txBody>
      </p:sp>
      <p:sp>
        <p:nvSpPr>
          <p:cNvPr id="3077" name="sketch line">
            <a:extLst>
              <a:ext uri="{FF2B5EF4-FFF2-40B4-BE49-F238E27FC236}">
                <a16:creationId xmlns:a16="http://schemas.microsoft.com/office/drawing/2014/main" id="{535742DD-1B16-4E9D-B715-0D74B4574A6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4267200" y="630936"/>
            <a:ext cx="18288" cy="5590381"/>
          </a:xfrm>
          <a:custGeom>
            <a:avLst/>
            <a:gdLst>
              <a:gd name="connsiteX0" fmla="*/ 0 w 18288"/>
              <a:gd name="connsiteY0" fmla="*/ 0 h 5590381"/>
              <a:gd name="connsiteX1" fmla="*/ 18288 w 18288"/>
              <a:gd name="connsiteY1" fmla="*/ 0 h 5590381"/>
              <a:gd name="connsiteX2" fmla="*/ 18288 w 18288"/>
              <a:gd name="connsiteY2" fmla="*/ 754701 h 5590381"/>
              <a:gd name="connsiteX3" fmla="*/ 18288 w 18288"/>
              <a:gd name="connsiteY3" fmla="*/ 1565307 h 5590381"/>
              <a:gd name="connsiteX4" fmla="*/ 18288 w 18288"/>
              <a:gd name="connsiteY4" fmla="*/ 2152297 h 5590381"/>
              <a:gd name="connsiteX5" fmla="*/ 18288 w 18288"/>
              <a:gd name="connsiteY5" fmla="*/ 2906998 h 5590381"/>
              <a:gd name="connsiteX6" fmla="*/ 18288 w 18288"/>
              <a:gd name="connsiteY6" fmla="*/ 3549892 h 5590381"/>
              <a:gd name="connsiteX7" fmla="*/ 18288 w 18288"/>
              <a:gd name="connsiteY7" fmla="*/ 4080978 h 5590381"/>
              <a:gd name="connsiteX8" fmla="*/ 18288 w 18288"/>
              <a:gd name="connsiteY8" fmla="*/ 4835680 h 5590381"/>
              <a:gd name="connsiteX9" fmla="*/ 18288 w 18288"/>
              <a:gd name="connsiteY9" fmla="*/ 5590381 h 5590381"/>
              <a:gd name="connsiteX10" fmla="*/ 0 w 18288"/>
              <a:gd name="connsiteY10" fmla="*/ 5590381 h 5590381"/>
              <a:gd name="connsiteX11" fmla="*/ 0 w 18288"/>
              <a:gd name="connsiteY11" fmla="*/ 4835680 h 5590381"/>
              <a:gd name="connsiteX12" fmla="*/ 0 w 18288"/>
              <a:gd name="connsiteY12" fmla="*/ 4304593 h 5590381"/>
              <a:gd name="connsiteX13" fmla="*/ 0 w 18288"/>
              <a:gd name="connsiteY13" fmla="*/ 3773507 h 5590381"/>
              <a:gd name="connsiteX14" fmla="*/ 0 w 18288"/>
              <a:gd name="connsiteY14" fmla="*/ 3186517 h 5590381"/>
              <a:gd name="connsiteX15" fmla="*/ 0 w 18288"/>
              <a:gd name="connsiteY15" fmla="*/ 2487720 h 5590381"/>
              <a:gd name="connsiteX16" fmla="*/ 0 w 18288"/>
              <a:gd name="connsiteY16" fmla="*/ 1956633 h 5590381"/>
              <a:gd name="connsiteX17" fmla="*/ 0 w 18288"/>
              <a:gd name="connsiteY17" fmla="*/ 1425547 h 5590381"/>
              <a:gd name="connsiteX18" fmla="*/ 0 w 18288"/>
              <a:gd name="connsiteY18" fmla="*/ 614942 h 5590381"/>
              <a:gd name="connsiteX19" fmla="*/ 0 w 18288"/>
              <a:gd name="connsiteY19" fmla="*/ 0 h 55903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18288" h="5590381" fill="none" extrusionOk="0">
                <a:moveTo>
                  <a:pt x="0" y="0"/>
                </a:moveTo>
                <a:cubicBezTo>
                  <a:pt x="7726" y="-435"/>
                  <a:pt x="14198" y="437"/>
                  <a:pt x="18288" y="0"/>
                </a:cubicBezTo>
                <a:cubicBezTo>
                  <a:pt x="-5226" y="225076"/>
                  <a:pt x="46275" y="562283"/>
                  <a:pt x="18288" y="754701"/>
                </a:cubicBezTo>
                <a:cubicBezTo>
                  <a:pt x="-9699" y="947119"/>
                  <a:pt x="30081" y="1239251"/>
                  <a:pt x="18288" y="1565307"/>
                </a:cubicBezTo>
                <a:cubicBezTo>
                  <a:pt x="6495" y="1891363"/>
                  <a:pt x="7160" y="1999140"/>
                  <a:pt x="18288" y="2152297"/>
                </a:cubicBezTo>
                <a:cubicBezTo>
                  <a:pt x="29417" y="2305454"/>
                  <a:pt x="28705" y="2598333"/>
                  <a:pt x="18288" y="2906998"/>
                </a:cubicBezTo>
                <a:cubicBezTo>
                  <a:pt x="7871" y="3215663"/>
                  <a:pt x="35263" y="3327412"/>
                  <a:pt x="18288" y="3549892"/>
                </a:cubicBezTo>
                <a:cubicBezTo>
                  <a:pt x="1313" y="3772372"/>
                  <a:pt x="38561" y="3843836"/>
                  <a:pt x="18288" y="4080978"/>
                </a:cubicBezTo>
                <a:cubicBezTo>
                  <a:pt x="-1985" y="4318120"/>
                  <a:pt x="-3806" y="4511166"/>
                  <a:pt x="18288" y="4835680"/>
                </a:cubicBezTo>
                <a:cubicBezTo>
                  <a:pt x="40382" y="5160194"/>
                  <a:pt x="-13070" y="5401748"/>
                  <a:pt x="18288" y="5590381"/>
                </a:cubicBezTo>
                <a:cubicBezTo>
                  <a:pt x="12010" y="5589863"/>
                  <a:pt x="6799" y="5589982"/>
                  <a:pt x="0" y="5590381"/>
                </a:cubicBezTo>
                <a:cubicBezTo>
                  <a:pt x="-6480" y="5250523"/>
                  <a:pt x="-32148" y="5052531"/>
                  <a:pt x="0" y="4835680"/>
                </a:cubicBezTo>
                <a:cubicBezTo>
                  <a:pt x="32148" y="4618829"/>
                  <a:pt x="5352" y="4496374"/>
                  <a:pt x="0" y="4304593"/>
                </a:cubicBezTo>
                <a:cubicBezTo>
                  <a:pt x="-5352" y="4112812"/>
                  <a:pt x="9645" y="3919423"/>
                  <a:pt x="0" y="3773507"/>
                </a:cubicBezTo>
                <a:cubicBezTo>
                  <a:pt x="-9645" y="3627591"/>
                  <a:pt x="-10654" y="3330687"/>
                  <a:pt x="0" y="3186517"/>
                </a:cubicBezTo>
                <a:cubicBezTo>
                  <a:pt x="10654" y="3042347"/>
                  <a:pt x="18181" y="2635923"/>
                  <a:pt x="0" y="2487720"/>
                </a:cubicBezTo>
                <a:cubicBezTo>
                  <a:pt x="-18181" y="2339517"/>
                  <a:pt x="-7947" y="2113537"/>
                  <a:pt x="0" y="1956633"/>
                </a:cubicBezTo>
                <a:cubicBezTo>
                  <a:pt x="7947" y="1799729"/>
                  <a:pt x="-15145" y="1657735"/>
                  <a:pt x="0" y="1425547"/>
                </a:cubicBezTo>
                <a:cubicBezTo>
                  <a:pt x="15145" y="1193359"/>
                  <a:pt x="-23832" y="948054"/>
                  <a:pt x="0" y="614942"/>
                </a:cubicBezTo>
                <a:cubicBezTo>
                  <a:pt x="23832" y="281831"/>
                  <a:pt x="2816" y="129878"/>
                  <a:pt x="0" y="0"/>
                </a:cubicBezTo>
                <a:close/>
              </a:path>
              <a:path w="18288" h="5590381" stroke="0" extrusionOk="0">
                <a:moveTo>
                  <a:pt x="0" y="0"/>
                </a:moveTo>
                <a:cubicBezTo>
                  <a:pt x="5871" y="848"/>
                  <a:pt x="11713" y="-200"/>
                  <a:pt x="18288" y="0"/>
                </a:cubicBezTo>
                <a:cubicBezTo>
                  <a:pt x="41141" y="165299"/>
                  <a:pt x="3613" y="427555"/>
                  <a:pt x="18288" y="698798"/>
                </a:cubicBezTo>
                <a:cubicBezTo>
                  <a:pt x="32963" y="970041"/>
                  <a:pt x="19680" y="1226199"/>
                  <a:pt x="18288" y="1397595"/>
                </a:cubicBezTo>
                <a:cubicBezTo>
                  <a:pt x="16896" y="1568991"/>
                  <a:pt x="38798" y="1794517"/>
                  <a:pt x="18288" y="2152297"/>
                </a:cubicBezTo>
                <a:cubicBezTo>
                  <a:pt x="-2222" y="2510077"/>
                  <a:pt x="40846" y="2594424"/>
                  <a:pt x="18288" y="2739287"/>
                </a:cubicBezTo>
                <a:cubicBezTo>
                  <a:pt x="-4270" y="2884150"/>
                  <a:pt x="27117" y="3129706"/>
                  <a:pt x="18288" y="3493988"/>
                </a:cubicBezTo>
                <a:cubicBezTo>
                  <a:pt x="9459" y="3858270"/>
                  <a:pt x="54201" y="4041447"/>
                  <a:pt x="18288" y="4304593"/>
                </a:cubicBezTo>
                <a:cubicBezTo>
                  <a:pt x="-17625" y="4567740"/>
                  <a:pt x="49627" y="5149125"/>
                  <a:pt x="18288" y="5590381"/>
                </a:cubicBezTo>
                <a:cubicBezTo>
                  <a:pt x="10860" y="5590744"/>
                  <a:pt x="7568" y="5590157"/>
                  <a:pt x="0" y="5590381"/>
                </a:cubicBezTo>
                <a:cubicBezTo>
                  <a:pt x="36767" y="5266821"/>
                  <a:pt x="-16223" y="5116146"/>
                  <a:pt x="0" y="4835680"/>
                </a:cubicBezTo>
                <a:cubicBezTo>
                  <a:pt x="16223" y="4555214"/>
                  <a:pt x="-16316" y="4356490"/>
                  <a:pt x="0" y="4136882"/>
                </a:cubicBezTo>
                <a:cubicBezTo>
                  <a:pt x="16316" y="3917274"/>
                  <a:pt x="8005" y="3773465"/>
                  <a:pt x="0" y="3549892"/>
                </a:cubicBezTo>
                <a:cubicBezTo>
                  <a:pt x="-8005" y="3326319"/>
                  <a:pt x="27623" y="3052456"/>
                  <a:pt x="0" y="2851094"/>
                </a:cubicBezTo>
                <a:cubicBezTo>
                  <a:pt x="-27623" y="2649732"/>
                  <a:pt x="5614" y="2455815"/>
                  <a:pt x="0" y="2264104"/>
                </a:cubicBezTo>
                <a:cubicBezTo>
                  <a:pt x="-5614" y="2072393"/>
                  <a:pt x="22598" y="1990723"/>
                  <a:pt x="0" y="1733018"/>
                </a:cubicBezTo>
                <a:cubicBezTo>
                  <a:pt x="-22598" y="1475313"/>
                  <a:pt x="-6965" y="1369123"/>
                  <a:pt x="0" y="1090124"/>
                </a:cubicBezTo>
                <a:cubicBezTo>
                  <a:pt x="6965" y="811125"/>
                  <a:pt x="-19273" y="507044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1275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3114097614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074" name="Picture 2">
            <a:extLst>
              <a:ext uri="{FF2B5EF4-FFF2-40B4-BE49-F238E27FC236}">
                <a16:creationId xmlns:a16="http://schemas.microsoft.com/office/drawing/2014/main" id="{009BB2B0-FAF8-ED40-82A9-38FA3255021D}"/>
              </a:ext>
            </a:extLst>
          </p:cNvPr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654296" y="657272"/>
            <a:ext cx="6894576" cy="38609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D2A3955-F21D-FE4F-ABB8-89550F348CE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54296" y="4798577"/>
            <a:ext cx="6894576" cy="1428487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z="2200" dirty="0" err="1"/>
              <a:t>Šilutėje</a:t>
            </a:r>
            <a:r>
              <a:rPr lang="en-US" sz="2200" dirty="0"/>
              <a:t>, </a:t>
            </a:r>
            <a:r>
              <a:rPr lang="en-US" sz="2200" dirty="0" err="1"/>
              <a:t>Tulpių</a:t>
            </a:r>
            <a:r>
              <a:rPr lang="en-US" sz="2200" dirty="0"/>
              <a:t> g. 14</a:t>
            </a:r>
            <a:r>
              <a:rPr lang="lt-LT" sz="2200" dirty="0"/>
              <a:t>,</a:t>
            </a:r>
            <a:r>
              <a:rPr lang="en-US" sz="2200" dirty="0"/>
              <a:t> </a:t>
            </a:r>
            <a:r>
              <a:rPr lang="en-US" sz="2200" dirty="0" err="1"/>
              <a:t>atidaryta</a:t>
            </a:r>
            <a:r>
              <a:rPr lang="en-US" sz="2200" dirty="0"/>
              <a:t> paramos </a:t>
            </a:r>
            <a:r>
              <a:rPr lang="en-US" sz="2200" dirty="0" err="1"/>
              <a:t>valgykla</a:t>
            </a:r>
            <a:r>
              <a:rPr lang="en-US" sz="2200" dirty="0"/>
              <a:t> </a:t>
            </a:r>
            <a:r>
              <a:rPr lang="en-US" sz="2200" dirty="0" err="1"/>
              <a:t>nepasiturintiems</a:t>
            </a:r>
            <a:r>
              <a:rPr lang="en-US" sz="2200" dirty="0"/>
              <a:t> </a:t>
            </a:r>
            <a:r>
              <a:rPr lang="en-US" sz="2200" dirty="0" err="1"/>
              <a:t>rajono</a:t>
            </a:r>
            <a:r>
              <a:rPr lang="en-US" sz="2200" dirty="0"/>
              <a:t> </a:t>
            </a:r>
            <a:r>
              <a:rPr lang="en-US" sz="2200" dirty="0" err="1"/>
              <a:t>gyventojams</a:t>
            </a:r>
            <a:r>
              <a:rPr lang="en-US" sz="2200" dirty="0"/>
              <a:t>.</a:t>
            </a:r>
          </a:p>
          <a:p>
            <a:r>
              <a:rPr lang="en-US" sz="2200" dirty="0"/>
              <a:t>Per </a:t>
            </a:r>
            <a:r>
              <a:rPr lang="en-US" sz="2200" dirty="0" err="1"/>
              <a:t>savaitę</a:t>
            </a:r>
            <a:r>
              <a:rPr lang="en-US" sz="2200" dirty="0"/>
              <a:t> </a:t>
            </a:r>
            <a:r>
              <a:rPr lang="en-US" sz="2200" dirty="0" err="1"/>
              <a:t>planuojama</a:t>
            </a:r>
            <a:r>
              <a:rPr lang="en-US" sz="2200" dirty="0"/>
              <a:t> </a:t>
            </a:r>
            <a:r>
              <a:rPr lang="en-US" sz="2200" dirty="0" err="1"/>
              <a:t>pamaitinti</a:t>
            </a:r>
            <a:r>
              <a:rPr lang="en-US" sz="2200" dirty="0"/>
              <a:t> 130 </a:t>
            </a:r>
            <a:r>
              <a:rPr lang="en-US" sz="2200" dirty="0" err="1"/>
              <a:t>rajono</a:t>
            </a:r>
            <a:r>
              <a:rPr lang="en-US" sz="2200" dirty="0"/>
              <a:t> </a:t>
            </a:r>
            <a:r>
              <a:rPr lang="en-US" sz="2200" dirty="0" err="1"/>
              <a:t>gyventojų</a:t>
            </a:r>
            <a:r>
              <a:rPr lang="en-US" sz="2200" dirty="0"/>
              <a:t>.</a:t>
            </a:r>
          </a:p>
          <a:p>
            <a:endParaRPr lang="en-US" sz="2200" dirty="0"/>
          </a:p>
        </p:txBody>
      </p:sp>
    </p:spTree>
    <p:extLst>
      <p:ext uri="{BB962C8B-B14F-4D97-AF65-F5344CB8AC3E}">
        <p14:creationId xmlns:p14="http://schemas.microsoft.com/office/powerpoint/2010/main" val="2943117988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7" name="Rectangle 12">
            <a:extLst>
              <a:ext uri="{FF2B5EF4-FFF2-40B4-BE49-F238E27FC236}">
                <a16:creationId xmlns:a16="http://schemas.microsoft.com/office/drawing/2014/main" id="{5AC1364A-3E3D-4F0D-8776-78AF3A270D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7F65225-2DB8-ED48-89F9-6A1CD86733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97501" y="329184"/>
            <a:ext cx="6755626" cy="1783080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5400" dirty="0"/>
              <a:t>LR PREZIDENTO APDOVANOJIMAI</a:t>
            </a:r>
          </a:p>
        </p:txBody>
      </p:sp>
      <p:pic>
        <p:nvPicPr>
          <p:cNvPr id="6" name="Content Placeholder 5" descr="A person holding a bouquet of flowers&#10;&#10;Description automatically generated">
            <a:extLst>
              <a:ext uri="{FF2B5EF4-FFF2-40B4-BE49-F238E27FC236}">
                <a16:creationId xmlns:a16="http://schemas.microsoft.com/office/drawing/2014/main" id="{C9619F02-B674-EC44-967F-F23CF8B274BA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9832" y="158496"/>
            <a:ext cx="3135797" cy="3907536"/>
          </a:xfrm>
          <a:prstGeom prst="rect">
            <a:avLst/>
          </a:prstGeom>
        </p:spPr>
      </p:pic>
      <p:sp>
        <p:nvSpPr>
          <p:cNvPr id="18" name="sketchy line">
            <a:extLst>
              <a:ext uri="{FF2B5EF4-FFF2-40B4-BE49-F238E27FC236}">
                <a16:creationId xmlns:a16="http://schemas.microsoft.com/office/drawing/2014/main" id="{3FCFB1DE-0B7E-48CC-BA90-B2AB0889F9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97494" y="2395728"/>
            <a:ext cx="4243589" cy="18288"/>
          </a:xfrm>
          <a:custGeom>
            <a:avLst/>
            <a:gdLst>
              <a:gd name="connsiteX0" fmla="*/ 0 w 4243589"/>
              <a:gd name="connsiteY0" fmla="*/ 0 h 18288"/>
              <a:gd name="connsiteX1" fmla="*/ 478919 w 4243589"/>
              <a:gd name="connsiteY1" fmla="*/ 0 h 18288"/>
              <a:gd name="connsiteX2" fmla="*/ 957839 w 4243589"/>
              <a:gd name="connsiteY2" fmla="*/ 0 h 18288"/>
              <a:gd name="connsiteX3" fmla="*/ 1521630 w 4243589"/>
              <a:gd name="connsiteY3" fmla="*/ 0 h 18288"/>
              <a:gd name="connsiteX4" fmla="*/ 2212729 w 4243589"/>
              <a:gd name="connsiteY4" fmla="*/ 0 h 18288"/>
              <a:gd name="connsiteX5" fmla="*/ 2734084 w 4243589"/>
              <a:gd name="connsiteY5" fmla="*/ 0 h 18288"/>
              <a:gd name="connsiteX6" fmla="*/ 3255439 w 4243589"/>
              <a:gd name="connsiteY6" fmla="*/ 0 h 18288"/>
              <a:gd name="connsiteX7" fmla="*/ 4243589 w 4243589"/>
              <a:gd name="connsiteY7" fmla="*/ 0 h 18288"/>
              <a:gd name="connsiteX8" fmla="*/ 4243589 w 4243589"/>
              <a:gd name="connsiteY8" fmla="*/ 18288 h 18288"/>
              <a:gd name="connsiteX9" fmla="*/ 3594926 w 4243589"/>
              <a:gd name="connsiteY9" fmla="*/ 18288 h 18288"/>
              <a:gd name="connsiteX10" fmla="*/ 3073571 w 4243589"/>
              <a:gd name="connsiteY10" fmla="*/ 18288 h 18288"/>
              <a:gd name="connsiteX11" fmla="*/ 2552216 w 4243589"/>
              <a:gd name="connsiteY11" fmla="*/ 18288 h 18288"/>
              <a:gd name="connsiteX12" fmla="*/ 1903553 w 4243589"/>
              <a:gd name="connsiteY12" fmla="*/ 18288 h 18288"/>
              <a:gd name="connsiteX13" fmla="*/ 1212454 w 4243589"/>
              <a:gd name="connsiteY13" fmla="*/ 18288 h 18288"/>
              <a:gd name="connsiteX14" fmla="*/ 733535 w 4243589"/>
              <a:gd name="connsiteY14" fmla="*/ 18288 h 18288"/>
              <a:gd name="connsiteX15" fmla="*/ 0 w 4243589"/>
              <a:gd name="connsiteY15" fmla="*/ 18288 h 18288"/>
              <a:gd name="connsiteX16" fmla="*/ 0 w 4243589"/>
              <a:gd name="connsiteY16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243589" h="18288" fill="none" extrusionOk="0">
                <a:moveTo>
                  <a:pt x="0" y="0"/>
                </a:moveTo>
                <a:cubicBezTo>
                  <a:pt x="213395" y="-21006"/>
                  <a:pt x="307421" y="-18116"/>
                  <a:pt x="478919" y="0"/>
                </a:cubicBezTo>
                <a:cubicBezTo>
                  <a:pt x="650417" y="18116"/>
                  <a:pt x="831092" y="-21237"/>
                  <a:pt x="957839" y="0"/>
                </a:cubicBezTo>
                <a:cubicBezTo>
                  <a:pt x="1084586" y="21237"/>
                  <a:pt x="1301682" y="25124"/>
                  <a:pt x="1521630" y="0"/>
                </a:cubicBezTo>
                <a:cubicBezTo>
                  <a:pt x="1741578" y="-25124"/>
                  <a:pt x="1970269" y="-29139"/>
                  <a:pt x="2212729" y="0"/>
                </a:cubicBezTo>
                <a:cubicBezTo>
                  <a:pt x="2455189" y="29139"/>
                  <a:pt x="2558847" y="-4796"/>
                  <a:pt x="2734084" y="0"/>
                </a:cubicBezTo>
                <a:cubicBezTo>
                  <a:pt x="2909321" y="4796"/>
                  <a:pt x="3097217" y="-13409"/>
                  <a:pt x="3255439" y="0"/>
                </a:cubicBezTo>
                <a:cubicBezTo>
                  <a:pt x="3413662" y="13409"/>
                  <a:pt x="3979999" y="-10121"/>
                  <a:pt x="4243589" y="0"/>
                </a:cubicBezTo>
                <a:cubicBezTo>
                  <a:pt x="4244484" y="8974"/>
                  <a:pt x="4243043" y="9359"/>
                  <a:pt x="4243589" y="18288"/>
                </a:cubicBezTo>
                <a:cubicBezTo>
                  <a:pt x="4058777" y="31246"/>
                  <a:pt x="3910348" y="3158"/>
                  <a:pt x="3594926" y="18288"/>
                </a:cubicBezTo>
                <a:cubicBezTo>
                  <a:pt x="3279504" y="33418"/>
                  <a:pt x="3319955" y="-3977"/>
                  <a:pt x="3073571" y="18288"/>
                </a:cubicBezTo>
                <a:cubicBezTo>
                  <a:pt x="2827187" y="40553"/>
                  <a:pt x="2767387" y="1863"/>
                  <a:pt x="2552216" y="18288"/>
                </a:cubicBezTo>
                <a:cubicBezTo>
                  <a:pt x="2337046" y="34713"/>
                  <a:pt x="2181871" y="19527"/>
                  <a:pt x="1903553" y="18288"/>
                </a:cubicBezTo>
                <a:cubicBezTo>
                  <a:pt x="1625235" y="17049"/>
                  <a:pt x="1557672" y="24174"/>
                  <a:pt x="1212454" y="18288"/>
                </a:cubicBezTo>
                <a:cubicBezTo>
                  <a:pt x="867236" y="12402"/>
                  <a:pt x="874382" y="15627"/>
                  <a:pt x="733535" y="18288"/>
                </a:cubicBezTo>
                <a:cubicBezTo>
                  <a:pt x="592688" y="20949"/>
                  <a:pt x="183477" y="14753"/>
                  <a:pt x="0" y="18288"/>
                </a:cubicBezTo>
                <a:cubicBezTo>
                  <a:pt x="-229" y="14222"/>
                  <a:pt x="509" y="5816"/>
                  <a:pt x="0" y="0"/>
                </a:cubicBezTo>
                <a:close/>
              </a:path>
              <a:path w="4243589" h="18288" stroke="0" extrusionOk="0">
                <a:moveTo>
                  <a:pt x="0" y="0"/>
                </a:moveTo>
                <a:cubicBezTo>
                  <a:pt x="143690" y="16630"/>
                  <a:pt x="266667" y="14847"/>
                  <a:pt x="521355" y="0"/>
                </a:cubicBezTo>
                <a:cubicBezTo>
                  <a:pt x="776043" y="-14847"/>
                  <a:pt x="814491" y="-17363"/>
                  <a:pt x="1000275" y="0"/>
                </a:cubicBezTo>
                <a:cubicBezTo>
                  <a:pt x="1186059" y="17363"/>
                  <a:pt x="1352504" y="-23507"/>
                  <a:pt x="1521630" y="0"/>
                </a:cubicBezTo>
                <a:cubicBezTo>
                  <a:pt x="1690756" y="23507"/>
                  <a:pt x="1889525" y="5871"/>
                  <a:pt x="2127857" y="0"/>
                </a:cubicBezTo>
                <a:cubicBezTo>
                  <a:pt x="2366189" y="-5871"/>
                  <a:pt x="2620628" y="-27997"/>
                  <a:pt x="2776520" y="0"/>
                </a:cubicBezTo>
                <a:cubicBezTo>
                  <a:pt x="2932412" y="27997"/>
                  <a:pt x="3131683" y="-25073"/>
                  <a:pt x="3467618" y="0"/>
                </a:cubicBezTo>
                <a:cubicBezTo>
                  <a:pt x="3803553" y="25073"/>
                  <a:pt x="4017371" y="3071"/>
                  <a:pt x="4243589" y="0"/>
                </a:cubicBezTo>
                <a:cubicBezTo>
                  <a:pt x="4243134" y="6162"/>
                  <a:pt x="4243492" y="11775"/>
                  <a:pt x="4243589" y="18288"/>
                </a:cubicBezTo>
                <a:cubicBezTo>
                  <a:pt x="4017834" y="-5779"/>
                  <a:pt x="3834586" y="13376"/>
                  <a:pt x="3594926" y="18288"/>
                </a:cubicBezTo>
                <a:cubicBezTo>
                  <a:pt x="3355266" y="23200"/>
                  <a:pt x="3204179" y="2869"/>
                  <a:pt x="2903827" y="18288"/>
                </a:cubicBezTo>
                <a:cubicBezTo>
                  <a:pt x="2603475" y="33707"/>
                  <a:pt x="2526187" y="46187"/>
                  <a:pt x="2212729" y="18288"/>
                </a:cubicBezTo>
                <a:cubicBezTo>
                  <a:pt x="1899271" y="-9611"/>
                  <a:pt x="1966289" y="29692"/>
                  <a:pt x="1733809" y="18288"/>
                </a:cubicBezTo>
                <a:cubicBezTo>
                  <a:pt x="1501329" y="6884"/>
                  <a:pt x="1343612" y="12492"/>
                  <a:pt x="1085146" y="18288"/>
                </a:cubicBezTo>
                <a:cubicBezTo>
                  <a:pt x="826680" y="24084"/>
                  <a:pt x="778184" y="35607"/>
                  <a:pt x="521355" y="18288"/>
                </a:cubicBezTo>
                <a:cubicBezTo>
                  <a:pt x="264526" y="969"/>
                  <a:pt x="120277" y="4268"/>
                  <a:pt x="0" y="18288"/>
                </a:cubicBezTo>
                <a:cubicBezTo>
                  <a:pt x="766" y="10800"/>
                  <a:pt x="-457" y="8180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1275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2727557108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 descr="A group of people standing in a room&#10;&#10;Description automatically generated with medium confidence">
            <a:extLst>
              <a:ext uri="{FF2B5EF4-FFF2-40B4-BE49-F238E27FC236}">
                <a16:creationId xmlns:a16="http://schemas.microsoft.com/office/drawing/2014/main" id="{639659F5-5F54-1C42-ADA0-0E2E80E3BA2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3800" y="4333367"/>
            <a:ext cx="3747862" cy="2098802"/>
          </a:xfrm>
          <a:prstGeom prst="rect">
            <a:avLst/>
          </a:prstGeom>
        </p:spPr>
      </p:pic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347B9D9-F683-DE41-86F7-D85A80609A9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797494" y="2706624"/>
            <a:ext cx="6755626" cy="3483864"/>
          </a:xfrm>
        </p:spPr>
        <p:txBody>
          <a:bodyPr vert="horz" lIns="91440" tIns="45720" rIns="91440" bIns="45720" rtlCol="0">
            <a:normAutofit/>
          </a:bodyPr>
          <a:lstStyle/>
          <a:p>
            <a:r>
              <a:rPr lang="en-US" sz="2200" dirty="0" err="1"/>
              <a:t>Ordino</a:t>
            </a:r>
            <a:r>
              <a:rPr lang="en-US" sz="2200" dirty="0"/>
              <a:t> „</a:t>
            </a:r>
            <a:r>
              <a:rPr lang="en-US" sz="2200" dirty="0" err="1"/>
              <a:t>Už</a:t>
            </a:r>
            <a:r>
              <a:rPr lang="en-US" sz="2200" dirty="0"/>
              <a:t> </a:t>
            </a:r>
            <a:r>
              <a:rPr lang="en-US" sz="2200" dirty="0" err="1"/>
              <a:t>nuopelnus</a:t>
            </a:r>
            <a:r>
              <a:rPr lang="en-US" sz="2200" dirty="0"/>
              <a:t> </a:t>
            </a:r>
            <a:r>
              <a:rPr lang="en-US" sz="2200" dirty="0" err="1"/>
              <a:t>Lietuvai</a:t>
            </a:r>
            <a:r>
              <a:rPr lang="en-US" sz="2200" dirty="0"/>
              <a:t>“ </a:t>
            </a:r>
            <a:r>
              <a:rPr lang="en-US" sz="2200" dirty="0" err="1"/>
              <a:t>medaliais</a:t>
            </a:r>
            <a:r>
              <a:rPr lang="en-US" sz="2200" dirty="0"/>
              <a:t> </a:t>
            </a:r>
            <a:r>
              <a:rPr lang="en-US" sz="2200" dirty="0" err="1"/>
              <a:t>apdovanotos</a:t>
            </a:r>
            <a:r>
              <a:rPr lang="en-US" sz="2200" dirty="0"/>
              <a:t> </a:t>
            </a:r>
            <a:r>
              <a:rPr lang="en-US" sz="2200" dirty="0" err="1"/>
              <a:t>Eglė</a:t>
            </a:r>
            <a:r>
              <a:rPr lang="en-US" sz="2200" dirty="0"/>
              <a:t> </a:t>
            </a:r>
            <a:r>
              <a:rPr lang="en-US" sz="2200" dirty="0" err="1"/>
              <a:t>Paulauskienė</a:t>
            </a:r>
            <a:r>
              <a:rPr lang="en-US" sz="2200" dirty="0"/>
              <a:t> </a:t>
            </a:r>
            <a:r>
              <a:rPr lang="en-US" sz="2200" dirty="0" err="1"/>
              <a:t>iš</a:t>
            </a:r>
            <a:r>
              <a:rPr lang="en-US" sz="2200" dirty="0"/>
              <a:t> </a:t>
            </a:r>
            <a:r>
              <a:rPr lang="en-US" sz="2200" dirty="0" err="1"/>
              <a:t>Lapynų</a:t>
            </a:r>
            <a:r>
              <a:rPr lang="en-US" sz="2200" dirty="0"/>
              <a:t> (</a:t>
            </a:r>
            <a:r>
              <a:rPr lang="en-US" sz="2200" dirty="0" err="1"/>
              <a:t>Saugų</a:t>
            </a:r>
            <a:r>
              <a:rPr lang="en-US" sz="2200" dirty="0"/>
              <a:t> </a:t>
            </a:r>
            <a:r>
              <a:rPr lang="en-US" sz="2200" dirty="0" err="1"/>
              <a:t>sen.</a:t>
            </a:r>
            <a:r>
              <a:rPr lang="en-US" sz="2200" dirty="0"/>
              <a:t>) </a:t>
            </a:r>
            <a:r>
              <a:rPr lang="en-US" sz="2200" dirty="0" err="1"/>
              <a:t>ir</a:t>
            </a:r>
            <a:r>
              <a:rPr lang="en-US" sz="2200" dirty="0"/>
              <a:t> </a:t>
            </a:r>
            <a:r>
              <a:rPr lang="en-US" sz="2200" dirty="0" err="1"/>
              <a:t>Ramutė</a:t>
            </a:r>
            <a:r>
              <a:rPr lang="en-US" sz="2200" dirty="0"/>
              <a:t> </a:t>
            </a:r>
            <a:r>
              <a:rPr lang="en-US" sz="2200" dirty="0" err="1"/>
              <a:t>Juraškienė</a:t>
            </a:r>
            <a:r>
              <a:rPr lang="en-US" sz="2200" dirty="0"/>
              <a:t> </a:t>
            </a:r>
            <a:r>
              <a:rPr lang="en-US" sz="2200" dirty="0" err="1"/>
              <a:t>iš</a:t>
            </a:r>
            <a:r>
              <a:rPr lang="en-US" sz="2200" dirty="0"/>
              <a:t> </a:t>
            </a:r>
            <a:r>
              <a:rPr lang="en-US" sz="2200" dirty="0" err="1"/>
              <a:t>Kažemėkų</a:t>
            </a:r>
            <a:r>
              <a:rPr lang="en-US" sz="2200" dirty="0"/>
              <a:t> k. (</a:t>
            </a:r>
            <a:r>
              <a:rPr lang="en-US" sz="2200" dirty="0" err="1"/>
              <a:t>Katyčių</a:t>
            </a:r>
            <a:r>
              <a:rPr lang="en-US" sz="2200" dirty="0"/>
              <a:t> </a:t>
            </a:r>
            <a:r>
              <a:rPr lang="en-US" sz="2200" dirty="0" err="1"/>
              <a:t>sen.</a:t>
            </a:r>
            <a:r>
              <a:rPr lang="en-US" sz="2200" dirty="0"/>
              <a:t>).</a:t>
            </a:r>
          </a:p>
          <a:p>
            <a:r>
              <a:rPr lang="en-US" sz="2200" dirty="0" err="1"/>
              <a:t>Ordinai</a:t>
            </a:r>
            <a:r>
              <a:rPr lang="en-US" sz="2200" dirty="0"/>
              <a:t> </a:t>
            </a:r>
            <a:r>
              <a:rPr lang="en-US" sz="2200" dirty="0" err="1"/>
              <a:t>skirti</a:t>
            </a:r>
            <a:r>
              <a:rPr lang="en-US" sz="2200" dirty="0"/>
              <a:t> </a:t>
            </a:r>
            <a:r>
              <a:rPr lang="en-US" sz="2200" dirty="0" err="1"/>
              <a:t>daugiavaikėms</a:t>
            </a:r>
            <a:r>
              <a:rPr lang="en-US" sz="2200" dirty="0"/>
              <a:t> </a:t>
            </a:r>
            <a:r>
              <a:rPr lang="en-US" sz="2200" dirty="0" err="1"/>
              <a:t>motinoms</a:t>
            </a:r>
            <a:r>
              <a:rPr lang="en-US" sz="2200" dirty="0"/>
              <a:t> </a:t>
            </a:r>
            <a:r>
              <a:rPr lang="en-US" sz="2200" dirty="0" err="1"/>
              <a:t>už</a:t>
            </a:r>
            <a:r>
              <a:rPr lang="en-US" sz="2200" dirty="0"/>
              <a:t> </a:t>
            </a:r>
            <a:r>
              <a:rPr lang="en-US" sz="2200" dirty="0" err="1"/>
              <a:t>nuopelnus</a:t>
            </a:r>
            <a:r>
              <a:rPr lang="en-US" sz="2200" dirty="0"/>
              <a:t> </a:t>
            </a:r>
            <a:r>
              <a:rPr lang="en-US" sz="2200" dirty="0" err="1"/>
              <a:t>motinystei</a:t>
            </a:r>
            <a:r>
              <a:rPr lang="en-US" sz="2200" dirty="0"/>
              <a:t> </a:t>
            </a:r>
            <a:r>
              <a:rPr lang="en-US" sz="2200" dirty="0" err="1"/>
              <a:t>ir</a:t>
            </a:r>
            <a:r>
              <a:rPr lang="en-US" sz="2200" dirty="0"/>
              <a:t> </a:t>
            </a:r>
            <a:r>
              <a:rPr lang="en-US" sz="2200" dirty="0" err="1"/>
              <a:t>globai</a:t>
            </a:r>
            <a:r>
              <a:rPr lang="en-US" sz="2200" dirty="0"/>
              <a:t>, </a:t>
            </a:r>
            <a:r>
              <a:rPr lang="en-US" sz="2200" dirty="0" err="1"/>
              <a:t>už</a:t>
            </a:r>
            <a:r>
              <a:rPr lang="en-US" sz="2200" dirty="0"/>
              <a:t> </a:t>
            </a:r>
            <a:r>
              <a:rPr lang="en-US" sz="2200" dirty="0" err="1"/>
              <a:t>atsakingumą</a:t>
            </a:r>
            <a:r>
              <a:rPr lang="en-US" sz="2200" dirty="0"/>
              <a:t>, </a:t>
            </a:r>
            <a:r>
              <a:rPr lang="en-US" sz="2200" dirty="0" err="1"/>
              <a:t>už</a:t>
            </a:r>
            <a:r>
              <a:rPr lang="en-US" sz="2200" dirty="0"/>
              <a:t> </a:t>
            </a:r>
            <a:r>
              <a:rPr lang="en-US" sz="2200" dirty="0" err="1"/>
              <a:t>pasiaukojimą</a:t>
            </a:r>
            <a:r>
              <a:rPr lang="en-US" sz="2200" dirty="0"/>
              <a:t> </a:t>
            </a:r>
            <a:r>
              <a:rPr lang="en-US" sz="2200" dirty="0" err="1"/>
              <a:t>ir</a:t>
            </a:r>
            <a:r>
              <a:rPr lang="en-US" sz="2200" dirty="0"/>
              <a:t> </a:t>
            </a:r>
            <a:r>
              <a:rPr lang="en-US" sz="2200" dirty="0" err="1"/>
              <a:t>įkvepiantį</a:t>
            </a:r>
            <a:r>
              <a:rPr lang="en-US" sz="2200" dirty="0"/>
              <a:t> </a:t>
            </a:r>
            <a:r>
              <a:rPr lang="en-US" sz="2200" dirty="0" err="1"/>
              <a:t>pavyzdį</a:t>
            </a:r>
            <a:r>
              <a:rPr lang="en-US" sz="2200" dirty="0"/>
              <a:t> </a:t>
            </a:r>
            <a:r>
              <a:rPr lang="en-US" sz="2200" dirty="0" err="1"/>
              <a:t>bendruomenei</a:t>
            </a:r>
            <a:r>
              <a:rPr lang="en-US" sz="2200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848780292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F13C74B1-5B17-4795-BED0-7140497B44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Pavadinimas 1">
            <a:extLst>
              <a:ext uri="{FF2B5EF4-FFF2-40B4-BE49-F238E27FC236}">
                <a16:creationId xmlns:a16="http://schemas.microsoft.com/office/drawing/2014/main" id="{194E014D-6E8D-46DD-B56C-54A420E600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0080" y="325369"/>
            <a:ext cx="4368602" cy="1956841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4600" b="1"/>
              <a:t>SOCIALINIŲ BŪSTŲ PIRKIMAS</a:t>
            </a:r>
          </a:p>
        </p:txBody>
      </p:sp>
      <p:sp>
        <p:nvSpPr>
          <p:cNvPr id="14" name="sketchy line">
            <a:extLst>
              <a:ext uri="{FF2B5EF4-FFF2-40B4-BE49-F238E27FC236}">
                <a16:creationId xmlns:a16="http://schemas.microsoft.com/office/drawing/2014/main" id="{D4974D33-8DC5-464E-8C6D-BE58F0669C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0080" y="2586994"/>
            <a:ext cx="3474720" cy="18288"/>
          </a:xfrm>
          <a:custGeom>
            <a:avLst/>
            <a:gdLst>
              <a:gd name="connsiteX0" fmla="*/ 0 w 3474720"/>
              <a:gd name="connsiteY0" fmla="*/ 0 h 18288"/>
              <a:gd name="connsiteX1" fmla="*/ 694944 w 3474720"/>
              <a:gd name="connsiteY1" fmla="*/ 0 h 18288"/>
              <a:gd name="connsiteX2" fmla="*/ 1355141 w 3474720"/>
              <a:gd name="connsiteY2" fmla="*/ 0 h 18288"/>
              <a:gd name="connsiteX3" fmla="*/ 2015338 w 3474720"/>
              <a:gd name="connsiteY3" fmla="*/ 0 h 18288"/>
              <a:gd name="connsiteX4" fmla="*/ 2779776 w 3474720"/>
              <a:gd name="connsiteY4" fmla="*/ 0 h 18288"/>
              <a:gd name="connsiteX5" fmla="*/ 3474720 w 3474720"/>
              <a:gd name="connsiteY5" fmla="*/ 0 h 18288"/>
              <a:gd name="connsiteX6" fmla="*/ 3474720 w 3474720"/>
              <a:gd name="connsiteY6" fmla="*/ 18288 h 18288"/>
              <a:gd name="connsiteX7" fmla="*/ 2779776 w 3474720"/>
              <a:gd name="connsiteY7" fmla="*/ 18288 h 18288"/>
              <a:gd name="connsiteX8" fmla="*/ 2189074 w 3474720"/>
              <a:gd name="connsiteY8" fmla="*/ 18288 h 18288"/>
              <a:gd name="connsiteX9" fmla="*/ 1528877 w 3474720"/>
              <a:gd name="connsiteY9" fmla="*/ 18288 h 18288"/>
              <a:gd name="connsiteX10" fmla="*/ 868680 w 3474720"/>
              <a:gd name="connsiteY10" fmla="*/ 18288 h 18288"/>
              <a:gd name="connsiteX11" fmla="*/ 0 w 3474720"/>
              <a:gd name="connsiteY11" fmla="*/ 18288 h 18288"/>
              <a:gd name="connsiteX12" fmla="*/ 0 w 3474720"/>
              <a:gd name="connsiteY12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3474720" h="18288" fill="none" extrusionOk="0">
                <a:moveTo>
                  <a:pt x="0" y="0"/>
                </a:moveTo>
                <a:cubicBezTo>
                  <a:pt x="224454" y="-14544"/>
                  <a:pt x="495407" y="26540"/>
                  <a:pt x="694944" y="0"/>
                </a:cubicBezTo>
                <a:cubicBezTo>
                  <a:pt x="894481" y="-26540"/>
                  <a:pt x="1130063" y="24713"/>
                  <a:pt x="1355141" y="0"/>
                </a:cubicBezTo>
                <a:cubicBezTo>
                  <a:pt x="1580219" y="-24713"/>
                  <a:pt x="1820099" y="26695"/>
                  <a:pt x="2015338" y="0"/>
                </a:cubicBezTo>
                <a:cubicBezTo>
                  <a:pt x="2210577" y="-26695"/>
                  <a:pt x="2402045" y="165"/>
                  <a:pt x="2779776" y="0"/>
                </a:cubicBezTo>
                <a:cubicBezTo>
                  <a:pt x="3157507" y="-165"/>
                  <a:pt x="3286859" y="-15571"/>
                  <a:pt x="3474720" y="0"/>
                </a:cubicBezTo>
                <a:cubicBezTo>
                  <a:pt x="3474286" y="7551"/>
                  <a:pt x="3474253" y="9822"/>
                  <a:pt x="3474720" y="18288"/>
                </a:cubicBezTo>
                <a:cubicBezTo>
                  <a:pt x="3233904" y="29845"/>
                  <a:pt x="2945134" y="-5256"/>
                  <a:pt x="2779776" y="18288"/>
                </a:cubicBezTo>
                <a:cubicBezTo>
                  <a:pt x="2614418" y="41832"/>
                  <a:pt x="2339768" y="22709"/>
                  <a:pt x="2189074" y="18288"/>
                </a:cubicBezTo>
                <a:cubicBezTo>
                  <a:pt x="2038380" y="13867"/>
                  <a:pt x="1817434" y="-4947"/>
                  <a:pt x="1528877" y="18288"/>
                </a:cubicBezTo>
                <a:cubicBezTo>
                  <a:pt x="1240320" y="41523"/>
                  <a:pt x="1042447" y="37198"/>
                  <a:pt x="868680" y="18288"/>
                </a:cubicBezTo>
                <a:cubicBezTo>
                  <a:pt x="694913" y="-622"/>
                  <a:pt x="233232" y="44909"/>
                  <a:pt x="0" y="18288"/>
                </a:cubicBezTo>
                <a:cubicBezTo>
                  <a:pt x="60" y="11696"/>
                  <a:pt x="66" y="3758"/>
                  <a:pt x="0" y="0"/>
                </a:cubicBezTo>
                <a:close/>
              </a:path>
              <a:path w="3474720" h="18288" stroke="0" extrusionOk="0">
                <a:moveTo>
                  <a:pt x="0" y="0"/>
                </a:moveTo>
                <a:cubicBezTo>
                  <a:pt x="202328" y="-14716"/>
                  <a:pt x="332722" y="-11499"/>
                  <a:pt x="625450" y="0"/>
                </a:cubicBezTo>
                <a:cubicBezTo>
                  <a:pt x="918178" y="11499"/>
                  <a:pt x="1096688" y="5123"/>
                  <a:pt x="1389888" y="0"/>
                </a:cubicBezTo>
                <a:cubicBezTo>
                  <a:pt x="1683088" y="-5123"/>
                  <a:pt x="1835981" y="-14038"/>
                  <a:pt x="1980590" y="0"/>
                </a:cubicBezTo>
                <a:cubicBezTo>
                  <a:pt x="2125199" y="14038"/>
                  <a:pt x="2396099" y="-7203"/>
                  <a:pt x="2571293" y="0"/>
                </a:cubicBezTo>
                <a:cubicBezTo>
                  <a:pt x="2746487" y="7203"/>
                  <a:pt x="3041609" y="-12036"/>
                  <a:pt x="3474720" y="0"/>
                </a:cubicBezTo>
                <a:cubicBezTo>
                  <a:pt x="3474638" y="4406"/>
                  <a:pt x="3474631" y="9982"/>
                  <a:pt x="3474720" y="18288"/>
                </a:cubicBezTo>
                <a:cubicBezTo>
                  <a:pt x="3324873" y="21876"/>
                  <a:pt x="3136771" y="12587"/>
                  <a:pt x="2814523" y="18288"/>
                </a:cubicBezTo>
                <a:cubicBezTo>
                  <a:pt x="2492275" y="23989"/>
                  <a:pt x="2294402" y="47111"/>
                  <a:pt x="2154326" y="18288"/>
                </a:cubicBezTo>
                <a:cubicBezTo>
                  <a:pt x="2014250" y="-10535"/>
                  <a:pt x="1820317" y="33903"/>
                  <a:pt x="1494130" y="18288"/>
                </a:cubicBezTo>
                <a:cubicBezTo>
                  <a:pt x="1167943" y="2673"/>
                  <a:pt x="948432" y="14868"/>
                  <a:pt x="729691" y="18288"/>
                </a:cubicBezTo>
                <a:cubicBezTo>
                  <a:pt x="510950" y="21708"/>
                  <a:pt x="264032" y="24354"/>
                  <a:pt x="0" y="18288"/>
                </a:cubicBezTo>
                <a:cubicBezTo>
                  <a:pt x="189" y="14288"/>
                  <a:pt x="-703" y="3747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445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2863741219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urinio vietos rezervavimo ženklas 2">
            <a:extLst>
              <a:ext uri="{FF2B5EF4-FFF2-40B4-BE49-F238E27FC236}">
                <a16:creationId xmlns:a16="http://schemas.microsoft.com/office/drawing/2014/main" id="{DFB2A4A3-78B1-435D-8096-25C51EE720C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40080" y="2872899"/>
            <a:ext cx="4243589" cy="3320668"/>
          </a:xfrm>
        </p:spPr>
        <p:txBody>
          <a:bodyPr vert="horz" lIns="91440" tIns="45720" rIns="91440" bIns="45720" rtlCol="0">
            <a:normAutofit/>
          </a:bodyPr>
          <a:lstStyle/>
          <a:p>
            <a:endParaRPr lang="en-US" sz="2200" dirty="0"/>
          </a:p>
          <a:p>
            <a:endParaRPr lang="en-US" sz="2200"/>
          </a:p>
          <a:p>
            <a:r>
              <a:rPr lang="en-US" sz="2200"/>
              <a:t>2021 m. nupirkti 2 socialiniai būstai.</a:t>
            </a:r>
          </a:p>
          <a:p>
            <a:pPr marL="0"/>
            <a:r>
              <a:rPr lang="en-US" sz="2200"/>
              <a:t>Jiems įsigyti išleista 61 000 Eur.</a:t>
            </a:r>
          </a:p>
        </p:txBody>
      </p:sp>
      <p:pic>
        <p:nvPicPr>
          <p:cNvPr id="7" name="Picture 7" descr="A picture containing grass, sky, outdoor, building&#10;&#10;Description automatically generated">
            <a:extLst>
              <a:ext uri="{FF2B5EF4-FFF2-40B4-BE49-F238E27FC236}">
                <a16:creationId xmlns:a16="http://schemas.microsoft.com/office/drawing/2014/main" id="{20872356-DD37-4EEA-BB09-ECCA8A6EC00E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 rotWithShape="1">
          <a:blip r:embed="rId2"/>
          <a:srcRect t="9024" r="-1" b="8226"/>
          <a:stretch/>
        </p:blipFill>
        <p:spPr>
          <a:xfrm>
            <a:off x="5311702" y="10"/>
            <a:ext cx="6878775" cy="6857990"/>
          </a:xfrm>
          <a:custGeom>
            <a:avLst/>
            <a:gdLst/>
            <a:ahLst/>
            <a:cxnLst/>
            <a:rect l="l" t="t" r="r" b="b"/>
            <a:pathLst>
              <a:path w="6878775" h="6858000">
                <a:moveTo>
                  <a:pt x="1102973" y="0"/>
                </a:moveTo>
                <a:lnTo>
                  <a:pt x="1160688" y="0"/>
                </a:lnTo>
                <a:lnTo>
                  <a:pt x="983189" y="331786"/>
                </a:lnTo>
                <a:cubicBezTo>
                  <a:pt x="914866" y="469145"/>
                  <a:pt x="850355" y="608712"/>
                  <a:pt x="789261" y="750263"/>
                </a:cubicBezTo>
                <a:cubicBezTo>
                  <a:pt x="774307" y="784928"/>
                  <a:pt x="759992" y="819849"/>
                  <a:pt x="745295" y="854514"/>
                </a:cubicBezTo>
                <a:cubicBezTo>
                  <a:pt x="756682" y="845393"/>
                  <a:pt x="765489" y="833492"/>
                  <a:pt x="770857" y="819975"/>
                </a:cubicBezTo>
                <a:cubicBezTo>
                  <a:pt x="879943" y="589569"/>
                  <a:pt x="999605" y="365513"/>
                  <a:pt x="1131329" y="148742"/>
                </a:cubicBezTo>
                <a:lnTo>
                  <a:pt x="1227589" y="0"/>
                </a:lnTo>
                <a:lnTo>
                  <a:pt x="6878775" y="0"/>
                </a:lnTo>
                <a:lnTo>
                  <a:pt x="6878775" y="6858000"/>
                </a:lnTo>
                <a:lnTo>
                  <a:pt x="713521" y="6858000"/>
                </a:lnTo>
                <a:lnTo>
                  <a:pt x="625642" y="6670527"/>
                </a:lnTo>
                <a:cubicBezTo>
                  <a:pt x="507232" y="6398531"/>
                  <a:pt x="403083" y="6118381"/>
                  <a:pt x="312785" y="5830359"/>
                </a:cubicBezTo>
                <a:cubicBezTo>
                  <a:pt x="278149" y="5719759"/>
                  <a:pt x="248879" y="5607635"/>
                  <a:pt x="212198" y="5480401"/>
                </a:cubicBezTo>
                <a:cubicBezTo>
                  <a:pt x="212208" y="5491601"/>
                  <a:pt x="212803" y="5502788"/>
                  <a:pt x="213988" y="5513923"/>
                </a:cubicBezTo>
                <a:cubicBezTo>
                  <a:pt x="264089" y="5723695"/>
                  <a:pt x="307290" y="5935370"/>
                  <a:pt x="365826" y="6142729"/>
                </a:cubicBezTo>
                <a:cubicBezTo>
                  <a:pt x="433152" y="6380817"/>
                  <a:pt x="510068" y="6614016"/>
                  <a:pt x="597975" y="6841549"/>
                </a:cubicBezTo>
                <a:lnTo>
                  <a:pt x="604824" y="6858000"/>
                </a:lnTo>
                <a:lnTo>
                  <a:pt x="552056" y="6858000"/>
                </a:lnTo>
                <a:lnTo>
                  <a:pt x="539576" y="6828295"/>
                </a:lnTo>
                <a:cubicBezTo>
                  <a:pt x="380597" y="6414594"/>
                  <a:pt x="260223" y="5988893"/>
                  <a:pt x="171555" y="5552906"/>
                </a:cubicBezTo>
                <a:cubicBezTo>
                  <a:pt x="91163" y="5157998"/>
                  <a:pt x="43746" y="4758899"/>
                  <a:pt x="12305" y="4357388"/>
                </a:cubicBezTo>
                <a:cubicBezTo>
                  <a:pt x="-14281" y="4013908"/>
                  <a:pt x="4507" y="3672965"/>
                  <a:pt x="46684" y="3331516"/>
                </a:cubicBezTo>
                <a:cubicBezTo>
                  <a:pt x="127203" y="2664286"/>
                  <a:pt x="277819" y="2007265"/>
                  <a:pt x="496065" y="1371196"/>
                </a:cubicBezTo>
                <a:cubicBezTo>
                  <a:pt x="636273" y="966066"/>
                  <a:pt x="800445" y="573253"/>
                  <a:pt x="995723" y="196614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315158891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5" name="Rectangle 10">
            <a:extLst>
              <a:ext uri="{FF2B5EF4-FFF2-40B4-BE49-F238E27FC236}">
                <a16:creationId xmlns:a16="http://schemas.microsoft.com/office/drawing/2014/main" id="{2C61293E-6EBE-43EF-A52C-9BEBFD7679D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Pavadinimas 1">
            <a:extLst>
              <a:ext uri="{FF2B5EF4-FFF2-40B4-BE49-F238E27FC236}">
                <a16:creationId xmlns:a16="http://schemas.microsoft.com/office/drawing/2014/main" id="{16405565-3B24-4FA0-A44C-BDD9F77888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97762" y="329184"/>
            <a:ext cx="6251110" cy="1783080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5400" b="1"/>
              <a:t>BŪSTŲ PRITAIKYMAS NEĮGALIEMS</a:t>
            </a:r>
          </a:p>
        </p:txBody>
      </p:sp>
      <p:pic>
        <p:nvPicPr>
          <p:cNvPr id="6" name="Turinio vietos rezervavimo ženklas 5">
            <a:extLst>
              <a:ext uri="{FF2B5EF4-FFF2-40B4-BE49-F238E27FC236}">
                <a16:creationId xmlns:a16="http://schemas.microsoft.com/office/drawing/2014/main" id="{38AB4B35-180A-40EF-9908-2CDA8CB3D95F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452"/>
          <a:stretch/>
        </p:blipFill>
        <p:spPr>
          <a:xfrm>
            <a:off x="1" y="10"/>
            <a:ext cx="4657344" cy="6857990"/>
          </a:xfrm>
          <a:custGeom>
            <a:avLst/>
            <a:gdLst/>
            <a:ahLst/>
            <a:cxnLst/>
            <a:rect l="l" t="t" r="r" b="b"/>
            <a:pathLst>
              <a:path w="4657344" h="6858000">
                <a:moveTo>
                  <a:pt x="0" y="0"/>
                </a:moveTo>
                <a:lnTo>
                  <a:pt x="3429755" y="0"/>
                </a:lnTo>
                <a:lnTo>
                  <a:pt x="3526016" y="148742"/>
                </a:lnTo>
                <a:cubicBezTo>
                  <a:pt x="3657740" y="365513"/>
                  <a:pt x="3777402" y="589569"/>
                  <a:pt x="3886489" y="819975"/>
                </a:cubicBezTo>
                <a:cubicBezTo>
                  <a:pt x="3891856" y="833492"/>
                  <a:pt x="3900663" y="845393"/>
                  <a:pt x="3912049" y="854514"/>
                </a:cubicBezTo>
                <a:cubicBezTo>
                  <a:pt x="3897352" y="819849"/>
                  <a:pt x="3883037" y="784928"/>
                  <a:pt x="3868083" y="750263"/>
                </a:cubicBezTo>
                <a:cubicBezTo>
                  <a:pt x="3806989" y="608712"/>
                  <a:pt x="3742478" y="469145"/>
                  <a:pt x="3674155" y="331786"/>
                </a:cubicBezTo>
                <a:lnTo>
                  <a:pt x="3496656" y="0"/>
                </a:lnTo>
                <a:lnTo>
                  <a:pt x="3554371" y="0"/>
                </a:lnTo>
                <a:lnTo>
                  <a:pt x="3661621" y="196614"/>
                </a:lnTo>
                <a:cubicBezTo>
                  <a:pt x="3856899" y="573253"/>
                  <a:pt x="4021071" y="966066"/>
                  <a:pt x="4161279" y="1371196"/>
                </a:cubicBezTo>
                <a:cubicBezTo>
                  <a:pt x="4379525" y="2007265"/>
                  <a:pt x="4530141" y="2664286"/>
                  <a:pt x="4610660" y="3331516"/>
                </a:cubicBezTo>
                <a:cubicBezTo>
                  <a:pt x="4652837" y="3672965"/>
                  <a:pt x="4671625" y="4013908"/>
                  <a:pt x="4645040" y="4357388"/>
                </a:cubicBezTo>
                <a:cubicBezTo>
                  <a:pt x="4613599" y="4758899"/>
                  <a:pt x="4566181" y="5157998"/>
                  <a:pt x="4485789" y="5552906"/>
                </a:cubicBezTo>
                <a:cubicBezTo>
                  <a:pt x="4397121" y="5988893"/>
                  <a:pt x="4276748" y="6414594"/>
                  <a:pt x="4117769" y="6828295"/>
                </a:cubicBezTo>
                <a:lnTo>
                  <a:pt x="4105288" y="6858000"/>
                </a:lnTo>
                <a:lnTo>
                  <a:pt x="4052520" y="6858000"/>
                </a:lnTo>
                <a:lnTo>
                  <a:pt x="4059369" y="6841549"/>
                </a:lnTo>
                <a:cubicBezTo>
                  <a:pt x="4147276" y="6614016"/>
                  <a:pt x="4224193" y="6380817"/>
                  <a:pt x="4291518" y="6142729"/>
                </a:cubicBezTo>
                <a:cubicBezTo>
                  <a:pt x="4350055" y="5935370"/>
                  <a:pt x="4393256" y="5723695"/>
                  <a:pt x="4443357" y="5513923"/>
                </a:cubicBezTo>
                <a:cubicBezTo>
                  <a:pt x="4444541" y="5502788"/>
                  <a:pt x="4445137" y="5491601"/>
                  <a:pt x="4445146" y="5480401"/>
                </a:cubicBezTo>
                <a:cubicBezTo>
                  <a:pt x="4408465" y="5607635"/>
                  <a:pt x="4379196" y="5719759"/>
                  <a:pt x="4344559" y="5830359"/>
                </a:cubicBezTo>
                <a:cubicBezTo>
                  <a:pt x="4254261" y="6118381"/>
                  <a:pt x="4150112" y="6398531"/>
                  <a:pt x="4031702" y="6670527"/>
                </a:cubicBezTo>
                <a:lnTo>
                  <a:pt x="3943824" y="6858000"/>
                </a:lnTo>
                <a:lnTo>
                  <a:pt x="0" y="6858000"/>
                </a:lnTo>
                <a:close/>
              </a:path>
            </a:pathLst>
          </a:custGeom>
        </p:spPr>
      </p:pic>
      <p:sp>
        <p:nvSpPr>
          <p:cNvPr id="16" name="sketchy line">
            <a:extLst>
              <a:ext uri="{FF2B5EF4-FFF2-40B4-BE49-F238E27FC236}">
                <a16:creationId xmlns:a16="http://schemas.microsoft.com/office/drawing/2014/main" id="{21540236-BFD5-4A9D-8840-4703E7F7682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297762" y="2374947"/>
            <a:ext cx="4243589" cy="18288"/>
          </a:xfrm>
          <a:custGeom>
            <a:avLst/>
            <a:gdLst>
              <a:gd name="connsiteX0" fmla="*/ 0 w 4243589"/>
              <a:gd name="connsiteY0" fmla="*/ 0 h 18288"/>
              <a:gd name="connsiteX1" fmla="*/ 478919 w 4243589"/>
              <a:gd name="connsiteY1" fmla="*/ 0 h 18288"/>
              <a:gd name="connsiteX2" fmla="*/ 957839 w 4243589"/>
              <a:gd name="connsiteY2" fmla="*/ 0 h 18288"/>
              <a:gd name="connsiteX3" fmla="*/ 1521630 w 4243589"/>
              <a:gd name="connsiteY3" fmla="*/ 0 h 18288"/>
              <a:gd name="connsiteX4" fmla="*/ 2212729 w 4243589"/>
              <a:gd name="connsiteY4" fmla="*/ 0 h 18288"/>
              <a:gd name="connsiteX5" fmla="*/ 2734084 w 4243589"/>
              <a:gd name="connsiteY5" fmla="*/ 0 h 18288"/>
              <a:gd name="connsiteX6" fmla="*/ 3255439 w 4243589"/>
              <a:gd name="connsiteY6" fmla="*/ 0 h 18288"/>
              <a:gd name="connsiteX7" fmla="*/ 4243589 w 4243589"/>
              <a:gd name="connsiteY7" fmla="*/ 0 h 18288"/>
              <a:gd name="connsiteX8" fmla="*/ 4243589 w 4243589"/>
              <a:gd name="connsiteY8" fmla="*/ 18288 h 18288"/>
              <a:gd name="connsiteX9" fmla="*/ 3594926 w 4243589"/>
              <a:gd name="connsiteY9" fmla="*/ 18288 h 18288"/>
              <a:gd name="connsiteX10" fmla="*/ 3073571 w 4243589"/>
              <a:gd name="connsiteY10" fmla="*/ 18288 h 18288"/>
              <a:gd name="connsiteX11" fmla="*/ 2552216 w 4243589"/>
              <a:gd name="connsiteY11" fmla="*/ 18288 h 18288"/>
              <a:gd name="connsiteX12" fmla="*/ 1903553 w 4243589"/>
              <a:gd name="connsiteY12" fmla="*/ 18288 h 18288"/>
              <a:gd name="connsiteX13" fmla="*/ 1212454 w 4243589"/>
              <a:gd name="connsiteY13" fmla="*/ 18288 h 18288"/>
              <a:gd name="connsiteX14" fmla="*/ 733535 w 4243589"/>
              <a:gd name="connsiteY14" fmla="*/ 18288 h 18288"/>
              <a:gd name="connsiteX15" fmla="*/ 0 w 4243589"/>
              <a:gd name="connsiteY15" fmla="*/ 18288 h 18288"/>
              <a:gd name="connsiteX16" fmla="*/ 0 w 4243589"/>
              <a:gd name="connsiteY16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243589" h="18288" fill="none" extrusionOk="0">
                <a:moveTo>
                  <a:pt x="0" y="0"/>
                </a:moveTo>
                <a:cubicBezTo>
                  <a:pt x="213395" y="-21006"/>
                  <a:pt x="307421" y="-18116"/>
                  <a:pt x="478919" y="0"/>
                </a:cubicBezTo>
                <a:cubicBezTo>
                  <a:pt x="650417" y="18116"/>
                  <a:pt x="831092" y="-21237"/>
                  <a:pt x="957839" y="0"/>
                </a:cubicBezTo>
                <a:cubicBezTo>
                  <a:pt x="1084586" y="21237"/>
                  <a:pt x="1301682" y="25124"/>
                  <a:pt x="1521630" y="0"/>
                </a:cubicBezTo>
                <a:cubicBezTo>
                  <a:pt x="1741578" y="-25124"/>
                  <a:pt x="1970269" y="-29139"/>
                  <a:pt x="2212729" y="0"/>
                </a:cubicBezTo>
                <a:cubicBezTo>
                  <a:pt x="2455189" y="29139"/>
                  <a:pt x="2558847" y="-4796"/>
                  <a:pt x="2734084" y="0"/>
                </a:cubicBezTo>
                <a:cubicBezTo>
                  <a:pt x="2909321" y="4796"/>
                  <a:pt x="3097217" y="-13409"/>
                  <a:pt x="3255439" y="0"/>
                </a:cubicBezTo>
                <a:cubicBezTo>
                  <a:pt x="3413662" y="13409"/>
                  <a:pt x="3979999" y="-10121"/>
                  <a:pt x="4243589" y="0"/>
                </a:cubicBezTo>
                <a:cubicBezTo>
                  <a:pt x="4244484" y="8974"/>
                  <a:pt x="4243043" y="9359"/>
                  <a:pt x="4243589" y="18288"/>
                </a:cubicBezTo>
                <a:cubicBezTo>
                  <a:pt x="4058777" y="31246"/>
                  <a:pt x="3910348" y="3158"/>
                  <a:pt x="3594926" y="18288"/>
                </a:cubicBezTo>
                <a:cubicBezTo>
                  <a:pt x="3279504" y="33418"/>
                  <a:pt x="3319955" y="-3977"/>
                  <a:pt x="3073571" y="18288"/>
                </a:cubicBezTo>
                <a:cubicBezTo>
                  <a:pt x="2827187" y="40553"/>
                  <a:pt x="2767387" y="1863"/>
                  <a:pt x="2552216" y="18288"/>
                </a:cubicBezTo>
                <a:cubicBezTo>
                  <a:pt x="2337046" y="34713"/>
                  <a:pt x="2181871" y="19527"/>
                  <a:pt x="1903553" y="18288"/>
                </a:cubicBezTo>
                <a:cubicBezTo>
                  <a:pt x="1625235" y="17049"/>
                  <a:pt x="1557672" y="24174"/>
                  <a:pt x="1212454" y="18288"/>
                </a:cubicBezTo>
                <a:cubicBezTo>
                  <a:pt x="867236" y="12402"/>
                  <a:pt x="874382" y="15627"/>
                  <a:pt x="733535" y="18288"/>
                </a:cubicBezTo>
                <a:cubicBezTo>
                  <a:pt x="592688" y="20949"/>
                  <a:pt x="183477" y="14753"/>
                  <a:pt x="0" y="18288"/>
                </a:cubicBezTo>
                <a:cubicBezTo>
                  <a:pt x="-229" y="14222"/>
                  <a:pt x="509" y="5816"/>
                  <a:pt x="0" y="0"/>
                </a:cubicBezTo>
                <a:close/>
              </a:path>
              <a:path w="4243589" h="18288" stroke="0" extrusionOk="0">
                <a:moveTo>
                  <a:pt x="0" y="0"/>
                </a:moveTo>
                <a:cubicBezTo>
                  <a:pt x="143690" y="16630"/>
                  <a:pt x="266667" y="14847"/>
                  <a:pt x="521355" y="0"/>
                </a:cubicBezTo>
                <a:cubicBezTo>
                  <a:pt x="776043" y="-14847"/>
                  <a:pt x="814491" y="-17363"/>
                  <a:pt x="1000275" y="0"/>
                </a:cubicBezTo>
                <a:cubicBezTo>
                  <a:pt x="1186059" y="17363"/>
                  <a:pt x="1352504" y="-23507"/>
                  <a:pt x="1521630" y="0"/>
                </a:cubicBezTo>
                <a:cubicBezTo>
                  <a:pt x="1690756" y="23507"/>
                  <a:pt x="1889525" y="5871"/>
                  <a:pt x="2127857" y="0"/>
                </a:cubicBezTo>
                <a:cubicBezTo>
                  <a:pt x="2366189" y="-5871"/>
                  <a:pt x="2620628" y="-27997"/>
                  <a:pt x="2776520" y="0"/>
                </a:cubicBezTo>
                <a:cubicBezTo>
                  <a:pt x="2932412" y="27997"/>
                  <a:pt x="3131683" y="-25073"/>
                  <a:pt x="3467618" y="0"/>
                </a:cubicBezTo>
                <a:cubicBezTo>
                  <a:pt x="3803553" y="25073"/>
                  <a:pt x="4017371" y="3071"/>
                  <a:pt x="4243589" y="0"/>
                </a:cubicBezTo>
                <a:cubicBezTo>
                  <a:pt x="4243134" y="6162"/>
                  <a:pt x="4243492" y="11775"/>
                  <a:pt x="4243589" y="18288"/>
                </a:cubicBezTo>
                <a:cubicBezTo>
                  <a:pt x="4017834" y="-5779"/>
                  <a:pt x="3834586" y="13376"/>
                  <a:pt x="3594926" y="18288"/>
                </a:cubicBezTo>
                <a:cubicBezTo>
                  <a:pt x="3355266" y="23200"/>
                  <a:pt x="3204179" y="2869"/>
                  <a:pt x="2903827" y="18288"/>
                </a:cubicBezTo>
                <a:cubicBezTo>
                  <a:pt x="2603475" y="33707"/>
                  <a:pt x="2526187" y="46187"/>
                  <a:pt x="2212729" y="18288"/>
                </a:cubicBezTo>
                <a:cubicBezTo>
                  <a:pt x="1899271" y="-9611"/>
                  <a:pt x="1966289" y="29692"/>
                  <a:pt x="1733809" y="18288"/>
                </a:cubicBezTo>
                <a:cubicBezTo>
                  <a:pt x="1501329" y="6884"/>
                  <a:pt x="1343612" y="12492"/>
                  <a:pt x="1085146" y="18288"/>
                </a:cubicBezTo>
                <a:cubicBezTo>
                  <a:pt x="826680" y="24084"/>
                  <a:pt x="778184" y="35607"/>
                  <a:pt x="521355" y="18288"/>
                </a:cubicBezTo>
                <a:cubicBezTo>
                  <a:pt x="264526" y="969"/>
                  <a:pt x="120277" y="4268"/>
                  <a:pt x="0" y="18288"/>
                </a:cubicBezTo>
                <a:cubicBezTo>
                  <a:pt x="766" y="10800"/>
                  <a:pt x="-457" y="8180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445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2727557108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urinio vietos rezervavimo ženklas 2">
            <a:extLst>
              <a:ext uri="{FF2B5EF4-FFF2-40B4-BE49-F238E27FC236}">
                <a16:creationId xmlns:a16="http://schemas.microsoft.com/office/drawing/2014/main" id="{DBCB71A3-2F41-476C-92B5-AA69D62D3D3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5297762" y="2706624"/>
            <a:ext cx="6251110" cy="3483864"/>
          </a:xfrm>
        </p:spPr>
        <p:txBody>
          <a:bodyPr vert="horz" lIns="91440" tIns="45720" rIns="91440" bIns="45720" rtlCol="0">
            <a:normAutofit/>
          </a:bodyPr>
          <a:lstStyle/>
          <a:p>
            <a:pPr marL="0"/>
            <a:r>
              <a:rPr lang="en-US" sz="2200"/>
              <a:t>2021 metais buvo pritaikyti 9 būstai neįgaliems rajono gyventojams.</a:t>
            </a:r>
          </a:p>
          <a:p>
            <a:pPr marL="0"/>
            <a:endParaRPr lang="en-US" sz="2200"/>
          </a:p>
          <a:p>
            <a:pPr marL="0"/>
            <a:r>
              <a:rPr lang="en-US" sz="2200"/>
              <a:t>Projektų vertė 95 200 Eur.</a:t>
            </a:r>
          </a:p>
        </p:txBody>
      </p:sp>
    </p:spTree>
    <p:extLst>
      <p:ext uri="{BB962C8B-B14F-4D97-AF65-F5344CB8AC3E}">
        <p14:creationId xmlns:p14="http://schemas.microsoft.com/office/powerpoint/2010/main" val="545132974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3" name="Rectangle 12">
            <a:extLst>
              <a:ext uri="{FF2B5EF4-FFF2-40B4-BE49-F238E27FC236}">
                <a16:creationId xmlns:a16="http://schemas.microsoft.com/office/drawing/2014/main" id="{2C61293E-6EBE-43EF-A52C-9BEBFD7679D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Pavadinimas 1">
            <a:extLst>
              <a:ext uri="{FF2B5EF4-FFF2-40B4-BE49-F238E27FC236}">
                <a16:creationId xmlns:a16="http://schemas.microsoft.com/office/drawing/2014/main" id="{B62B57F4-8FD2-4337-B6DC-D807984827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97762" y="329184"/>
            <a:ext cx="6251110" cy="1783080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5400" b="1"/>
              <a:t>SOCIALINIŲ BŪSTŲ REMONTO DARBAI </a:t>
            </a:r>
          </a:p>
        </p:txBody>
      </p:sp>
      <p:pic>
        <p:nvPicPr>
          <p:cNvPr id="8" name="Turinio vietos rezervavimo ženklas 7" descr="Paveikslėlis, kuriame yra vidinis, siena, grindys, vonios kambarys&#10;&#10;Automatiškai sugeneruotas aprašymas">
            <a:extLst>
              <a:ext uri="{FF2B5EF4-FFF2-40B4-BE49-F238E27FC236}">
                <a16:creationId xmlns:a16="http://schemas.microsoft.com/office/drawing/2014/main" id="{ACAEABBC-EF5D-4A4D-A0BB-E5CDE132AF63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098" r="17289" b="-1"/>
          <a:stretch/>
        </p:blipFill>
        <p:spPr>
          <a:xfrm>
            <a:off x="1" y="10"/>
            <a:ext cx="4657344" cy="6857990"/>
          </a:xfrm>
          <a:custGeom>
            <a:avLst/>
            <a:gdLst/>
            <a:ahLst/>
            <a:cxnLst/>
            <a:rect l="l" t="t" r="r" b="b"/>
            <a:pathLst>
              <a:path w="4657344" h="6858000">
                <a:moveTo>
                  <a:pt x="0" y="0"/>
                </a:moveTo>
                <a:lnTo>
                  <a:pt x="3429755" y="0"/>
                </a:lnTo>
                <a:lnTo>
                  <a:pt x="3526016" y="148742"/>
                </a:lnTo>
                <a:cubicBezTo>
                  <a:pt x="3657740" y="365513"/>
                  <a:pt x="3777402" y="589569"/>
                  <a:pt x="3886489" y="819975"/>
                </a:cubicBezTo>
                <a:cubicBezTo>
                  <a:pt x="3891856" y="833492"/>
                  <a:pt x="3900663" y="845393"/>
                  <a:pt x="3912049" y="854514"/>
                </a:cubicBezTo>
                <a:cubicBezTo>
                  <a:pt x="3897352" y="819849"/>
                  <a:pt x="3883037" y="784928"/>
                  <a:pt x="3868083" y="750263"/>
                </a:cubicBezTo>
                <a:cubicBezTo>
                  <a:pt x="3806989" y="608712"/>
                  <a:pt x="3742478" y="469145"/>
                  <a:pt x="3674155" y="331786"/>
                </a:cubicBezTo>
                <a:lnTo>
                  <a:pt x="3496656" y="0"/>
                </a:lnTo>
                <a:lnTo>
                  <a:pt x="3554371" y="0"/>
                </a:lnTo>
                <a:lnTo>
                  <a:pt x="3661621" y="196614"/>
                </a:lnTo>
                <a:cubicBezTo>
                  <a:pt x="3856899" y="573253"/>
                  <a:pt x="4021071" y="966066"/>
                  <a:pt x="4161279" y="1371196"/>
                </a:cubicBezTo>
                <a:cubicBezTo>
                  <a:pt x="4379525" y="2007265"/>
                  <a:pt x="4530141" y="2664286"/>
                  <a:pt x="4610660" y="3331516"/>
                </a:cubicBezTo>
                <a:cubicBezTo>
                  <a:pt x="4652837" y="3672965"/>
                  <a:pt x="4671625" y="4013908"/>
                  <a:pt x="4645040" y="4357388"/>
                </a:cubicBezTo>
                <a:cubicBezTo>
                  <a:pt x="4613599" y="4758899"/>
                  <a:pt x="4566181" y="5157998"/>
                  <a:pt x="4485789" y="5552906"/>
                </a:cubicBezTo>
                <a:cubicBezTo>
                  <a:pt x="4397121" y="5988893"/>
                  <a:pt x="4276748" y="6414594"/>
                  <a:pt x="4117769" y="6828295"/>
                </a:cubicBezTo>
                <a:lnTo>
                  <a:pt x="4105288" y="6858000"/>
                </a:lnTo>
                <a:lnTo>
                  <a:pt x="4052520" y="6858000"/>
                </a:lnTo>
                <a:lnTo>
                  <a:pt x="4059369" y="6841549"/>
                </a:lnTo>
                <a:cubicBezTo>
                  <a:pt x="4147276" y="6614016"/>
                  <a:pt x="4224193" y="6380817"/>
                  <a:pt x="4291518" y="6142729"/>
                </a:cubicBezTo>
                <a:cubicBezTo>
                  <a:pt x="4350055" y="5935370"/>
                  <a:pt x="4393256" y="5723695"/>
                  <a:pt x="4443357" y="5513923"/>
                </a:cubicBezTo>
                <a:cubicBezTo>
                  <a:pt x="4444541" y="5502788"/>
                  <a:pt x="4445137" y="5491601"/>
                  <a:pt x="4445146" y="5480401"/>
                </a:cubicBezTo>
                <a:cubicBezTo>
                  <a:pt x="4408465" y="5607635"/>
                  <a:pt x="4379196" y="5719759"/>
                  <a:pt x="4344559" y="5830359"/>
                </a:cubicBezTo>
                <a:cubicBezTo>
                  <a:pt x="4254261" y="6118381"/>
                  <a:pt x="4150112" y="6398531"/>
                  <a:pt x="4031702" y="6670527"/>
                </a:cubicBezTo>
                <a:lnTo>
                  <a:pt x="3943824" y="6858000"/>
                </a:lnTo>
                <a:lnTo>
                  <a:pt x="0" y="6858000"/>
                </a:lnTo>
                <a:close/>
              </a:path>
            </a:pathLst>
          </a:custGeom>
        </p:spPr>
      </p:pic>
      <p:sp>
        <p:nvSpPr>
          <p:cNvPr id="15" name="sketchy line">
            <a:extLst>
              <a:ext uri="{FF2B5EF4-FFF2-40B4-BE49-F238E27FC236}">
                <a16:creationId xmlns:a16="http://schemas.microsoft.com/office/drawing/2014/main" id="{21540236-BFD5-4A9D-8840-4703E7F7682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297762" y="2374947"/>
            <a:ext cx="4243589" cy="18288"/>
          </a:xfrm>
          <a:custGeom>
            <a:avLst/>
            <a:gdLst>
              <a:gd name="connsiteX0" fmla="*/ 0 w 4243589"/>
              <a:gd name="connsiteY0" fmla="*/ 0 h 18288"/>
              <a:gd name="connsiteX1" fmla="*/ 478919 w 4243589"/>
              <a:gd name="connsiteY1" fmla="*/ 0 h 18288"/>
              <a:gd name="connsiteX2" fmla="*/ 957839 w 4243589"/>
              <a:gd name="connsiteY2" fmla="*/ 0 h 18288"/>
              <a:gd name="connsiteX3" fmla="*/ 1521630 w 4243589"/>
              <a:gd name="connsiteY3" fmla="*/ 0 h 18288"/>
              <a:gd name="connsiteX4" fmla="*/ 2212729 w 4243589"/>
              <a:gd name="connsiteY4" fmla="*/ 0 h 18288"/>
              <a:gd name="connsiteX5" fmla="*/ 2734084 w 4243589"/>
              <a:gd name="connsiteY5" fmla="*/ 0 h 18288"/>
              <a:gd name="connsiteX6" fmla="*/ 3255439 w 4243589"/>
              <a:gd name="connsiteY6" fmla="*/ 0 h 18288"/>
              <a:gd name="connsiteX7" fmla="*/ 4243589 w 4243589"/>
              <a:gd name="connsiteY7" fmla="*/ 0 h 18288"/>
              <a:gd name="connsiteX8" fmla="*/ 4243589 w 4243589"/>
              <a:gd name="connsiteY8" fmla="*/ 18288 h 18288"/>
              <a:gd name="connsiteX9" fmla="*/ 3594926 w 4243589"/>
              <a:gd name="connsiteY9" fmla="*/ 18288 h 18288"/>
              <a:gd name="connsiteX10" fmla="*/ 3073571 w 4243589"/>
              <a:gd name="connsiteY10" fmla="*/ 18288 h 18288"/>
              <a:gd name="connsiteX11" fmla="*/ 2552216 w 4243589"/>
              <a:gd name="connsiteY11" fmla="*/ 18288 h 18288"/>
              <a:gd name="connsiteX12" fmla="*/ 1903553 w 4243589"/>
              <a:gd name="connsiteY12" fmla="*/ 18288 h 18288"/>
              <a:gd name="connsiteX13" fmla="*/ 1212454 w 4243589"/>
              <a:gd name="connsiteY13" fmla="*/ 18288 h 18288"/>
              <a:gd name="connsiteX14" fmla="*/ 733535 w 4243589"/>
              <a:gd name="connsiteY14" fmla="*/ 18288 h 18288"/>
              <a:gd name="connsiteX15" fmla="*/ 0 w 4243589"/>
              <a:gd name="connsiteY15" fmla="*/ 18288 h 18288"/>
              <a:gd name="connsiteX16" fmla="*/ 0 w 4243589"/>
              <a:gd name="connsiteY16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243589" h="18288" fill="none" extrusionOk="0">
                <a:moveTo>
                  <a:pt x="0" y="0"/>
                </a:moveTo>
                <a:cubicBezTo>
                  <a:pt x="213395" y="-21006"/>
                  <a:pt x="307421" y="-18116"/>
                  <a:pt x="478919" y="0"/>
                </a:cubicBezTo>
                <a:cubicBezTo>
                  <a:pt x="650417" y="18116"/>
                  <a:pt x="831092" y="-21237"/>
                  <a:pt x="957839" y="0"/>
                </a:cubicBezTo>
                <a:cubicBezTo>
                  <a:pt x="1084586" y="21237"/>
                  <a:pt x="1301682" y="25124"/>
                  <a:pt x="1521630" y="0"/>
                </a:cubicBezTo>
                <a:cubicBezTo>
                  <a:pt x="1741578" y="-25124"/>
                  <a:pt x="1970269" y="-29139"/>
                  <a:pt x="2212729" y="0"/>
                </a:cubicBezTo>
                <a:cubicBezTo>
                  <a:pt x="2455189" y="29139"/>
                  <a:pt x="2558847" y="-4796"/>
                  <a:pt x="2734084" y="0"/>
                </a:cubicBezTo>
                <a:cubicBezTo>
                  <a:pt x="2909321" y="4796"/>
                  <a:pt x="3097217" y="-13409"/>
                  <a:pt x="3255439" y="0"/>
                </a:cubicBezTo>
                <a:cubicBezTo>
                  <a:pt x="3413662" y="13409"/>
                  <a:pt x="3979999" y="-10121"/>
                  <a:pt x="4243589" y="0"/>
                </a:cubicBezTo>
                <a:cubicBezTo>
                  <a:pt x="4244484" y="8974"/>
                  <a:pt x="4243043" y="9359"/>
                  <a:pt x="4243589" y="18288"/>
                </a:cubicBezTo>
                <a:cubicBezTo>
                  <a:pt x="4058777" y="31246"/>
                  <a:pt x="3910348" y="3158"/>
                  <a:pt x="3594926" y="18288"/>
                </a:cubicBezTo>
                <a:cubicBezTo>
                  <a:pt x="3279504" y="33418"/>
                  <a:pt x="3319955" y="-3977"/>
                  <a:pt x="3073571" y="18288"/>
                </a:cubicBezTo>
                <a:cubicBezTo>
                  <a:pt x="2827187" y="40553"/>
                  <a:pt x="2767387" y="1863"/>
                  <a:pt x="2552216" y="18288"/>
                </a:cubicBezTo>
                <a:cubicBezTo>
                  <a:pt x="2337046" y="34713"/>
                  <a:pt x="2181871" y="19527"/>
                  <a:pt x="1903553" y="18288"/>
                </a:cubicBezTo>
                <a:cubicBezTo>
                  <a:pt x="1625235" y="17049"/>
                  <a:pt x="1557672" y="24174"/>
                  <a:pt x="1212454" y="18288"/>
                </a:cubicBezTo>
                <a:cubicBezTo>
                  <a:pt x="867236" y="12402"/>
                  <a:pt x="874382" y="15627"/>
                  <a:pt x="733535" y="18288"/>
                </a:cubicBezTo>
                <a:cubicBezTo>
                  <a:pt x="592688" y="20949"/>
                  <a:pt x="183477" y="14753"/>
                  <a:pt x="0" y="18288"/>
                </a:cubicBezTo>
                <a:cubicBezTo>
                  <a:pt x="-229" y="14222"/>
                  <a:pt x="509" y="5816"/>
                  <a:pt x="0" y="0"/>
                </a:cubicBezTo>
                <a:close/>
              </a:path>
              <a:path w="4243589" h="18288" stroke="0" extrusionOk="0">
                <a:moveTo>
                  <a:pt x="0" y="0"/>
                </a:moveTo>
                <a:cubicBezTo>
                  <a:pt x="143690" y="16630"/>
                  <a:pt x="266667" y="14847"/>
                  <a:pt x="521355" y="0"/>
                </a:cubicBezTo>
                <a:cubicBezTo>
                  <a:pt x="776043" y="-14847"/>
                  <a:pt x="814491" y="-17363"/>
                  <a:pt x="1000275" y="0"/>
                </a:cubicBezTo>
                <a:cubicBezTo>
                  <a:pt x="1186059" y="17363"/>
                  <a:pt x="1352504" y="-23507"/>
                  <a:pt x="1521630" y="0"/>
                </a:cubicBezTo>
                <a:cubicBezTo>
                  <a:pt x="1690756" y="23507"/>
                  <a:pt x="1889525" y="5871"/>
                  <a:pt x="2127857" y="0"/>
                </a:cubicBezTo>
                <a:cubicBezTo>
                  <a:pt x="2366189" y="-5871"/>
                  <a:pt x="2620628" y="-27997"/>
                  <a:pt x="2776520" y="0"/>
                </a:cubicBezTo>
                <a:cubicBezTo>
                  <a:pt x="2932412" y="27997"/>
                  <a:pt x="3131683" y="-25073"/>
                  <a:pt x="3467618" y="0"/>
                </a:cubicBezTo>
                <a:cubicBezTo>
                  <a:pt x="3803553" y="25073"/>
                  <a:pt x="4017371" y="3071"/>
                  <a:pt x="4243589" y="0"/>
                </a:cubicBezTo>
                <a:cubicBezTo>
                  <a:pt x="4243134" y="6162"/>
                  <a:pt x="4243492" y="11775"/>
                  <a:pt x="4243589" y="18288"/>
                </a:cubicBezTo>
                <a:cubicBezTo>
                  <a:pt x="4017834" y="-5779"/>
                  <a:pt x="3834586" y="13376"/>
                  <a:pt x="3594926" y="18288"/>
                </a:cubicBezTo>
                <a:cubicBezTo>
                  <a:pt x="3355266" y="23200"/>
                  <a:pt x="3204179" y="2869"/>
                  <a:pt x="2903827" y="18288"/>
                </a:cubicBezTo>
                <a:cubicBezTo>
                  <a:pt x="2603475" y="33707"/>
                  <a:pt x="2526187" y="46187"/>
                  <a:pt x="2212729" y="18288"/>
                </a:cubicBezTo>
                <a:cubicBezTo>
                  <a:pt x="1899271" y="-9611"/>
                  <a:pt x="1966289" y="29692"/>
                  <a:pt x="1733809" y="18288"/>
                </a:cubicBezTo>
                <a:cubicBezTo>
                  <a:pt x="1501329" y="6884"/>
                  <a:pt x="1343612" y="12492"/>
                  <a:pt x="1085146" y="18288"/>
                </a:cubicBezTo>
                <a:cubicBezTo>
                  <a:pt x="826680" y="24084"/>
                  <a:pt x="778184" y="35607"/>
                  <a:pt x="521355" y="18288"/>
                </a:cubicBezTo>
                <a:cubicBezTo>
                  <a:pt x="264526" y="969"/>
                  <a:pt x="120277" y="4268"/>
                  <a:pt x="0" y="18288"/>
                </a:cubicBezTo>
                <a:cubicBezTo>
                  <a:pt x="766" y="10800"/>
                  <a:pt x="-457" y="8180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445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2727557108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urinio vietos rezervavimo ženklas 2">
            <a:extLst>
              <a:ext uri="{FF2B5EF4-FFF2-40B4-BE49-F238E27FC236}">
                <a16:creationId xmlns:a16="http://schemas.microsoft.com/office/drawing/2014/main" id="{7350E587-FC6D-4560-B2BE-A6169FFBD92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5297762" y="2706624"/>
            <a:ext cx="6251110" cy="3483864"/>
          </a:xfrm>
        </p:spPr>
        <p:txBody>
          <a:bodyPr vert="horz" lIns="91440" tIns="45720" rIns="91440" bIns="45720" rtlCol="0">
            <a:normAutofit/>
          </a:bodyPr>
          <a:lstStyle/>
          <a:p>
            <a:r>
              <a:rPr lang="en-US" sz="2200"/>
              <a:t>2021 metais suremontuota 14 socialinių būstų.</a:t>
            </a:r>
          </a:p>
          <a:p>
            <a:r>
              <a:rPr lang="en-US" sz="2200"/>
              <a:t>Projektų vertė: 38 800  Eur.</a:t>
            </a:r>
          </a:p>
        </p:txBody>
      </p:sp>
    </p:spTree>
    <p:extLst>
      <p:ext uri="{BB962C8B-B14F-4D97-AF65-F5344CB8AC3E}">
        <p14:creationId xmlns:p14="http://schemas.microsoft.com/office/powerpoint/2010/main" val="2321200973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" name="Rectangle 6">
            <a:extLst>
              <a:ext uri="{FF2B5EF4-FFF2-40B4-BE49-F238E27FC236}">
                <a16:creationId xmlns:a16="http://schemas.microsoft.com/office/drawing/2014/main" id="{943CAA20-3569-4189-9E48-239A229A86C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4B44F77-204E-1243-A554-A98E20CBF9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451381"/>
            <a:ext cx="10512552" cy="4066540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6600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SVEIKATOS SRITIS </a:t>
            </a:r>
          </a:p>
        </p:txBody>
      </p:sp>
      <p:sp>
        <p:nvSpPr>
          <p:cNvPr id="9" name="sketch line">
            <a:extLst>
              <a:ext uri="{FF2B5EF4-FFF2-40B4-BE49-F238E27FC236}">
                <a16:creationId xmlns:a16="http://schemas.microsoft.com/office/drawing/2014/main" id="{DA542B6D-E775-4832-91DC-2D20F857813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38200" y="4718595"/>
            <a:ext cx="5410200" cy="18288"/>
          </a:xfrm>
          <a:custGeom>
            <a:avLst/>
            <a:gdLst>
              <a:gd name="connsiteX0" fmla="*/ 0 w 5410200"/>
              <a:gd name="connsiteY0" fmla="*/ 0 h 18288"/>
              <a:gd name="connsiteX1" fmla="*/ 568071 w 5410200"/>
              <a:gd name="connsiteY1" fmla="*/ 0 h 18288"/>
              <a:gd name="connsiteX2" fmla="*/ 1298448 w 5410200"/>
              <a:gd name="connsiteY2" fmla="*/ 0 h 18288"/>
              <a:gd name="connsiteX3" fmla="*/ 1920621 w 5410200"/>
              <a:gd name="connsiteY3" fmla="*/ 0 h 18288"/>
              <a:gd name="connsiteX4" fmla="*/ 2488692 w 5410200"/>
              <a:gd name="connsiteY4" fmla="*/ 0 h 18288"/>
              <a:gd name="connsiteX5" fmla="*/ 3219069 w 5410200"/>
              <a:gd name="connsiteY5" fmla="*/ 0 h 18288"/>
              <a:gd name="connsiteX6" fmla="*/ 3895344 w 5410200"/>
              <a:gd name="connsiteY6" fmla="*/ 0 h 18288"/>
              <a:gd name="connsiteX7" fmla="*/ 4571619 w 5410200"/>
              <a:gd name="connsiteY7" fmla="*/ 0 h 18288"/>
              <a:gd name="connsiteX8" fmla="*/ 5410200 w 5410200"/>
              <a:gd name="connsiteY8" fmla="*/ 0 h 18288"/>
              <a:gd name="connsiteX9" fmla="*/ 5410200 w 5410200"/>
              <a:gd name="connsiteY9" fmla="*/ 18288 h 18288"/>
              <a:gd name="connsiteX10" fmla="*/ 4842129 w 5410200"/>
              <a:gd name="connsiteY10" fmla="*/ 18288 h 18288"/>
              <a:gd name="connsiteX11" fmla="*/ 4328160 w 5410200"/>
              <a:gd name="connsiteY11" fmla="*/ 18288 h 18288"/>
              <a:gd name="connsiteX12" fmla="*/ 3597783 w 5410200"/>
              <a:gd name="connsiteY12" fmla="*/ 18288 h 18288"/>
              <a:gd name="connsiteX13" fmla="*/ 3029712 w 5410200"/>
              <a:gd name="connsiteY13" fmla="*/ 18288 h 18288"/>
              <a:gd name="connsiteX14" fmla="*/ 2299335 w 5410200"/>
              <a:gd name="connsiteY14" fmla="*/ 18288 h 18288"/>
              <a:gd name="connsiteX15" fmla="*/ 1514856 w 5410200"/>
              <a:gd name="connsiteY15" fmla="*/ 18288 h 18288"/>
              <a:gd name="connsiteX16" fmla="*/ 892683 w 5410200"/>
              <a:gd name="connsiteY16" fmla="*/ 18288 h 18288"/>
              <a:gd name="connsiteX17" fmla="*/ 0 w 5410200"/>
              <a:gd name="connsiteY17" fmla="*/ 18288 h 18288"/>
              <a:gd name="connsiteX18" fmla="*/ 0 w 5410200"/>
              <a:gd name="connsiteY18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5410200" h="18288" fill="none" extrusionOk="0">
                <a:moveTo>
                  <a:pt x="0" y="0"/>
                </a:moveTo>
                <a:cubicBezTo>
                  <a:pt x="163050" y="-18707"/>
                  <a:pt x="319321" y="-16364"/>
                  <a:pt x="568071" y="0"/>
                </a:cubicBezTo>
                <a:cubicBezTo>
                  <a:pt x="816821" y="16364"/>
                  <a:pt x="1013224" y="-7268"/>
                  <a:pt x="1298448" y="0"/>
                </a:cubicBezTo>
                <a:cubicBezTo>
                  <a:pt x="1583672" y="7268"/>
                  <a:pt x="1631711" y="-3367"/>
                  <a:pt x="1920621" y="0"/>
                </a:cubicBezTo>
                <a:cubicBezTo>
                  <a:pt x="2209531" y="3367"/>
                  <a:pt x="2364420" y="-19184"/>
                  <a:pt x="2488692" y="0"/>
                </a:cubicBezTo>
                <a:cubicBezTo>
                  <a:pt x="2612964" y="19184"/>
                  <a:pt x="3023298" y="-34627"/>
                  <a:pt x="3219069" y="0"/>
                </a:cubicBezTo>
                <a:cubicBezTo>
                  <a:pt x="3414840" y="34627"/>
                  <a:pt x="3656810" y="24043"/>
                  <a:pt x="3895344" y="0"/>
                </a:cubicBezTo>
                <a:cubicBezTo>
                  <a:pt x="4133879" y="-24043"/>
                  <a:pt x="4393984" y="-19577"/>
                  <a:pt x="4571619" y="0"/>
                </a:cubicBezTo>
                <a:cubicBezTo>
                  <a:pt x="4749255" y="19577"/>
                  <a:pt x="5179928" y="-6281"/>
                  <a:pt x="5410200" y="0"/>
                </a:cubicBezTo>
                <a:cubicBezTo>
                  <a:pt x="5410730" y="6954"/>
                  <a:pt x="5410934" y="12839"/>
                  <a:pt x="5410200" y="18288"/>
                </a:cubicBezTo>
                <a:cubicBezTo>
                  <a:pt x="5139060" y="6751"/>
                  <a:pt x="5121593" y="31035"/>
                  <a:pt x="4842129" y="18288"/>
                </a:cubicBezTo>
                <a:cubicBezTo>
                  <a:pt x="4562665" y="5541"/>
                  <a:pt x="4448273" y="9487"/>
                  <a:pt x="4328160" y="18288"/>
                </a:cubicBezTo>
                <a:cubicBezTo>
                  <a:pt x="4208047" y="27089"/>
                  <a:pt x="3760936" y="22567"/>
                  <a:pt x="3597783" y="18288"/>
                </a:cubicBezTo>
                <a:cubicBezTo>
                  <a:pt x="3434630" y="14009"/>
                  <a:pt x="3299718" y="33213"/>
                  <a:pt x="3029712" y="18288"/>
                </a:cubicBezTo>
                <a:cubicBezTo>
                  <a:pt x="2759706" y="3363"/>
                  <a:pt x="2640159" y="27394"/>
                  <a:pt x="2299335" y="18288"/>
                </a:cubicBezTo>
                <a:cubicBezTo>
                  <a:pt x="1958511" y="9182"/>
                  <a:pt x="1801186" y="28985"/>
                  <a:pt x="1514856" y="18288"/>
                </a:cubicBezTo>
                <a:cubicBezTo>
                  <a:pt x="1228526" y="7591"/>
                  <a:pt x="1063509" y="-5305"/>
                  <a:pt x="892683" y="18288"/>
                </a:cubicBezTo>
                <a:cubicBezTo>
                  <a:pt x="721857" y="41881"/>
                  <a:pt x="186945" y="-20897"/>
                  <a:pt x="0" y="18288"/>
                </a:cubicBezTo>
                <a:cubicBezTo>
                  <a:pt x="-570" y="9279"/>
                  <a:pt x="132" y="5100"/>
                  <a:pt x="0" y="0"/>
                </a:cubicBezTo>
                <a:close/>
              </a:path>
              <a:path w="5410200" h="18288" stroke="0" extrusionOk="0">
                <a:moveTo>
                  <a:pt x="0" y="0"/>
                </a:moveTo>
                <a:cubicBezTo>
                  <a:pt x="285096" y="-4925"/>
                  <a:pt x="376456" y="22268"/>
                  <a:pt x="622173" y="0"/>
                </a:cubicBezTo>
                <a:cubicBezTo>
                  <a:pt x="867890" y="-22268"/>
                  <a:pt x="1031392" y="7228"/>
                  <a:pt x="1136142" y="0"/>
                </a:cubicBezTo>
                <a:cubicBezTo>
                  <a:pt x="1240892" y="-7228"/>
                  <a:pt x="1561853" y="9877"/>
                  <a:pt x="1920621" y="0"/>
                </a:cubicBezTo>
                <a:cubicBezTo>
                  <a:pt x="2279389" y="-9877"/>
                  <a:pt x="2367255" y="19546"/>
                  <a:pt x="2542794" y="0"/>
                </a:cubicBezTo>
                <a:cubicBezTo>
                  <a:pt x="2718333" y="-19546"/>
                  <a:pt x="2866732" y="-22226"/>
                  <a:pt x="3164967" y="0"/>
                </a:cubicBezTo>
                <a:cubicBezTo>
                  <a:pt x="3463202" y="22226"/>
                  <a:pt x="3568055" y="-2765"/>
                  <a:pt x="3949446" y="0"/>
                </a:cubicBezTo>
                <a:cubicBezTo>
                  <a:pt x="4330837" y="2765"/>
                  <a:pt x="4287895" y="10557"/>
                  <a:pt x="4517517" y="0"/>
                </a:cubicBezTo>
                <a:cubicBezTo>
                  <a:pt x="4747139" y="-10557"/>
                  <a:pt x="5149588" y="8716"/>
                  <a:pt x="5410200" y="0"/>
                </a:cubicBezTo>
                <a:cubicBezTo>
                  <a:pt x="5409517" y="5414"/>
                  <a:pt x="5409480" y="12510"/>
                  <a:pt x="5410200" y="18288"/>
                </a:cubicBezTo>
                <a:cubicBezTo>
                  <a:pt x="5163327" y="41494"/>
                  <a:pt x="5008749" y="10693"/>
                  <a:pt x="4842129" y="18288"/>
                </a:cubicBezTo>
                <a:cubicBezTo>
                  <a:pt x="4675509" y="25883"/>
                  <a:pt x="4433401" y="-615"/>
                  <a:pt x="4165854" y="18288"/>
                </a:cubicBezTo>
                <a:cubicBezTo>
                  <a:pt x="3898308" y="37191"/>
                  <a:pt x="3809032" y="-8710"/>
                  <a:pt x="3543681" y="18288"/>
                </a:cubicBezTo>
                <a:cubicBezTo>
                  <a:pt x="3278330" y="45286"/>
                  <a:pt x="3073876" y="-15917"/>
                  <a:pt x="2759202" y="18288"/>
                </a:cubicBezTo>
                <a:cubicBezTo>
                  <a:pt x="2444528" y="52493"/>
                  <a:pt x="2204144" y="3372"/>
                  <a:pt x="1974723" y="18288"/>
                </a:cubicBezTo>
                <a:cubicBezTo>
                  <a:pt x="1745302" y="33204"/>
                  <a:pt x="1602335" y="31490"/>
                  <a:pt x="1406652" y="18288"/>
                </a:cubicBezTo>
                <a:cubicBezTo>
                  <a:pt x="1210969" y="5086"/>
                  <a:pt x="923948" y="3161"/>
                  <a:pt x="730377" y="18288"/>
                </a:cubicBezTo>
                <a:cubicBezTo>
                  <a:pt x="536806" y="33415"/>
                  <a:pt x="336496" y="-141"/>
                  <a:pt x="0" y="18288"/>
                </a:cubicBezTo>
                <a:cubicBezTo>
                  <a:pt x="-306" y="11061"/>
                  <a:pt x="-655" y="7751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1275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48736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30E6D1B-A6BA-284E-A848-EE296E5912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70204" y="606564"/>
            <a:ext cx="10451592" cy="1325563"/>
          </a:xfrm>
        </p:spPr>
        <p:txBody>
          <a:bodyPr anchor="ctr">
            <a:normAutofit/>
          </a:bodyPr>
          <a:lstStyle/>
          <a:p>
            <a:r>
              <a:rPr lang="lt-LT" b="1" dirty="0">
                <a:cs typeface="Times New Roman" panose="02020603050405020304" pitchFamily="18" charset="0"/>
              </a:rPr>
              <a:t>TIESIOGINĖS UŽSIENIO INVESTICIJOS MLN. EUR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A5711A0E-A428-4ED1-96CB-33D69FD842E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00874" y="2043803"/>
            <a:ext cx="10190252" cy="80683"/>
          </a:xfrm>
          <a:prstGeom prst="rect">
            <a:avLst/>
          </a:prstGeom>
          <a:solidFill>
            <a:schemeClr val="tx1">
              <a:lumMod val="50000"/>
              <a:lumOff val="50000"/>
              <a:alpha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aphicFrame>
        <p:nvGraphicFramePr>
          <p:cNvPr id="4" name="Content Placeholder 3">
            <a:extLst>
              <a:ext uri="{FF2B5EF4-FFF2-40B4-BE49-F238E27FC236}">
                <a16:creationId xmlns:a16="http://schemas.microsoft.com/office/drawing/2014/main" id="{4AB80532-EB54-C54D-88BD-69143AB75496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810511960"/>
              </p:ext>
            </p:extLst>
          </p:nvPr>
        </p:nvGraphicFramePr>
        <p:xfrm>
          <a:off x="1000874" y="2385390"/>
          <a:ext cx="10190252" cy="361784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4258868356"/>
      </p:ext>
    </p:extLst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8" name="Rectangle 17">
            <a:extLst>
              <a:ext uri="{FF2B5EF4-FFF2-40B4-BE49-F238E27FC236}">
                <a16:creationId xmlns:a16="http://schemas.microsoft.com/office/drawing/2014/main" id="{F13C74B1-5B17-4795-BED0-7140497B44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Pavadinimas 1">
            <a:extLst>
              <a:ext uri="{FF2B5EF4-FFF2-40B4-BE49-F238E27FC236}">
                <a16:creationId xmlns:a16="http://schemas.microsoft.com/office/drawing/2014/main" id="{E86DAA39-7B90-4D1B-80B6-112B2E845F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0080" y="325369"/>
            <a:ext cx="4368602" cy="1956841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4200"/>
              <a:t>COVID-19 PANDEMIJOS VALDYMAS</a:t>
            </a:r>
          </a:p>
        </p:txBody>
      </p:sp>
      <p:sp>
        <p:nvSpPr>
          <p:cNvPr id="20" name="sketchy line">
            <a:extLst>
              <a:ext uri="{FF2B5EF4-FFF2-40B4-BE49-F238E27FC236}">
                <a16:creationId xmlns:a16="http://schemas.microsoft.com/office/drawing/2014/main" id="{D4974D33-8DC5-464E-8C6D-BE58F0669C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0080" y="2586994"/>
            <a:ext cx="3474720" cy="18288"/>
          </a:xfrm>
          <a:custGeom>
            <a:avLst/>
            <a:gdLst>
              <a:gd name="connsiteX0" fmla="*/ 0 w 3474720"/>
              <a:gd name="connsiteY0" fmla="*/ 0 h 18288"/>
              <a:gd name="connsiteX1" fmla="*/ 694944 w 3474720"/>
              <a:gd name="connsiteY1" fmla="*/ 0 h 18288"/>
              <a:gd name="connsiteX2" fmla="*/ 1355141 w 3474720"/>
              <a:gd name="connsiteY2" fmla="*/ 0 h 18288"/>
              <a:gd name="connsiteX3" fmla="*/ 2015338 w 3474720"/>
              <a:gd name="connsiteY3" fmla="*/ 0 h 18288"/>
              <a:gd name="connsiteX4" fmla="*/ 2779776 w 3474720"/>
              <a:gd name="connsiteY4" fmla="*/ 0 h 18288"/>
              <a:gd name="connsiteX5" fmla="*/ 3474720 w 3474720"/>
              <a:gd name="connsiteY5" fmla="*/ 0 h 18288"/>
              <a:gd name="connsiteX6" fmla="*/ 3474720 w 3474720"/>
              <a:gd name="connsiteY6" fmla="*/ 18288 h 18288"/>
              <a:gd name="connsiteX7" fmla="*/ 2779776 w 3474720"/>
              <a:gd name="connsiteY7" fmla="*/ 18288 h 18288"/>
              <a:gd name="connsiteX8" fmla="*/ 2189074 w 3474720"/>
              <a:gd name="connsiteY8" fmla="*/ 18288 h 18288"/>
              <a:gd name="connsiteX9" fmla="*/ 1528877 w 3474720"/>
              <a:gd name="connsiteY9" fmla="*/ 18288 h 18288"/>
              <a:gd name="connsiteX10" fmla="*/ 868680 w 3474720"/>
              <a:gd name="connsiteY10" fmla="*/ 18288 h 18288"/>
              <a:gd name="connsiteX11" fmla="*/ 0 w 3474720"/>
              <a:gd name="connsiteY11" fmla="*/ 18288 h 18288"/>
              <a:gd name="connsiteX12" fmla="*/ 0 w 3474720"/>
              <a:gd name="connsiteY12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3474720" h="18288" fill="none" extrusionOk="0">
                <a:moveTo>
                  <a:pt x="0" y="0"/>
                </a:moveTo>
                <a:cubicBezTo>
                  <a:pt x="224454" y="-14544"/>
                  <a:pt x="495407" y="26540"/>
                  <a:pt x="694944" y="0"/>
                </a:cubicBezTo>
                <a:cubicBezTo>
                  <a:pt x="894481" y="-26540"/>
                  <a:pt x="1130063" y="24713"/>
                  <a:pt x="1355141" y="0"/>
                </a:cubicBezTo>
                <a:cubicBezTo>
                  <a:pt x="1580219" y="-24713"/>
                  <a:pt x="1820099" y="26695"/>
                  <a:pt x="2015338" y="0"/>
                </a:cubicBezTo>
                <a:cubicBezTo>
                  <a:pt x="2210577" y="-26695"/>
                  <a:pt x="2402045" y="165"/>
                  <a:pt x="2779776" y="0"/>
                </a:cubicBezTo>
                <a:cubicBezTo>
                  <a:pt x="3157507" y="-165"/>
                  <a:pt x="3286859" y="-15571"/>
                  <a:pt x="3474720" y="0"/>
                </a:cubicBezTo>
                <a:cubicBezTo>
                  <a:pt x="3474286" y="7551"/>
                  <a:pt x="3474253" y="9822"/>
                  <a:pt x="3474720" y="18288"/>
                </a:cubicBezTo>
                <a:cubicBezTo>
                  <a:pt x="3233904" y="29845"/>
                  <a:pt x="2945134" y="-5256"/>
                  <a:pt x="2779776" y="18288"/>
                </a:cubicBezTo>
                <a:cubicBezTo>
                  <a:pt x="2614418" y="41832"/>
                  <a:pt x="2339768" y="22709"/>
                  <a:pt x="2189074" y="18288"/>
                </a:cubicBezTo>
                <a:cubicBezTo>
                  <a:pt x="2038380" y="13867"/>
                  <a:pt x="1817434" y="-4947"/>
                  <a:pt x="1528877" y="18288"/>
                </a:cubicBezTo>
                <a:cubicBezTo>
                  <a:pt x="1240320" y="41523"/>
                  <a:pt x="1042447" y="37198"/>
                  <a:pt x="868680" y="18288"/>
                </a:cubicBezTo>
                <a:cubicBezTo>
                  <a:pt x="694913" y="-622"/>
                  <a:pt x="233232" y="44909"/>
                  <a:pt x="0" y="18288"/>
                </a:cubicBezTo>
                <a:cubicBezTo>
                  <a:pt x="60" y="11696"/>
                  <a:pt x="66" y="3758"/>
                  <a:pt x="0" y="0"/>
                </a:cubicBezTo>
                <a:close/>
              </a:path>
              <a:path w="3474720" h="18288" stroke="0" extrusionOk="0">
                <a:moveTo>
                  <a:pt x="0" y="0"/>
                </a:moveTo>
                <a:cubicBezTo>
                  <a:pt x="202328" y="-14716"/>
                  <a:pt x="332722" y="-11499"/>
                  <a:pt x="625450" y="0"/>
                </a:cubicBezTo>
                <a:cubicBezTo>
                  <a:pt x="918178" y="11499"/>
                  <a:pt x="1096688" y="5123"/>
                  <a:pt x="1389888" y="0"/>
                </a:cubicBezTo>
                <a:cubicBezTo>
                  <a:pt x="1683088" y="-5123"/>
                  <a:pt x="1835981" y="-14038"/>
                  <a:pt x="1980590" y="0"/>
                </a:cubicBezTo>
                <a:cubicBezTo>
                  <a:pt x="2125199" y="14038"/>
                  <a:pt x="2396099" y="-7203"/>
                  <a:pt x="2571293" y="0"/>
                </a:cubicBezTo>
                <a:cubicBezTo>
                  <a:pt x="2746487" y="7203"/>
                  <a:pt x="3041609" y="-12036"/>
                  <a:pt x="3474720" y="0"/>
                </a:cubicBezTo>
                <a:cubicBezTo>
                  <a:pt x="3474638" y="4406"/>
                  <a:pt x="3474631" y="9982"/>
                  <a:pt x="3474720" y="18288"/>
                </a:cubicBezTo>
                <a:cubicBezTo>
                  <a:pt x="3324873" y="21876"/>
                  <a:pt x="3136771" y="12587"/>
                  <a:pt x="2814523" y="18288"/>
                </a:cubicBezTo>
                <a:cubicBezTo>
                  <a:pt x="2492275" y="23989"/>
                  <a:pt x="2294402" y="47111"/>
                  <a:pt x="2154326" y="18288"/>
                </a:cubicBezTo>
                <a:cubicBezTo>
                  <a:pt x="2014250" y="-10535"/>
                  <a:pt x="1820317" y="33903"/>
                  <a:pt x="1494130" y="18288"/>
                </a:cubicBezTo>
                <a:cubicBezTo>
                  <a:pt x="1167943" y="2673"/>
                  <a:pt x="948432" y="14868"/>
                  <a:pt x="729691" y="18288"/>
                </a:cubicBezTo>
                <a:cubicBezTo>
                  <a:pt x="510950" y="21708"/>
                  <a:pt x="264032" y="24354"/>
                  <a:pt x="0" y="18288"/>
                </a:cubicBezTo>
                <a:cubicBezTo>
                  <a:pt x="189" y="14288"/>
                  <a:pt x="-703" y="3747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445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2863741219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urinio vietos rezervavimo ženklas 2">
            <a:extLst>
              <a:ext uri="{FF2B5EF4-FFF2-40B4-BE49-F238E27FC236}">
                <a16:creationId xmlns:a16="http://schemas.microsoft.com/office/drawing/2014/main" id="{5896A179-9E1F-4730-861B-77DB05CA244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40080" y="2872899"/>
            <a:ext cx="4243589" cy="3320668"/>
          </a:xfrm>
        </p:spPr>
        <p:txBody>
          <a:bodyPr vert="horz" lIns="91440" tIns="45720" rIns="91440" bIns="45720" rtlCol="0">
            <a:normAutofit/>
          </a:bodyPr>
          <a:lstStyle/>
          <a:p>
            <a:r>
              <a:rPr lang="en-US" sz="2200" dirty="0"/>
              <a:t>2021 </a:t>
            </a:r>
            <a:r>
              <a:rPr lang="en-US" sz="2200" dirty="0" err="1"/>
              <a:t>metais</a:t>
            </a:r>
            <a:r>
              <a:rPr lang="en-US" sz="2200" dirty="0"/>
              <a:t> </a:t>
            </a:r>
            <a:r>
              <a:rPr lang="en-US" sz="2200" dirty="0" err="1"/>
              <a:t>mobilus</a:t>
            </a:r>
            <a:r>
              <a:rPr lang="en-US" sz="2200" dirty="0"/>
              <a:t> </a:t>
            </a:r>
            <a:r>
              <a:rPr lang="en-US" sz="2200" dirty="0" err="1"/>
              <a:t>patikros</a:t>
            </a:r>
            <a:r>
              <a:rPr lang="en-US" sz="2200" dirty="0"/>
              <a:t> </a:t>
            </a:r>
            <a:r>
              <a:rPr lang="en-US" sz="2200" dirty="0" err="1"/>
              <a:t>punktas</a:t>
            </a:r>
            <a:r>
              <a:rPr lang="en-US" sz="2200" dirty="0"/>
              <a:t> </a:t>
            </a:r>
            <a:r>
              <a:rPr lang="en-US" sz="2200" dirty="0" err="1"/>
              <a:t>sėkmingai</a:t>
            </a:r>
            <a:r>
              <a:rPr lang="en-US" sz="2200" dirty="0"/>
              <a:t> </a:t>
            </a:r>
            <a:r>
              <a:rPr lang="en-US" sz="2200" dirty="0" err="1"/>
              <a:t>tęsė</a:t>
            </a:r>
            <a:r>
              <a:rPr lang="en-US" sz="2200" dirty="0"/>
              <a:t> </a:t>
            </a:r>
            <a:r>
              <a:rPr lang="en-US" sz="2200" dirty="0" err="1"/>
              <a:t>savo</a:t>
            </a:r>
            <a:r>
              <a:rPr lang="en-US" sz="2200" dirty="0"/>
              <a:t> </a:t>
            </a:r>
            <a:r>
              <a:rPr lang="en-US" sz="2200" dirty="0" err="1"/>
              <a:t>darbą</a:t>
            </a:r>
            <a:r>
              <a:rPr lang="en-US" sz="2200" dirty="0"/>
              <a:t>.</a:t>
            </a:r>
          </a:p>
          <a:p>
            <a:r>
              <a:rPr lang="en-US" sz="2200" dirty="0"/>
              <a:t>25 648 </a:t>
            </a:r>
            <a:r>
              <a:rPr lang="en-US" sz="2200" dirty="0" err="1"/>
              <a:t>asmenims</a:t>
            </a:r>
            <a:r>
              <a:rPr lang="en-US" sz="2200" dirty="0"/>
              <a:t> </a:t>
            </a:r>
            <a:r>
              <a:rPr lang="en-US" sz="2200" dirty="0" err="1"/>
              <a:t>buvo</a:t>
            </a:r>
            <a:r>
              <a:rPr lang="en-US" sz="2200" dirty="0"/>
              <a:t> </a:t>
            </a:r>
            <a:r>
              <a:rPr lang="en-US" sz="2200" dirty="0" err="1"/>
              <a:t>atlikti</a:t>
            </a:r>
            <a:r>
              <a:rPr lang="en-US" sz="2200" dirty="0"/>
              <a:t> </a:t>
            </a:r>
            <a:r>
              <a:rPr lang="en-US" sz="2200" dirty="0" err="1"/>
              <a:t>tyrimai</a:t>
            </a:r>
            <a:r>
              <a:rPr lang="en-US" sz="2200" dirty="0"/>
              <a:t> </a:t>
            </a:r>
            <a:r>
              <a:rPr lang="en-US" sz="2200" dirty="0" err="1"/>
              <a:t>dėl</a:t>
            </a:r>
            <a:r>
              <a:rPr lang="en-US" sz="2200" dirty="0"/>
              <a:t> COVID-19, </a:t>
            </a:r>
            <a:r>
              <a:rPr lang="en-US" sz="2200" dirty="0" err="1"/>
              <a:t>iš</a:t>
            </a:r>
            <a:r>
              <a:rPr lang="en-US" sz="2200" dirty="0"/>
              <a:t> </a:t>
            </a:r>
            <a:r>
              <a:rPr lang="en-US" sz="2200" dirty="0" err="1"/>
              <a:t>jų</a:t>
            </a:r>
            <a:r>
              <a:rPr lang="en-US" sz="2200" dirty="0"/>
              <a:t>  14 917 PGR </a:t>
            </a:r>
            <a:r>
              <a:rPr lang="en-US" sz="2200" dirty="0" err="1"/>
              <a:t>tyrimo</a:t>
            </a:r>
            <a:r>
              <a:rPr lang="en-US" sz="2200" dirty="0"/>
              <a:t> </a:t>
            </a:r>
            <a:r>
              <a:rPr lang="en-US" sz="2200" dirty="0" err="1"/>
              <a:t>būdu</a:t>
            </a:r>
            <a:r>
              <a:rPr lang="en-US" sz="2200" dirty="0"/>
              <a:t>. </a:t>
            </a:r>
          </a:p>
          <a:p>
            <a:r>
              <a:rPr lang="en-US" sz="2200" dirty="0" err="1"/>
              <a:t>Šilutės</a:t>
            </a:r>
            <a:r>
              <a:rPr lang="en-US" sz="2200" dirty="0"/>
              <a:t> </a:t>
            </a:r>
            <a:r>
              <a:rPr lang="en-US" sz="2200" dirty="0" err="1"/>
              <a:t>ligoninėje</a:t>
            </a:r>
            <a:r>
              <a:rPr lang="en-US" sz="2200" dirty="0"/>
              <a:t> </a:t>
            </a:r>
            <a:r>
              <a:rPr lang="en-US" sz="2200" dirty="0" err="1"/>
              <a:t>veiklą</a:t>
            </a:r>
            <a:r>
              <a:rPr lang="en-US" sz="2200" dirty="0"/>
              <a:t> </a:t>
            </a:r>
            <a:r>
              <a:rPr lang="en-US" sz="2200" dirty="0" err="1"/>
              <a:t>tęsė</a:t>
            </a:r>
            <a:r>
              <a:rPr lang="en-US" sz="2200" dirty="0"/>
              <a:t> Covid-19 </a:t>
            </a:r>
            <a:r>
              <a:rPr lang="en-US" sz="2200" dirty="0" err="1"/>
              <a:t>skyrius</a:t>
            </a:r>
            <a:r>
              <a:rPr lang="en-US" sz="2200" dirty="0"/>
              <a:t>. </a:t>
            </a:r>
          </a:p>
          <a:p>
            <a:endParaRPr lang="en-US" sz="2200" dirty="0"/>
          </a:p>
          <a:p>
            <a:pPr marL="0"/>
            <a:endParaRPr lang="en-US" sz="2200" dirty="0"/>
          </a:p>
        </p:txBody>
      </p:sp>
      <p:pic>
        <p:nvPicPr>
          <p:cNvPr id="6" name="Turinio vietos rezervavimo ženklas 5" descr="Paveikslėlis, kuriame yra medis, laukas, žemė, automobilis&#10;&#10;Automatiškai sugeneruotas aprašymas">
            <a:extLst>
              <a:ext uri="{FF2B5EF4-FFF2-40B4-BE49-F238E27FC236}">
                <a16:creationId xmlns:a16="http://schemas.microsoft.com/office/drawing/2014/main" id="{D258181B-FF6D-4685-BBC6-29A5DE6A1F62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459" r="20121"/>
          <a:stretch/>
        </p:blipFill>
        <p:spPr>
          <a:xfrm>
            <a:off x="5311702" y="10"/>
            <a:ext cx="6878775" cy="6857990"/>
          </a:xfrm>
          <a:custGeom>
            <a:avLst/>
            <a:gdLst/>
            <a:ahLst/>
            <a:cxnLst/>
            <a:rect l="l" t="t" r="r" b="b"/>
            <a:pathLst>
              <a:path w="6878775" h="6858000">
                <a:moveTo>
                  <a:pt x="1102973" y="0"/>
                </a:moveTo>
                <a:lnTo>
                  <a:pt x="1160688" y="0"/>
                </a:lnTo>
                <a:lnTo>
                  <a:pt x="983189" y="331786"/>
                </a:lnTo>
                <a:cubicBezTo>
                  <a:pt x="914866" y="469145"/>
                  <a:pt x="850355" y="608712"/>
                  <a:pt x="789261" y="750263"/>
                </a:cubicBezTo>
                <a:cubicBezTo>
                  <a:pt x="774307" y="784928"/>
                  <a:pt x="759992" y="819849"/>
                  <a:pt x="745295" y="854514"/>
                </a:cubicBezTo>
                <a:cubicBezTo>
                  <a:pt x="756682" y="845393"/>
                  <a:pt x="765489" y="833492"/>
                  <a:pt x="770857" y="819975"/>
                </a:cubicBezTo>
                <a:cubicBezTo>
                  <a:pt x="879943" y="589569"/>
                  <a:pt x="999605" y="365513"/>
                  <a:pt x="1131329" y="148742"/>
                </a:cubicBezTo>
                <a:lnTo>
                  <a:pt x="1227589" y="0"/>
                </a:lnTo>
                <a:lnTo>
                  <a:pt x="6878775" y="0"/>
                </a:lnTo>
                <a:lnTo>
                  <a:pt x="6878775" y="6858000"/>
                </a:lnTo>
                <a:lnTo>
                  <a:pt x="713521" y="6858000"/>
                </a:lnTo>
                <a:lnTo>
                  <a:pt x="625642" y="6670527"/>
                </a:lnTo>
                <a:cubicBezTo>
                  <a:pt x="507232" y="6398531"/>
                  <a:pt x="403083" y="6118381"/>
                  <a:pt x="312785" y="5830359"/>
                </a:cubicBezTo>
                <a:cubicBezTo>
                  <a:pt x="278149" y="5719759"/>
                  <a:pt x="248879" y="5607635"/>
                  <a:pt x="212198" y="5480401"/>
                </a:cubicBezTo>
                <a:cubicBezTo>
                  <a:pt x="212208" y="5491601"/>
                  <a:pt x="212803" y="5502788"/>
                  <a:pt x="213988" y="5513923"/>
                </a:cubicBezTo>
                <a:cubicBezTo>
                  <a:pt x="264089" y="5723695"/>
                  <a:pt x="307290" y="5935370"/>
                  <a:pt x="365826" y="6142729"/>
                </a:cubicBezTo>
                <a:cubicBezTo>
                  <a:pt x="433152" y="6380817"/>
                  <a:pt x="510068" y="6614016"/>
                  <a:pt x="597975" y="6841549"/>
                </a:cubicBezTo>
                <a:lnTo>
                  <a:pt x="604824" y="6858000"/>
                </a:lnTo>
                <a:lnTo>
                  <a:pt x="552056" y="6858000"/>
                </a:lnTo>
                <a:lnTo>
                  <a:pt x="539576" y="6828295"/>
                </a:lnTo>
                <a:cubicBezTo>
                  <a:pt x="380597" y="6414594"/>
                  <a:pt x="260223" y="5988893"/>
                  <a:pt x="171555" y="5552906"/>
                </a:cubicBezTo>
                <a:cubicBezTo>
                  <a:pt x="91163" y="5157998"/>
                  <a:pt x="43746" y="4758899"/>
                  <a:pt x="12305" y="4357388"/>
                </a:cubicBezTo>
                <a:cubicBezTo>
                  <a:pt x="-14281" y="4013908"/>
                  <a:pt x="4507" y="3672965"/>
                  <a:pt x="46684" y="3331516"/>
                </a:cubicBezTo>
                <a:cubicBezTo>
                  <a:pt x="127203" y="2664286"/>
                  <a:pt x="277819" y="2007265"/>
                  <a:pt x="496065" y="1371196"/>
                </a:cubicBezTo>
                <a:cubicBezTo>
                  <a:pt x="636273" y="966066"/>
                  <a:pt x="800445" y="573253"/>
                  <a:pt x="995723" y="196614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2262352499"/>
      </p:ext>
    </p:extLst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4" name="Rectangle 73">
            <a:extLst>
              <a:ext uri="{FF2B5EF4-FFF2-40B4-BE49-F238E27FC236}">
                <a16:creationId xmlns:a16="http://schemas.microsoft.com/office/drawing/2014/main" id="{F13C74B1-5B17-4795-BED0-7140497B44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Pavadinimas 1">
            <a:extLst>
              <a:ext uri="{FF2B5EF4-FFF2-40B4-BE49-F238E27FC236}">
                <a16:creationId xmlns:a16="http://schemas.microsoft.com/office/drawing/2014/main" id="{FA5D7DA7-538E-4456-9D4B-552B779E16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0080" y="325369"/>
            <a:ext cx="4368602" cy="1956841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5400" b="1"/>
              <a:t>SKIEPIJIMAS NUO COVID-19</a:t>
            </a:r>
          </a:p>
        </p:txBody>
      </p:sp>
      <p:sp>
        <p:nvSpPr>
          <p:cNvPr id="76" name="sketchy line">
            <a:extLst>
              <a:ext uri="{FF2B5EF4-FFF2-40B4-BE49-F238E27FC236}">
                <a16:creationId xmlns:a16="http://schemas.microsoft.com/office/drawing/2014/main" id="{D4974D33-8DC5-464E-8C6D-BE58F0669C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0080" y="2586994"/>
            <a:ext cx="3474720" cy="18288"/>
          </a:xfrm>
          <a:custGeom>
            <a:avLst/>
            <a:gdLst>
              <a:gd name="connsiteX0" fmla="*/ 0 w 3474720"/>
              <a:gd name="connsiteY0" fmla="*/ 0 h 18288"/>
              <a:gd name="connsiteX1" fmla="*/ 694944 w 3474720"/>
              <a:gd name="connsiteY1" fmla="*/ 0 h 18288"/>
              <a:gd name="connsiteX2" fmla="*/ 1355141 w 3474720"/>
              <a:gd name="connsiteY2" fmla="*/ 0 h 18288"/>
              <a:gd name="connsiteX3" fmla="*/ 2015338 w 3474720"/>
              <a:gd name="connsiteY3" fmla="*/ 0 h 18288"/>
              <a:gd name="connsiteX4" fmla="*/ 2779776 w 3474720"/>
              <a:gd name="connsiteY4" fmla="*/ 0 h 18288"/>
              <a:gd name="connsiteX5" fmla="*/ 3474720 w 3474720"/>
              <a:gd name="connsiteY5" fmla="*/ 0 h 18288"/>
              <a:gd name="connsiteX6" fmla="*/ 3474720 w 3474720"/>
              <a:gd name="connsiteY6" fmla="*/ 18288 h 18288"/>
              <a:gd name="connsiteX7" fmla="*/ 2779776 w 3474720"/>
              <a:gd name="connsiteY7" fmla="*/ 18288 h 18288"/>
              <a:gd name="connsiteX8" fmla="*/ 2189074 w 3474720"/>
              <a:gd name="connsiteY8" fmla="*/ 18288 h 18288"/>
              <a:gd name="connsiteX9" fmla="*/ 1528877 w 3474720"/>
              <a:gd name="connsiteY9" fmla="*/ 18288 h 18288"/>
              <a:gd name="connsiteX10" fmla="*/ 868680 w 3474720"/>
              <a:gd name="connsiteY10" fmla="*/ 18288 h 18288"/>
              <a:gd name="connsiteX11" fmla="*/ 0 w 3474720"/>
              <a:gd name="connsiteY11" fmla="*/ 18288 h 18288"/>
              <a:gd name="connsiteX12" fmla="*/ 0 w 3474720"/>
              <a:gd name="connsiteY12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3474720" h="18288" fill="none" extrusionOk="0">
                <a:moveTo>
                  <a:pt x="0" y="0"/>
                </a:moveTo>
                <a:cubicBezTo>
                  <a:pt x="224454" y="-14544"/>
                  <a:pt x="495407" y="26540"/>
                  <a:pt x="694944" y="0"/>
                </a:cubicBezTo>
                <a:cubicBezTo>
                  <a:pt x="894481" y="-26540"/>
                  <a:pt x="1130063" y="24713"/>
                  <a:pt x="1355141" y="0"/>
                </a:cubicBezTo>
                <a:cubicBezTo>
                  <a:pt x="1580219" y="-24713"/>
                  <a:pt x="1820099" y="26695"/>
                  <a:pt x="2015338" y="0"/>
                </a:cubicBezTo>
                <a:cubicBezTo>
                  <a:pt x="2210577" y="-26695"/>
                  <a:pt x="2402045" y="165"/>
                  <a:pt x="2779776" y="0"/>
                </a:cubicBezTo>
                <a:cubicBezTo>
                  <a:pt x="3157507" y="-165"/>
                  <a:pt x="3286859" y="-15571"/>
                  <a:pt x="3474720" y="0"/>
                </a:cubicBezTo>
                <a:cubicBezTo>
                  <a:pt x="3474286" y="7551"/>
                  <a:pt x="3474253" y="9822"/>
                  <a:pt x="3474720" y="18288"/>
                </a:cubicBezTo>
                <a:cubicBezTo>
                  <a:pt x="3233904" y="29845"/>
                  <a:pt x="2945134" y="-5256"/>
                  <a:pt x="2779776" y="18288"/>
                </a:cubicBezTo>
                <a:cubicBezTo>
                  <a:pt x="2614418" y="41832"/>
                  <a:pt x="2339768" y="22709"/>
                  <a:pt x="2189074" y="18288"/>
                </a:cubicBezTo>
                <a:cubicBezTo>
                  <a:pt x="2038380" y="13867"/>
                  <a:pt x="1817434" y="-4947"/>
                  <a:pt x="1528877" y="18288"/>
                </a:cubicBezTo>
                <a:cubicBezTo>
                  <a:pt x="1240320" y="41523"/>
                  <a:pt x="1042447" y="37198"/>
                  <a:pt x="868680" y="18288"/>
                </a:cubicBezTo>
                <a:cubicBezTo>
                  <a:pt x="694913" y="-622"/>
                  <a:pt x="233232" y="44909"/>
                  <a:pt x="0" y="18288"/>
                </a:cubicBezTo>
                <a:cubicBezTo>
                  <a:pt x="60" y="11696"/>
                  <a:pt x="66" y="3758"/>
                  <a:pt x="0" y="0"/>
                </a:cubicBezTo>
                <a:close/>
              </a:path>
              <a:path w="3474720" h="18288" stroke="0" extrusionOk="0">
                <a:moveTo>
                  <a:pt x="0" y="0"/>
                </a:moveTo>
                <a:cubicBezTo>
                  <a:pt x="202328" y="-14716"/>
                  <a:pt x="332722" y="-11499"/>
                  <a:pt x="625450" y="0"/>
                </a:cubicBezTo>
                <a:cubicBezTo>
                  <a:pt x="918178" y="11499"/>
                  <a:pt x="1096688" y="5123"/>
                  <a:pt x="1389888" y="0"/>
                </a:cubicBezTo>
                <a:cubicBezTo>
                  <a:pt x="1683088" y="-5123"/>
                  <a:pt x="1835981" y="-14038"/>
                  <a:pt x="1980590" y="0"/>
                </a:cubicBezTo>
                <a:cubicBezTo>
                  <a:pt x="2125199" y="14038"/>
                  <a:pt x="2396099" y="-7203"/>
                  <a:pt x="2571293" y="0"/>
                </a:cubicBezTo>
                <a:cubicBezTo>
                  <a:pt x="2746487" y="7203"/>
                  <a:pt x="3041609" y="-12036"/>
                  <a:pt x="3474720" y="0"/>
                </a:cubicBezTo>
                <a:cubicBezTo>
                  <a:pt x="3474638" y="4406"/>
                  <a:pt x="3474631" y="9982"/>
                  <a:pt x="3474720" y="18288"/>
                </a:cubicBezTo>
                <a:cubicBezTo>
                  <a:pt x="3324873" y="21876"/>
                  <a:pt x="3136771" y="12587"/>
                  <a:pt x="2814523" y="18288"/>
                </a:cubicBezTo>
                <a:cubicBezTo>
                  <a:pt x="2492275" y="23989"/>
                  <a:pt x="2294402" y="47111"/>
                  <a:pt x="2154326" y="18288"/>
                </a:cubicBezTo>
                <a:cubicBezTo>
                  <a:pt x="2014250" y="-10535"/>
                  <a:pt x="1820317" y="33903"/>
                  <a:pt x="1494130" y="18288"/>
                </a:cubicBezTo>
                <a:cubicBezTo>
                  <a:pt x="1167943" y="2673"/>
                  <a:pt x="948432" y="14868"/>
                  <a:pt x="729691" y="18288"/>
                </a:cubicBezTo>
                <a:cubicBezTo>
                  <a:pt x="510950" y="21708"/>
                  <a:pt x="264032" y="24354"/>
                  <a:pt x="0" y="18288"/>
                </a:cubicBezTo>
                <a:cubicBezTo>
                  <a:pt x="189" y="14288"/>
                  <a:pt x="-703" y="3747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445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2863741219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urinio vietos rezervavimo ženklas 2">
            <a:extLst>
              <a:ext uri="{FF2B5EF4-FFF2-40B4-BE49-F238E27FC236}">
                <a16:creationId xmlns:a16="http://schemas.microsoft.com/office/drawing/2014/main" id="{A4028185-A5BA-47A4-A495-D117B766312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40080" y="2872899"/>
            <a:ext cx="4243589" cy="3320668"/>
          </a:xfrm>
        </p:spPr>
        <p:txBody>
          <a:bodyPr vert="horz" lIns="91440" tIns="45720" rIns="91440" bIns="45720" rtlCol="0">
            <a:normAutofit/>
          </a:bodyPr>
          <a:lstStyle/>
          <a:p>
            <a:pPr marL="0"/>
            <a:r>
              <a:rPr lang="en-US" sz="1900" dirty="0" err="1">
                <a:effectLst/>
              </a:rPr>
              <a:t>Sausio</a:t>
            </a:r>
            <a:r>
              <a:rPr lang="en-US" sz="1900" dirty="0">
                <a:effectLst/>
              </a:rPr>
              <a:t> </a:t>
            </a:r>
            <a:r>
              <a:rPr lang="en-US" sz="1900" dirty="0" err="1">
                <a:effectLst/>
              </a:rPr>
              <a:t>mėnesį</a:t>
            </a:r>
            <a:r>
              <a:rPr lang="en-US" sz="1900" dirty="0">
                <a:effectLst/>
              </a:rPr>
              <a:t> </a:t>
            </a:r>
            <a:r>
              <a:rPr lang="en-US" sz="1900" dirty="0" err="1">
                <a:effectLst/>
              </a:rPr>
              <a:t>pradėtas</a:t>
            </a:r>
            <a:r>
              <a:rPr lang="en-US" sz="1900" dirty="0">
                <a:effectLst/>
              </a:rPr>
              <a:t> </a:t>
            </a:r>
            <a:r>
              <a:rPr lang="en-US" sz="1900" dirty="0" err="1">
                <a:effectLst/>
              </a:rPr>
              <a:t>visuotinis</a:t>
            </a:r>
            <a:r>
              <a:rPr lang="en-US" sz="1900" dirty="0">
                <a:effectLst/>
              </a:rPr>
              <a:t> </a:t>
            </a:r>
            <a:r>
              <a:rPr lang="en-US" sz="1900" dirty="0" err="1">
                <a:effectLst/>
              </a:rPr>
              <a:t>skiepijimas</a:t>
            </a:r>
            <a:r>
              <a:rPr lang="en-US" sz="1900" dirty="0">
                <a:effectLst/>
              </a:rPr>
              <a:t> </a:t>
            </a:r>
            <a:r>
              <a:rPr lang="en-US" sz="1900" dirty="0" err="1">
                <a:effectLst/>
              </a:rPr>
              <a:t>pagal</a:t>
            </a:r>
            <a:r>
              <a:rPr lang="en-US" sz="1900" dirty="0">
                <a:effectLst/>
              </a:rPr>
              <a:t> </a:t>
            </a:r>
            <a:r>
              <a:rPr lang="en-US" sz="1900" dirty="0" err="1">
                <a:effectLst/>
              </a:rPr>
              <a:t>prioritetines</a:t>
            </a:r>
            <a:r>
              <a:rPr lang="en-US" sz="1900" dirty="0">
                <a:effectLst/>
              </a:rPr>
              <a:t> </a:t>
            </a:r>
            <a:r>
              <a:rPr lang="en-US" sz="1900" dirty="0" err="1">
                <a:effectLst/>
              </a:rPr>
              <a:t>grupes</a:t>
            </a:r>
            <a:r>
              <a:rPr lang="en-US" sz="1900" dirty="0">
                <a:effectLst/>
              </a:rPr>
              <a:t>. </a:t>
            </a:r>
          </a:p>
          <a:p>
            <a:pPr marL="0"/>
            <a:r>
              <a:rPr lang="en-US" sz="1900" dirty="0" err="1">
                <a:effectLst/>
              </a:rPr>
              <a:t>Gegužę</a:t>
            </a:r>
            <a:r>
              <a:rPr lang="en-US" sz="1900" dirty="0">
                <a:effectLst/>
              </a:rPr>
              <a:t> </a:t>
            </a:r>
            <a:r>
              <a:rPr lang="en-US" sz="1900" dirty="0" err="1">
                <a:effectLst/>
              </a:rPr>
              <a:t>atidarytas</a:t>
            </a:r>
            <a:r>
              <a:rPr lang="en-US" sz="1900" dirty="0">
                <a:effectLst/>
              </a:rPr>
              <a:t> </a:t>
            </a:r>
            <a:r>
              <a:rPr lang="en-US" sz="1900" dirty="0" err="1">
                <a:effectLst/>
              </a:rPr>
              <a:t>vakcinacijos</a:t>
            </a:r>
            <a:r>
              <a:rPr lang="en-US" sz="1900" dirty="0">
                <a:effectLst/>
              </a:rPr>
              <a:t> </a:t>
            </a:r>
            <a:r>
              <a:rPr lang="en-US" sz="1900" dirty="0" err="1">
                <a:effectLst/>
              </a:rPr>
              <a:t>centras</a:t>
            </a:r>
            <a:r>
              <a:rPr lang="en-US" sz="1900" dirty="0">
                <a:effectLst/>
              </a:rPr>
              <a:t> </a:t>
            </a:r>
            <a:r>
              <a:rPr lang="en-US" sz="1900" dirty="0" err="1">
                <a:effectLst/>
              </a:rPr>
              <a:t>Šilutės</a:t>
            </a:r>
            <a:r>
              <a:rPr lang="en-US" sz="1900" dirty="0">
                <a:effectLst/>
              </a:rPr>
              <a:t> </a:t>
            </a:r>
            <a:r>
              <a:rPr lang="en-US" sz="1900" dirty="0" err="1">
                <a:effectLst/>
              </a:rPr>
              <a:t>Vydūno</a:t>
            </a:r>
            <a:r>
              <a:rPr lang="en-US" sz="1900" dirty="0">
                <a:effectLst/>
              </a:rPr>
              <a:t> </a:t>
            </a:r>
            <a:r>
              <a:rPr lang="en-US" sz="1900" dirty="0" err="1">
                <a:effectLst/>
              </a:rPr>
              <a:t>gimnazijoje</a:t>
            </a:r>
            <a:r>
              <a:rPr lang="en-US" sz="1900" dirty="0">
                <a:effectLst/>
              </a:rPr>
              <a:t>, </a:t>
            </a:r>
            <a:r>
              <a:rPr lang="en-US" sz="1900" dirty="0" err="1">
                <a:effectLst/>
              </a:rPr>
              <a:t>kuris</a:t>
            </a:r>
            <a:r>
              <a:rPr lang="en-US" sz="1900" dirty="0">
                <a:effectLst/>
              </a:rPr>
              <a:t> </a:t>
            </a:r>
            <a:r>
              <a:rPr lang="en-US" sz="1900" dirty="0" err="1">
                <a:effectLst/>
              </a:rPr>
              <a:t>rugpjūtį</a:t>
            </a:r>
            <a:r>
              <a:rPr lang="en-US" sz="1900" dirty="0">
                <a:effectLst/>
              </a:rPr>
              <a:t> </a:t>
            </a:r>
            <a:r>
              <a:rPr lang="en-US" sz="1900" dirty="0" err="1">
                <a:effectLst/>
              </a:rPr>
              <a:t>perkeltas</a:t>
            </a:r>
            <a:r>
              <a:rPr lang="en-US" sz="1900" dirty="0">
                <a:effectLst/>
              </a:rPr>
              <a:t> į </a:t>
            </a:r>
            <a:r>
              <a:rPr lang="en-US" sz="1900" dirty="0" err="1">
                <a:effectLst/>
              </a:rPr>
              <a:t>kitas</a:t>
            </a:r>
            <a:r>
              <a:rPr lang="en-US" sz="1900" dirty="0">
                <a:effectLst/>
              </a:rPr>
              <a:t> </a:t>
            </a:r>
            <a:r>
              <a:rPr lang="en-US" sz="1900" dirty="0" err="1">
                <a:effectLst/>
              </a:rPr>
              <a:t>patalpas</a:t>
            </a:r>
            <a:r>
              <a:rPr lang="lt-LT" sz="1900" dirty="0">
                <a:effectLst/>
              </a:rPr>
              <a:t>,</a:t>
            </a:r>
            <a:r>
              <a:rPr lang="en-US" sz="1900" dirty="0">
                <a:effectLst/>
              </a:rPr>
              <a:t> </a:t>
            </a:r>
            <a:r>
              <a:rPr lang="en-US" sz="1900" dirty="0" err="1">
                <a:effectLst/>
              </a:rPr>
              <a:t>esančias</a:t>
            </a:r>
            <a:r>
              <a:rPr lang="en-US" sz="1900" dirty="0">
                <a:effectLst/>
              </a:rPr>
              <a:t> </a:t>
            </a:r>
            <a:r>
              <a:rPr lang="en-US" sz="1900" dirty="0" err="1">
                <a:effectLst/>
              </a:rPr>
              <a:t>Lietuvininkų</a:t>
            </a:r>
            <a:r>
              <a:rPr lang="en-US" sz="1900" dirty="0">
                <a:effectLst/>
              </a:rPr>
              <a:t> g. 10. </a:t>
            </a:r>
          </a:p>
          <a:p>
            <a:pPr marL="0"/>
            <a:r>
              <a:rPr lang="en-US" sz="1900" dirty="0">
                <a:effectLst/>
              </a:rPr>
              <a:t>Per 2021 m. </a:t>
            </a:r>
            <a:r>
              <a:rPr lang="en-US" sz="1900" dirty="0" err="1">
                <a:effectLst/>
              </a:rPr>
              <a:t>iš</a:t>
            </a:r>
            <a:r>
              <a:rPr lang="en-US" sz="1900" dirty="0">
                <a:effectLst/>
              </a:rPr>
              <a:t> </a:t>
            </a:r>
            <a:r>
              <a:rPr lang="en-US" sz="1900" dirty="0" err="1">
                <a:effectLst/>
              </a:rPr>
              <a:t>viso</a:t>
            </a:r>
            <a:r>
              <a:rPr lang="en-US" sz="1900" dirty="0">
                <a:effectLst/>
              </a:rPr>
              <a:t> </a:t>
            </a:r>
            <a:r>
              <a:rPr lang="en-US" sz="1900" dirty="0" err="1">
                <a:effectLst/>
              </a:rPr>
              <a:t>sunaudota</a:t>
            </a:r>
            <a:r>
              <a:rPr lang="en-US" sz="1900" dirty="0">
                <a:effectLst/>
              </a:rPr>
              <a:t> </a:t>
            </a:r>
            <a:r>
              <a:rPr lang="en-US" sz="1900" dirty="0" err="1">
                <a:effectLst/>
              </a:rPr>
              <a:t>daugiau</a:t>
            </a:r>
            <a:r>
              <a:rPr lang="en-US" sz="1900" dirty="0">
                <a:effectLst/>
              </a:rPr>
              <a:t> </a:t>
            </a:r>
            <a:r>
              <a:rPr lang="en-US" sz="1900" dirty="0" err="1">
                <a:effectLst/>
              </a:rPr>
              <a:t>kaip</a:t>
            </a:r>
            <a:r>
              <a:rPr lang="en-US" sz="1900" dirty="0">
                <a:effectLst/>
              </a:rPr>
              <a:t> 46 600 </a:t>
            </a:r>
            <a:r>
              <a:rPr lang="en-US" sz="1900" dirty="0" err="1">
                <a:effectLst/>
              </a:rPr>
              <a:t>vakcinų</a:t>
            </a:r>
            <a:r>
              <a:rPr lang="en-US" sz="1900" dirty="0">
                <a:effectLst/>
              </a:rPr>
              <a:t> </a:t>
            </a:r>
            <a:r>
              <a:rPr lang="en-US" sz="1900" dirty="0" err="1">
                <a:effectLst/>
              </a:rPr>
              <a:t>dozių</a:t>
            </a:r>
            <a:r>
              <a:rPr lang="en-US" sz="1900" dirty="0">
                <a:effectLst/>
              </a:rPr>
              <a:t>.</a:t>
            </a:r>
          </a:p>
          <a:p>
            <a:pPr marL="0"/>
            <a:endParaRPr lang="en-US" sz="1900" dirty="0"/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1A92663F-B51F-4A30-ADEF-0FF1B39A4A09}"/>
              </a:ext>
            </a:extLst>
          </p:cNvPr>
          <p:cNvPicPr>
            <a:picLocks noGrp="1" noChangeAspect="1" noChangeArrowheads="1"/>
          </p:cNvPicPr>
          <p:nvPr>
            <p:ph sz="half" idx="2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442" r="24389"/>
          <a:stretch/>
        </p:blipFill>
        <p:spPr bwMode="auto">
          <a:xfrm>
            <a:off x="5311702" y="10"/>
            <a:ext cx="6878775" cy="6857990"/>
          </a:xfrm>
          <a:custGeom>
            <a:avLst/>
            <a:gdLst/>
            <a:ahLst/>
            <a:cxnLst/>
            <a:rect l="l" t="t" r="r" b="b"/>
            <a:pathLst>
              <a:path w="6878775" h="6858000">
                <a:moveTo>
                  <a:pt x="1102973" y="0"/>
                </a:moveTo>
                <a:lnTo>
                  <a:pt x="1160688" y="0"/>
                </a:lnTo>
                <a:lnTo>
                  <a:pt x="983189" y="331786"/>
                </a:lnTo>
                <a:cubicBezTo>
                  <a:pt x="914866" y="469145"/>
                  <a:pt x="850355" y="608712"/>
                  <a:pt x="789261" y="750263"/>
                </a:cubicBezTo>
                <a:cubicBezTo>
                  <a:pt x="774307" y="784928"/>
                  <a:pt x="759992" y="819849"/>
                  <a:pt x="745295" y="854514"/>
                </a:cubicBezTo>
                <a:cubicBezTo>
                  <a:pt x="756682" y="845393"/>
                  <a:pt x="765489" y="833492"/>
                  <a:pt x="770857" y="819975"/>
                </a:cubicBezTo>
                <a:cubicBezTo>
                  <a:pt x="879943" y="589569"/>
                  <a:pt x="999605" y="365513"/>
                  <a:pt x="1131329" y="148742"/>
                </a:cubicBezTo>
                <a:lnTo>
                  <a:pt x="1227589" y="0"/>
                </a:lnTo>
                <a:lnTo>
                  <a:pt x="6878775" y="0"/>
                </a:lnTo>
                <a:lnTo>
                  <a:pt x="6878775" y="6858000"/>
                </a:lnTo>
                <a:lnTo>
                  <a:pt x="713521" y="6858000"/>
                </a:lnTo>
                <a:lnTo>
                  <a:pt x="625642" y="6670527"/>
                </a:lnTo>
                <a:cubicBezTo>
                  <a:pt x="507232" y="6398531"/>
                  <a:pt x="403083" y="6118381"/>
                  <a:pt x="312785" y="5830359"/>
                </a:cubicBezTo>
                <a:cubicBezTo>
                  <a:pt x="278149" y="5719759"/>
                  <a:pt x="248879" y="5607635"/>
                  <a:pt x="212198" y="5480401"/>
                </a:cubicBezTo>
                <a:cubicBezTo>
                  <a:pt x="212208" y="5491601"/>
                  <a:pt x="212803" y="5502788"/>
                  <a:pt x="213988" y="5513923"/>
                </a:cubicBezTo>
                <a:cubicBezTo>
                  <a:pt x="264089" y="5723695"/>
                  <a:pt x="307290" y="5935370"/>
                  <a:pt x="365826" y="6142729"/>
                </a:cubicBezTo>
                <a:cubicBezTo>
                  <a:pt x="433152" y="6380817"/>
                  <a:pt x="510068" y="6614016"/>
                  <a:pt x="597975" y="6841549"/>
                </a:cubicBezTo>
                <a:lnTo>
                  <a:pt x="604824" y="6858000"/>
                </a:lnTo>
                <a:lnTo>
                  <a:pt x="552056" y="6858000"/>
                </a:lnTo>
                <a:lnTo>
                  <a:pt x="539576" y="6828295"/>
                </a:lnTo>
                <a:cubicBezTo>
                  <a:pt x="380597" y="6414594"/>
                  <a:pt x="260223" y="5988893"/>
                  <a:pt x="171555" y="5552906"/>
                </a:cubicBezTo>
                <a:cubicBezTo>
                  <a:pt x="91163" y="5157998"/>
                  <a:pt x="43746" y="4758899"/>
                  <a:pt x="12305" y="4357388"/>
                </a:cubicBezTo>
                <a:cubicBezTo>
                  <a:pt x="-14281" y="4013908"/>
                  <a:pt x="4507" y="3672965"/>
                  <a:pt x="46684" y="3331516"/>
                </a:cubicBezTo>
                <a:cubicBezTo>
                  <a:pt x="127203" y="2664286"/>
                  <a:pt x="277819" y="2007265"/>
                  <a:pt x="496065" y="1371196"/>
                </a:cubicBezTo>
                <a:cubicBezTo>
                  <a:pt x="636273" y="966066"/>
                  <a:pt x="800445" y="573253"/>
                  <a:pt x="995723" y="196614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54064742"/>
      </p:ext>
    </p:extLst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5" name="Rectangle 24">
            <a:extLst>
              <a:ext uri="{FF2B5EF4-FFF2-40B4-BE49-F238E27FC236}">
                <a16:creationId xmlns:a16="http://schemas.microsoft.com/office/drawing/2014/main" id="{394842B0-684D-44CC-B4BC-D13331CFD29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EC10097-7345-C549-A977-AB42E6AB0F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0080" y="329184"/>
            <a:ext cx="6894576" cy="1783080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5100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VISUOMENĖS SVEIKATOS BIURO VEIKLOS</a:t>
            </a:r>
          </a:p>
        </p:txBody>
      </p:sp>
      <p:sp>
        <p:nvSpPr>
          <p:cNvPr id="27" name="sketch line">
            <a:extLst>
              <a:ext uri="{FF2B5EF4-FFF2-40B4-BE49-F238E27FC236}">
                <a16:creationId xmlns:a16="http://schemas.microsoft.com/office/drawing/2014/main" id="{4C2A3DC3-F495-4B99-9FF3-3FB30D6323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58952" y="2395728"/>
            <a:ext cx="4243589" cy="18288"/>
          </a:xfrm>
          <a:custGeom>
            <a:avLst/>
            <a:gdLst>
              <a:gd name="connsiteX0" fmla="*/ 0 w 4243589"/>
              <a:gd name="connsiteY0" fmla="*/ 0 h 18288"/>
              <a:gd name="connsiteX1" fmla="*/ 478919 w 4243589"/>
              <a:gd name="connsiteY1" fmla="*/ 0 h 18288"/>
              <a:gd name="connsiteX2" fmla="*/ 957839 w 4243589"/>
              <a:gd name="connsiteY2" fmla="*/ 0 h 18288"/>
              <a:gd name="connsiteX3" fmla="*/ 1521630 w 4243589"/>
              <a:gd name="connsiteY3" fmla="*/ 0 h 18288"/>
              <a:gd name="connsiteX4" fmla="*/ 2212729 w 4243589"/>
              <a:gd name="connsiteY4" fmla="*/ 0 h 18288"/>
              <a:gd name="connsiteX5" fmla="*/ 2734084 w 4243589"/>
              <a:gd name="connsiteY5" fmla="*/ 0 h 18288"/>
              <a:gd name="connsiteX6" fmla="*/ 3255439 w 4243589"/>
              <a:gd name="connsiteY6" fmla="*/ 0 h 18288"/>
              <a:gd name="connsiteX7" fmla="*/ 4243589 w 4243589"/>
              <a:gd name="connsiteY7" fmla="*/ 0 h 18288"/>
              <a:gd name="connsiteX8" fmla="*/ 4243589 w 4243589"/>
              <a:gd name="connsiteY8" fmla="*/ 18288 h 18288"/>
              <a:gd name="connsiteX9" fmla="*/ 3594926 w 4243589"/>
              <a:gd name="connsiteY9" fmla="*/ 18288 h 18288"/>
              <a:gd name="connsiteX10" fmla="*/ 3073571 w 4243589"/>
              <a:gd name="connsiteY10" fmla="*/ 18288 h 18288"/>
              <a:gd name="connsiteX11" fmla="*/ 2552216 w 4243589"/>
              <a:gd name="connsiteY11" fmla="*/ 18288 h 18288"/>
              <a:gd name="connsiteX12" fmla="*/ 1903553 w 4243589"/>
              <a:gd name="connsiteY12" fmla="*/ 18288 h 18288"/>
              <a:gd name="connsiteX13" fmla="*/ 1212454 w 4243589"/>
              <a:gd name="connsiteY13" fmla="*/ 18288 h 18288"/>
              <a:gd name="connsiteX14" fmla="*/ 733535 w 4243589"/>
              <a:gd name="connsiteY14" fmla="*/ 18288 h 18288"/>
              <a:gd name="connsiteX15" fmla="*/ 0 w 4243589"/>
              <a:gd name="connsiteY15" fmla="*/ 18288 h 18288"/>
              <a:gd name="connsiteX16" fmla="*/ 0 w 4243589"/>
              <a:gd name="connsiteY16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243589" h="18288" fill="none" extrusionOk="0">
                <a:moveTo>
                  <a:pt x="0" y="0"/>
                </a:moveTo>
                <a:cubicBezTo>
                  <a:pt x="213395" y="-21006"/>
                  <a:pt x="307421" y="-18116"/>
                  <a:pt x="478919" y="0"/>
                </a:cubicBezTo>
                <a:cubicBezTo>
                  <a:pt x="650417" y="18116"/>
                  <a:pt x="831092" y="-21237"/>
                  <a:pt x="957839" y="0"/>
                </a:cubicBezTo>
                <a:cubicBezTo>
                  <a:pt x="1084586" y="21237"/>
                  <a:pt x="1301682" y="25124"/>
                  <a:pt x="1521630" y="0"/>
                </a:cubicBezTo>
                <a:cubicBezTo>
                  <a:pt x="1741578" y="-25124"/>
                  <a:pt x="1970269" y="-29139"/>
                  <a:pt x="2212729" y="0"/>
                </a:cubicBezTo>
                <a:cubicBezTo>
                  <a:pt x="2455189" y="29139"/>
                  <a:pt x="2558847" y="-4796"/>
                  <a:pt x="2734084" y="0"/>
                </a:cubicBezTo>
                <a:cubicBezTo>
                  <a:pt x="2909321" y="4796"/>
                  <a:pt x="3097217" y="-13409"/>
                  <a:pt x="3255439" y="0"/>
                </a:cubicBezTo>
                <a:cubicBezTo>
                  <a:pt x="3413662" y="13409"/>
                  <a:pt x="3979999" y="-10121"/>
                  <a:pt x="4243589" y="0"/>
                </a:cubicBezTo>
                <a:cubicBezTo>
                  <a:pt x="4244484" y="8974"/>
                  <a:pt x="4243043" y="9359"/>
                  <a:pt x="4243589" y="18288"/>
                </a:cubicBezTo>
                <a:cubicBezTo>
                  <a:pt x="4058777" y="31246"/>
                  <a:pt x="3910348" y="3158"/>
                  <a:pt x="3594926" y="18288"/>
                </a:cubicBezTo>
                <a:cubicBezTo>
                  <a:pt x="3279504" y="33418"/>
                  <a:pt x="3319955" y="-3977"/>
                  <a:pt x="3073571" y="18288"/>
                </a:cubicBezTo>
                <a:cubicBezTo>
                  <a:pt x="2827187" y="40553"/>
                  <a:pt x="2767387" y="1863"/>
                  <a:pt x="2552216" y="18288"/>
                </a:cubicBezTo>
                <a:cubicBezTo>
                  <a:pt x="2337046" y="34713"/>
                  <a:pt x="2181871" y="19527"/>
                  <a:pt x="1903553" y="18288"/>
                </a:cubicBezTo>
                <a:cubicBezTo>
                  <a:pt x="1625235" y="17049"/>
                  <a:pt x="1557672" y="24174"/>
                  <a:pt x="1212454" y="18288"/>
                </a:cubicBezTo>
                <a:cubicBezTo>
                  <a:pt x="867236" y="12402"/>
                  <a:pt x="874382" y="15627"/>
                  <a:pt x="733535" y="18288"/>
                </a:cubicBezTo>
                <a:cubicBezTo>
                  <a:pt x="592688" y="20949"/>
                  <a:pt x="183477" y="14753"/>
                  <a:pt x="0" y="18288"/>
                </a:cubicBezTo>
                <a:cubicBezTo>
                  <a:pt x="-229" y="14222"/>
                  <a:pt x="509" y="5816"/>
                  <a:pt x="0" y="0"/>
                </a:cubicBezTo>
                <a:close/>
              </a:path>
              <a:path w="4243589" h="18288" stroke="0" extrusionOk="0">
                <a:moveTo>
                  <a:pt x="0" y="0"/>
                </a:moveTo>
                <a:cubicBezTo>
                  <a:pt x="143690" y="16630"/>
                  <a:pt x="266667" y="14847"/>
                  <a:pt x="521355" y="0"/>
                </a:cubicBezTo>
                <a:cubicBezTo>
                  <a:pt x="776043" y="-14847"/>
                  <a:pt x="814491" y="-17363"/>
                  <a:pt x="1000275" y="0"/>
                </a:cubicBezTo>
                <a:cubicBezTo>
                  <a:pt x="1186059" y="17363"/>
                  <a:pt x="1352504" y="-23507"/>
                  <a:pt x="1521630" y="0"/>
                </a:cubicBezTo>
                <a:cubicBezTo>
                  <a:pt x="1690756" y="23507"/>
                  <a:pt x="1889525" y="5871"/>
                  <a:pt x="2127857" y="0"/>
                </a:cubicBezTo>
                <a:cubicBezTo>
                  <a:pt x="2366189" y="-5871"/>
                  <a:pt x="2620628" y="-27997"/>
                  <a:pt x="2776520" y="0"/>
                </a:cubicBezTo>
                <a:cubicBezTo>
                  <a:pt x="2932412" y="27997"/>
                  <a:pt x="3131683" y="-25073"/>
                  <a:pt x="3467618" y="0"/>
                </a:cubicBezTo>
                <a:cubicBezTo>
                  <a:pt x="3803553" y="25073"/>
                  <a:pt x="4017371" y="3071"/>
                  <a:pt x="4243589" y="0"/>
                </a:cubicBezTo>
                <a:cubicBezTo>
                  <a:pt x="4243134" y="6162"/>
                  <a:pt x="4243492" y="11775"/>
                  <a:pt x="4243589" y="18288"/>
                </a:cubicBezTo>
                <a:cubicBezTo>
                  <a:pt x="4017834" y="-5779"/>
                  <a:pt x="3834586" y="13376"/>
                  <a:pt x="3594926" y="18288"/>
                </a:cubicBezTo>
                <a:cubicBezTo>
                  <a:pt x="3355266" y="23200"/>
                  <a:pt x="3204179" y="2869"/>
                  <a:pt x="2903827" y="18288"/>
                </a:cubicBezTo>
                <a:cubicBezTo>
                  <a:pt x="2603475" y="33707"/>
                  <a:pt x="2526187" y="46187"/>
                  <a:pt x="2212729" y="18288"/>
                </a:cubicBezTo>
                <a:cubicBezTo>
                  <a:pt x="1899271" y="-9611"/>
                  <a:pt x="1966289" y="29692"/>
                  <a:pt x="1733809" y="18288"/>
                </a:cubicBezTo>
                <a:cubicBezTo>
                  <a:pt x="1501329" y="6884"/>
                  <a:pt x="1343612" y="12492"/>
                  <a:pt x="1085146" y="18288"/>
                </a:cubicBezTo>
                <a:cubicBezTo>
                  <a:pt x="826680" y="24084"/>
                  <a:pt x="778184" y="35607"/>
                  <a:pt x="521355" y="18288"/>
                </a:cubicBezTo>
                <a:cubicBezTo>
                  <a:pt x="264526" y="969"/>
                  <a:pt x="120277" y="4268"/>
                  <a:pt x="0" y="18288"/>
                </a:cubicBezTo>
                <a:cubicBezTo>
                  <a:pt x="766" y="10800"/>
                  <a:pt x="-457" y="8180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1275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2727557108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7AA849C-67BB-4548-BBE1-B8BDB79E780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40080" y="2706624"/>
            <a:ext cx="6894576" cy="3483864"/>
          </a:xfrm>
        </p:spPr>
        <p:txBody>
          <a:bodyPr vert="horz" lIns="91440" tIns="45720" rIns="91440" bIns="45720" rtlCol="0">
            <a:normAutofit/>
          </a:bodyPr>
          <a:lstStyle/>
          <a:p>
            <a:pPr marL="0"/>
            <a:r>
              <a:rPr lang="en-US" sz="2200"/>
              <a:t>Vykdyti seminarai:</a:t>
            </a:r>
          </a:p>
          <a:p>
            <a:r>
              <a:rPr lang="en-US" sz="2200"/>
              <a:t>Sveikatos ugdymo paskaitų ciklas - sveikos gyvensenos ir ligų profilaktikos temomis.</a:t>
            </a:r>
          </a:p>
          <a:p>
            <a:pPr marL="0"/>
            <a:r>
              <a:rPr lang="en-US" sz="2200"/>
              <a:t>Vykdyti aktyvaus laisvalaikio užsiėmimai:</a:t>
            </a:r>
          </a:p>
          <a:p>
            <a:r>
              <a:rPr lang="en-US" sz="2200"/>
              <a:t>Joga;</a:t>
            </a:r>
          </a:p>
          <a:p>
            <a:r>
              <a:rPr lang="en-US" sz="2200"/>
              <a:t>Kalanetika.</a:t>
            </a:r>
          </a:p>
          <a:p>
            <a:endParaRPr lang="en-US" sz="2200"/>
          </a:p>
        </p:txBody>
      </p:sp>
      <p:pic>
        <p:nvPicPr>
          <p:cNvPr id="6" name="Paveikslėlis 4" descr="No description available.">
            <a:extLst>
              <a:ext uri="{FF2B5EF4-FFF2-40B4-BE49-F238E27FC236}">
                <a16:creationId xmlns:a16="http://schemas.microsoft.com/office/drawing/2014/main" id="{62B78FDC-9A9E-024C-8B7C-862173F77A70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858" r="15711" b="-3"/>
          <a:stretch/>
        </p:blipFill>
        <p:spPr bwMode="auto">
          <a:xfrm>
            <a:off x="8156454" y="-7"/>
            <a:ext cx="4035547" cy="4178808"/>
          </a:xfrm>
          <a:custGeom>
            <a:avLst/>
            <a:gdLst/>
            <a:ahLst/>
            <a:cxnLst/>
            <a:rect l="l" t="t" r="r" b="b"/>
            <a:pathLst>
              <a:path w="4035547" h="4178808">
                <a:moveTo>
                  <a:pt x="14988" y="0"/>
                </a:moveTo>
                <a:lnTo>
                  <a:pt x="4035547" y="0"/>
                </a:lnTo>
                <a:lnTo>
                  <a:pt x="4035547" y="4161794"/>
                </a:lnTo>
                <a:lnTo>
                  <a:pt x="3918602" y="4164199"/>
                </a:lnTo>
                <a:cubicBezTo>
                  <a:pt x="3673497" y="4178956"/>
                  <a:pt x="3428120" y="4172295"/>
                  <a:pt x="3183014" y="4175560"/>
                </a:cubicBezTo>
                <a:cubicBezTo>
                  <a:pt x="2855121" y="4180001"/>
                  <a:pt x="2527499" y="4168639"/>
                  <a:pt x="2199742" y="4167595"/>
                </a:cubicBezTo>
                <a:cubicBezTo>
                  <a:pt x="2132562" y="4167334"/>
                  <a:pt x="2065110" y="4170729"/>
                  <a:pt x="1998202" y="4175952"/>
                </a:cubicBezTo>
                <a:cubicBezTo>
                  <a:pt x="1905507" y="4183005"/>
                  <a:pt x="1814033" y="4174124"/>
                  <a:pt x="1722153" y="4165766"/>
                </a:cubicBezTo>
                <a:cubicBezTo>
                  <a:pt x="1611407" y="4155711"/>
                  <a:pt x="1500933" y="4164591"/>
                  <a:pt x="1390867" y="4176214"/>
                </a:cubicBezTo>
                <a:lnTo>
                  <a:pt x="1348076" y="4178808"/>
                </a:lnTo>
                <a:lnTo>
                  <a:pt x="597587" y="4178808"/>
                </a:lnTo>
                <a:lnTo>
                  <a:pt x="507890" y="4175773"/>
                </a:lnTo>
                <a:cubicBezTo>
                  <a:pt x="403218" y="4174810"/>
                  <a:pt x="298546" y="4175691"/>
                  <a:pt x="193840" y="4176214"/>
                </a:cubicBezTo>
                <a:lnTo>
                  <a:pt x="2757" y="4175742"/>
                </a:lnTo>
                <a:lnTo>
                  <a:pt x="2810" y="4034870"/>
                </a:lnTo>
                <a:cubicBezTo>
                  <a:pt x="5629" y="3979851"/>
                  <a:pt x="10539" y="3924896"/>
                  <a:pt x="15416" y="3870068"/>
                </a:cubicBezTo>
                <a:cubicBezTo>
                  <a:pt x="23018" y="3799731"/>
                  <a:pt x="25045" y="3728899"/>
                  <a:pt x="21498" y="3658244"/>
                </a:cubicBezTo>
                <a:cubicBezTo>
                  <a:pt x="17063" y="3602147"/>
                  <a:pt x="10095" y="3546050"/>
                  <a:pt x="8828" y="3489953"/>
                </a:cubicBezTo>
                <a:cubicBezTo>
                  <a:pt x="6548" y="3389688"/>
                  <a:pt x="7434" y="3289424"/>
                  <a:pt x="13262" y="3189160"/>
                </a:cubicBezTo>
                <a:cubicBezTo>
                  <a:pt x="16176" y="3138901"/>
                  <a:pt x="20864" y="3089150"/>
                  <a:pt x="22891" y="3038510"/>
                </a:cubicBezTo>
                <a:cubicBezTo>
                  <a:pt x="24918" y="2987870"/>
                  <a:pt x="28973" y="2936723"/>
                  <a:pt x="17444" y="2887098"/>
                </a:cubicBezTo>
                <a:cubicBezTo>
                  <a:pt x="-2068" y="2802699"/>
                  <a:pt x="12249" y="2718680"/>
                  <a:pt x="16430" y="2634534"/>
                </a:cubicBezTo>
                <a:cubicBezTo>
                  <a:pt x="18964" y="2582244"/>
                  <a:pt x="34168" y="2528685"/>
                  <a:pt x="20738" y="2477919"/>
                </a:cubicBezTo>
                <a:cubicBezTo>
                  <a:pt x="-421" y="2398342"/>
                  <a:pt x="13389" y="2320415"/>
                  <a:pt x="20738" y="2242107"/>
                </a:cubicBezTo>
                <a:cubicBezTo>
                  <a:pt x="29213" y="2168001"/>
                  <a:pt x="27718" y="2093082"/>
                  <a:pt x="16303" y="2019369"/>
                </a:cubicBezTo>
                <a:cubicBezTo>
                  <a:pt x="1986" y="1946239"/>
                  <a:pt x="1986" y="1871028"/>
                  <a:pt x="16303" y="1797899"/>
                </a:cubicBezTo>
                <a:cubicBezTo>
                  <a:pt x="28162" y="1737537"/>
                  <a:pt x="29530" y="1675589"/>
                  <a:pt x="20357" y="1614758"/>
                </a:cubicBezTo>
                <a:cubicBezTo>
                  <a:pt x="14149" y="1571226"/>
                  <a:pt x="3000" y="1527947"/>
                  <a:pt x="1480" y="1484415"/>
                </a:cubicBezTo>
                <a:cubicBezTo>
                  <a:pt x="-1662" y="1393377"/>
                  <a:pt x="200" y="1302238"/>
                  <a:pt x="7055" y="1211417"/>
                </a:cubicBezTo>
                <a:cubicBezTo>
                  <a:pt x="15036" y="1107980"/>
                  <a:pt x="30366" y="1004923"/>
                  <a:pt x="19724" y="900725"/>
                </a:cubicBezTo>
                <a:cubicBezTo>
                  <a:pt x="16050" y="864934"/>
                  <a:pt x="8575" y="829270"/>
                  <a:pt x="7815" y="793353"/>
                </a:cubicBezTo>
                <a:cubicBezTo>
                  <a:pt x="6168" y="726087"/>
                  <a:pt x="5407" y="659710"/>
                  <a:pt x="9208" y="590286"/>
                </a:cubicBezTo>
                <a:cubicBezTo>
                  <a:pt x="13009" y="520863"/>
                  <a:pt x="27452" y="450424"/>
                  <a:pt x="17697" y="382270"/>
                </a:cubicBezTo>
                <a:cubicBezTo>
                  <a:pt x="7941" y="314115"/>
                  <a:pt x="14276" y="247103"/>
                  <a:pt x="20611" y="180218"/>
                </a:cubicBezTo>
                <a:cubicBezTo>
                  <a:pt x="23652" y="148426"/>
                  <a:pt x="25711" y="116982"/>
                  <a:pt x="25156" y="85665"/>
                </a:cubicBezTo>
                <a:close/>
              </a:path>
            </a:pathLst>
          </a:custGeom>
          <a:noFill/>
        </p:spPr>
      </p:pic>
      <p:pic>
        <p:nvPicPr>
          <p:cNvPr id="5" name="Paveikslėlis 2" descr="Nėra nuotraukos aprašo.">
            <a:extLst>
              <a:ext uri="{FF2B5EF4-FFF2-40B4-BE49-F238E27FC236}">
                <a16:creationId xmlns:a16="http://schemas.microsoft.com/office/drawing/2014/main" id="{D26A820C-FFCF-3646-9EFE-A93D25235460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656" r="-1" b="-1"/>
          <a:stretch/>
        </p:blipFill>
        <p:spPr bwMode="auto">
          <a:xfrm>
            <a:off x="8144356" y="4267201"/>
            <a:ext cx="4047645" cy="2590808"/>
          </a:xfrm>
          <a:custGeom>
            <a:avLst/>
            <a:gdLst/>
            <a:ahLst/>
            <a:cxnLst/>
            <a:rect l="l" t="t" r="r" b="b"/>
            <a:pathLst>
              <a:path w="4047645" h="2495811">
                <a:moveTo>
                  <a:pt x="2441891" y="4"/>
                </a:moveTo>
                <a:cubicBezTo>
                  <a:pt x="2489381" y="-78"/>
                  <a:pt x="2536882" y="1163"/>
                  <a:pt x="2584383" y="4428"/>
                </a:cubicBezTo>
                <a:cubicBezTo>
                  <a:pt x="2744314" y="17813"/>
                  <a:pt x="2904989" y="21079"/>
                  <a:pt x="3065367" y="14222"/>
                </a:cubicBezTo>
                <a:cubicBezTo>
                  <a:pt x="3194244" y="5694"/>
                  <a:pt x="3323514" y="4206"/>
                  <a:pt x="3452568" y="9782"/>
                </a:cubicBezTo>
                <a:cubicBezTo>
                  <a:pt x="3572813" y="16442"/>
                  <a:pt x="3693059" y="23233"/>
                  <a:pt x="3813712" y="19315"/>
                </a:cubicBezTo>
                <a:cubicBezTo>
                  <a:pt x="3861755" y="17748"/>
                  <a:pt x="3909121" y="15789"/>
                  <a:pt x="3956758" y="13177"/>
                </a:cubicBezTo>
                <a:lnTo>
                  <a:pt x="4047645" y="9696"/>
                </a:lnTo>
                <a:lnTo>
                  <a:pt x="4047645" y="2495811"/>
                </a:lnTo>
                <a:lnTo>
                  <a:pt x="28177" y="2495811"/>
                </a:lnTo>
                <a:lnTo>
                  <a:pt x="28782" y="2485852"/>
                </a:lnTo>
                <a:cubicBezTo>
                  <a:pt x="31911" y="2365446"/>
                  <a:pt x="35027" y="2245002"/>
                  <a:pt x="38157" y="2124521"/>
                </a:cubicBezTo>
                <a:cubicBezTo>
                  <a:pt x="38284" y="2119444"/>
                  <a:pt x="39171" y="2114494"/>
                  <a:pt x="39171" y="2109417"/>
                </a:cubicBezTo>
                <a:cubicBezTo>
                  <a:pt x="48166" y="1995573"/>
                  <a:pt x="53107" y="1881729"/>
                  <a:pt x="18899" y="1770550"/>
                </a:cubicBezTo>
                <a:cubicBezTo>
                  <a:pt x="15871" y="1760104"/>
                  <a:pt x="14262" y="1749304"/>
                  <a:pt x="14084" y="1738440"/>
                </a:cubicBezTo>
                <a:cubicBezTo>
                  <a:pt x="12413" y="1641514"/>
                  <a:pt x="16644" y="1544587"/>
                  <a:pt x="26754" y="1448181"/>
                </a:cubicBezTo>
                <a:cubicBezTo>
                  <a:pt x="31949" y="1389038"/>
                  <a:pt x="26754" y="1329006"/>
                  <a:pt x="43478" y="1270498"/>
                </a:cubicBezTo>
                <a:cubicBezTo>
                  <a:pt x="50864" y="1241421"/>
                  <a:pt x="55109" y="1211634"/>
                  <a:pt x="56147" y="1181656"/>
                </a:cubicBezTo>
                <a:cubicBezTo>
                  <a:pt x="59948" y="1109060"/>
                  <a:pt x="38537" y="1040779"/>
                  <a:pt x="18139" y="972244"/>
                </a:cubicBezTo>
                <a:cubicBezTo>
                  <a:pt x="7370" y="935945"/>
                  <a:pt x="-5426" y="898886"/>
                  <a:pt x="2429" y="860811"/>
                </a:cubicBezTo>
                <a:cubicBezTo>
                  <a:pt x="16707" y="802251"/>
                  <a:pt x="24854" y="742359"/>
                  <a:pt x="26754" y="682112"/>
                </a:cubicBezTo>
                <a:cubicBezTo>
                  <a:pt x="26754" y="639468"/>
                  <a:pt x="16365" y="597712"/>
                  <a:pt x="20039" y="555195"/>
                </a:cubicBezTo>
                <a:cubicBezTo>
                  <a:pt x="28211" y="472712"/>
                  <a:pt x="30238" y="389734"/>
                  <a:pt x="26121" y="306946"/>
                </a:cubicBezTo>
                <a:cubicBezTo>
                  <a:pt x="26095" y="273846"/>
                  <a:pt x="29846" y="240848"/>
                  <a:pt x="37270" y="208585"/>
                </a:cubicBezTo>
                <a:cubicBezTo>
                  <a:pt x="46506" y="151651"/>
                  <a:pt x="48419" y="93777"/>
                  <a:pt x="42971" y="36360"/>
                </a:cubicBezTo>
                <a:lnTo>
                  <a:pt x="38853" y="8429"/>
                </a:lnTo>
                <a:lnTo>
                  <a:pt x="56649" y="7824"/>
                </a:lnTo>
                <a:cubicBezTo>
                  <a:pt x="210497" y="-156"/>
                  <a:pt x="364754" y="3162"/>
                  <a:pt x="518087" y="17748"/>
                </a:cubicBezTo>
                <a:cubicBezTo>
                  <a:pt x="626567" y="25440"/>
                  <a:pt x="735534" y="24213"/>
                  <a:pt x="843809" y="14092"/>
                </a:cubicBezTo>
                <a:cubicBezTo>
                  <a:pt x="1042499" y="-1711"/>
                  <a:pt x="1240782" y="10958"/>
                  <a:pt x="1439065" y="21666"/>
                </a:cubicBezTo>
                <a:cubicBezTo>
                  <a:pt x="1631105" y="32113"/>
                  <a:pt x="1823010" y="24408"/>
                  <a:pt x="2015050" y="17487"/>
                </a:cubicBezTo>
                <a:cubicBezTo>
                  <a:pt x="2157045" y="12394"/>
                  <a:pt x="2299420" y="249"/>
                  <a:pt x="2441891" y="4"/>
                </a:cubicBezTo>
                <a:close/>
              </a:path>
            </a:pathLst>
          </a:custGeom>
          <a:noFill/>
        </p:spPr>
      </p:pic>
    </p:spTree>
    <p:extLst>
      <p:ext uri="{BB962C8B-B14F-4D97-AF65-F5344CB8AC3E}">
        <p14:creationId xmlns:p14="http://schemas.microsoft.com/office/powerpoint/2010/main" val="4162922214"/>
      </p:ext>
    </p:extLst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" name="Rectangle 6">
            <a:extLst>
              <a:ext uri="{FF2B5EF4-FFF2-40B4-BE49-F238E27FC236}">
                <a16:creationId xmlns:a16="http://schemas.microsoft.com/office/drawing/2014/main" id="{943CAA20-3569-4189-9E48-239A229A86C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8D1A97C-8DD2-C34F-9B0F-7B3843FB65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451381"/>
            <a:ext cx="10512552" cy="4066540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6600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JAUNIMO SRITIS</a:t>
            </a:r>
          </a:p>
        </p:txBody>
      </p:sp>
      <p:sp>
        <p:nvSpPr>
          <p:cNvPr id="9" name="sketch line">
            <a:extLst>
              <a:ext uri="{FF2B5EF4-FFF2-40B4-BE49-F238E27FC236}">
                <a16:creationId xmlns:a16="http://schemas.microsoft.com/office/drawing/2014/main" id="{DA542B6D-E775-4832-91DC-2D20F857813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38200" y="4718595"/>
            <a:ext cx="5410200" cy="18288"/>
          </a:xfrm>
          <a:custGeom>
            <a:avLst/>
            <a:gdLst>
              <a:gd name="connsiteX0" fmla="*/ 0 w 5410200"/>
              <a:gd name="connsiteY0" fmla="*/ 0 h 18288"/>
              <a:gd name="connsiteX1" fmla="*/ 568071 w 5410200"/>
              <a:gd name="connsiteY1" fmla="*/ 0 h 18288"/>
              <a:gd name="connsiteX2" fmla="*/ 1298448 w 5410200"/>
              <a:gd name="connsiteY2" fmla="*/ 0 h 18288"/>
              <a:gd name="connsiteX3" fmla="*/ 1920621 w 5410200"/>
              <a:gd name="connsiteY3" fmla="*/ 0 h 18288"/>
              <a:gd name="connsiteX4" fmla="*/ 2488692 w 5410200"/>
              <a:gd name="connsiteY4" fmla="*/ 0 h 18288"/>
              <a:gd name="connsiteX5" fmla="*/ 3219069 w 5410200"/>
              <a:gd name="connsiteY5" fmla="*/ 0 h 18288"/>
              <a:gd name="connsiteX6" fmla="*/ 3895344 w 5410200"/>
              <a:gd name="connsiteY6" fmla="*/ 0 h 18288"/>
              <a:gd name="connsiteX7" fmla="*/ 4571619 w 5410200"/>
              <a:gd name="connsiteY7" fmla="*/ 0 h 18288"/>
              <a:gd name="connsiteX8" fmla="*/ 5410200 w 5410200"/>
              <a:gd name="connsiteY8" fmla="*/ 0 h 18288"/>
              <a:gd name="connsiteX9" fmla="*/ 5410200 w 5410200"/>
              <a:gd name="connsiteY9" fmla="*/ 18288 h 18288"/>
              <a:gd name="connsiteX10" fmla="*/ 4842129 w 5410200"/>
              <a:gd name="connsiteY10" fmla="*/ 18288 h 18288"/>
              <a:gd name="connsiteX11" fmla="*/ 4328160 w 5410200"/>
              <a:gd name="connsiteY11" fmla="*/ 18288 h 18288"/>
              <a:gd name="connsiteX12" fmla="*/ 3597783 w 5410200"/>
              <a:gd name="connsiteY12" fmla="*/ 18288 h 18288"/>
              <a:gd name="connsiteX13" fmla="*/ 3029712 w 5410200"/>
              <a:gd name="connsiteY13" fmla="*/ 18288 h 18288"/>
              <a:gd name="connsiteX14" fmla="*/ 2299335 w 5410200"/>
              <a:gd name="connsiteY14" fmla="*/ 18288 h 18288"/>
              <a:gd name="connsiteX15" fmla="*/ 1514856 w 5410200"/>
              <a:gd name="connsiteY15" fmla="*/ 18288 h 18288"/>
              <a:gd name="connsiteX16" fmla="*/ 892683 w 5410200"/>
              <a:gd name="connsiteY16" fmla="*/ 18288 h 18288"/>
              <a:gd name="connsiteX17" fmla="*/ 0 w 5410200"/>
              <a:gd name="connsiteY17" fmla="*/ 18288 h 18288"/>
              <a:gd name="connsiteX18" fmla="*/ 0 w 5410200"/>
              <a:gd name="connsiteY18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5410200" h="18288" fill="none" extrusionOk="0">
                <a:moveTo>
                  <a:pt x="0" y="0"/>
                </a:moveTo>
                <a:cubicBezTo>
                  <a:pt x="163050" y="-18707"/>
                  <a:pt x="319321" y="-16364"/>
                  <a:pt x="568071" y="0"/>
                </a:cubicBezTo>
                <a:cubicBezTo>
                  <a:pt x="816821" y="16364"/>
                  <a:pt x="1013224" y="-7268"/>
                  <a:pt x="1298448" y="0"/>
                </a:cubicBezTo>
                <a:cubicBezTo>
                  <a:pt x="1583672" y="7268"/>
                  <a:pt x="1631711" y="-3367"/>
                  <a:pt x="1920621" y="0"/>
                </a:cubicBezTo>
                <a:cubicBezTo>
                  <a:pt x="2209531" y="3367"/>
                  <a:pt x="2364420" y="-19184"/>
                  <a:pt x="2488692" y="0"/>
                </a:cubicBezTo>
                <a:cubicBezTo>
                  <a:pt x="2612964" y="19184"/>
                  <a:pt x="3023298" y="-34627"/>
                  <a:pt x="3219069" y="0"/>
                </a:cubicBezTo>
                <a:cubicBezTo>
                  <a:pt x="3414840" y="34627"/>
                  <a:pt x="3656810" y="24043"/>
                  <a:pt x="3895344" y="0"/>
                </a:cubicBezTo>
                <a:cubicBezTo>
                  <a:pt x="4133879" y="-24043"/>
                  <a:pt x="4393984" y="-19577"/>
                  <a:pt x="4571619" y="0"/>
                </a:cubicBezTo>
                <a:cubicBezTo>
                  <a:pt x="4749255" y="19577"/>
                  <a:pt x="5179928" y="-6281"/>
                  <a:pt x="5410200" y="0"/>
                </a:cubicBezTo>
                <a:cubicBezTo>
                  <a:pt x="5410730" y="6954"/>
                  <a:pt x="5410934" y="12839"/>
                  <a:pt x="5410200" y="18288"/>
                </a:cubicBezTo>
                <a:cubicBezTo>
                  <a:pt x="5139060" y="6751"/>
                  <a:pt x="5121593" y="31035"/>
                  <a:pt x="4842129" y="18288"/>
                </a:cubicBezTo>
                <a:cubicBezTo>
                  <a:pt x="4562665" y="5541"/>
                  <a:pt x="4448273" y="9487"/>
                  <a:pt x="4328160" y="18288"/>
                </a:cubicBezTo>
                <a:cubicBezTo>
                  <a:pt x="4208047" y="27089"/>
                  <a:pt x="3760936" y="22567"/>
                  <a:pt x="3597783" y="18288"/>
                </a:cubicBezTo>
                <a:cubicBezTo>
                  <a:pt x="3434630" y="14009"/>
                  <a:pt x="3299718" y="33213"/>
                  <a:pt x="3029712" y="18288"/>
                </a:cubicBezTo>
                <a:cubicBezTo>
                  <a:pt x="2759706" y="3363"/>
                  <a:pt x="2640159" y="27394"/>
                  <a:pt x="2299335" y="18288"/>
                </a:cubicBezTo>
                <a:cubicBezTo>
                  <a:pt x="1958511" y="9182"/>
                  <a:pt x="1801186" y="28985"/>
                  <a:pt x="1514856" y="18288"/>
                </a:cubicBezTo>
                <a:cubicBezTo>
                  <a:pt x="1228526" y="7591"/>
                  <a:pt x="1063509" y="-5305"/>
                  <a:pt x="892683" y="18288"/>
                </a:cubicBezTo>
                <a:cubicBezTo>
                  <a:pt x="721857" y="41881"/>
                  <a:pt x="186945" y="-20897"/>
                  <a:pt x="0" y="18288"/>
                </a:cubicBezTo>
                <a:cubicBezTo>
                  <a:pt x="-570" y="9279"/>
                  <a:pt x="132" y="5100"/>
                  <a:pt x="0" y="0"/>
                </a:cubicBezTo>
                <a:close/>
              </a:path>
              <a:path w="5410200" h="18288" stroke="0" extrusionOk="0">
                <a:moveTo>
                  <a:pt x="0" y="0"/>
                </a:moveTo>
                <a:cubicBezTo>
                  <a:pt x="285096" y="-4925"/>
                  <a:pt x="376456" y="22268"/>
                  <a:pt x="622173" y="0"/>
                </a:cubicBezTo>
                <a:cubicBezTo>
                  <a:pt x="867890" y="-22268"/>
                  <a:pt x="1031392" y="7228"/>
                  <a:pt x="1136142" y="0"/>
                </a:cubicBezTo>
                <a:cubicBezTo>
                  <a:pt x="1240892" y="-7228"/>
                  <a:pt x="1561853" y="9877"/>
                  <a:pt x="1920621" y="0"/>
                </a:cubicBezTo>
                <a:cubicBezTo>
                  <a:pt x="2279389" y="-9877"/>
                  <a:pt x="2367255" y="19546"/>
                  <a:pt x="2542794" y="0"/>
                </a:cubicBezTo>
                <a:cubicBezTo>
                  <a:pt x="2718333" y="-19546"/>
                  <a:pt x="2866732" y="-22226"/>
                  <a:pt x="3164967" y="0"/>
                </a:cubicBezTo>
                <a:cubicBezTo>
                  <a:pt x="3463202" y="22226"/>
                  <a:pt x="3568055" y="-2765"/>
                  <a:pt x="3949446" y="0"/>
                </a:cubicBezTo>
                <a:cubicBezTo>
                  <a:pt x="4330837" y="2765"/>
                  <a:pt x="4287895" y="10557"/>
                  <a:pt x="4517517" y="0"/>
                </a:cubicBezTo>
                <a:cubicBezTo>
                  <a:pt x="4747139" y="-10557"/>
                  <a:pt x="5149588" y="8716"/>
                  <a:pt x="5410200" y="0"/>
                </a:cubicBezTo>
                <a:cubicBezTo>
                  <a:pt x="5409517" y="5414"/>
                  <a:pt x="5409480" y="12510"/>
                  <a:pt x="5410200" y="18288"/>
                </a:cubicBezTo>
                <a:cubicBezTo>
                  <a:pt x="5163327" y="41494"/>
                  <a:pt x="5008749" y="10693"/>
                  <a:pt x="4842129" y="18288"/>
                </a:cubicBezTo>
                <a:cubicBezTo>
                  <a:pt x="4675509" y="25883"/>
                  <a:pt x="4433401" y="-615"/>
                  <a:pt x="4165854" y="18288"/>
                </a:cubicBezTo>
                <a:cubicBezTo>
                  <a:pt x="3898308" y="37191"/>
                  <a:pt x="3809032" y="-8710"/>
                  <a:pt x="3543681" y="18288"/>
                </a:cubicBezTo>
                <a:cubicBezTo>
                  <a:pt x="3278330" y="45286"/>
                  <a:pt x="3073876" y="-15917"/>
                  <a:pt x="2759202" y="18288"/>
                </a:cubicBezTo>
                <a:cubicBezTo>
                  <a:pt x="2444528" y="52493"/>
                  <a:pt x="2204144" y="3372"/>
                  <a:pt x="1974723" y="18288"/>
                </a:cubicBezTo>
                <a:cubicBezTo>
                  <a:pt x="1745302" y="33204"/>
                  <a:pt x="1602335" y="31490"/>
                  <a:pt x="1406652" y="18288"/>
                </a:cubicBezTo>
                <a:cubicBezTo>
                  <a:pt x="1210969" y="5086"/>
                  <a:pt x="923948" y="3161"/>
                  <a:pt x="730377" y="18288"/>
                </a:cubicBezTo>
                <a:cubicBezTo>
                  <a:pt x="536806" y="33415"/>
                  <a:pt x="336496" y="-141"/>
                  <a:pt x="0" y="18288"/>
                </a:cubicBezTo>
                <a:cubicBezTo>
                  <a:pt x="-306" y="11061"/>
                  <a:pt x="-655" y="7751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1275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77537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iterate type="wd">
                                    <p:tmPct val="15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6166C6D1-23AC-49C4-BA07-238E4E9F8CE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57200" y="461737"/>
            <a:ext cx="2149361" cy="1870055"/>
          </a:xfrm>
          <a:prstGeom prst="rect">
            <a:avLst/>
          </a:prstGeom>
          <a:solidFill>
            <a:schemeClr val="accent5">
              <a:alpha val="95000"/>
            </a:schemeClr>
          </a:solidFill>
          <a:ln w="254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B775CD93-9DF2-48CB-9F57-1BCA9A46C7F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752604" y="453981"/>
            <a:ext cx="6675120" cy="1877811"/>
          </a:xfrm>
          <a:prstGeom prst="rect">
            <a:avLst/>
          </a:prstGeom>
          <a:solidFill>
            <a:srgbClr val="595959"/>
          </a:solidFill>
          <a:ln w="254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317CB7D-E871-E64A-8739-153F7F94C2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45213" y="731520"/>
            <a:ext cx="6089904" cy="1426464"/>
          </a:xfrm>
        </p:spPr>
        <p:txBody>
          <a:bodyPr>
            <a:normAutofit/>
          </a:bodyPr>
          <a:lstStyle/>
          <a:p>
            <a:pPr algn="ctr"/>
            <a:r>
              <a:rPr lang="lt-LT">
                <a:solidFill>
                  <a:srgbClr val="FFFFFF"/>
                </a:solidFill>
              </a:rPr>
              <a:t>JAUNIMO PROGRAMOS PROJEKTAI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E186B68C-84BC-4A6E-99D1-EE87483C134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573768" y="453155"/>
            <a:ext cx="2149358" cy="1878638"/>
          </a:xfrm>
          <a:prstGeom prst="rect">
            <a:avLst/>
          </a:prstGeom>
          <a:solidFill>
            <a:srgbClr val="A5A5A5"/>
          </a:solidFill>
          <a:ln w="254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1C091803-41C2-48E0-9228-5148460C747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58920" y="2480956"/>
            <a:ext cx="11264206" cy="3918122"/>
          </a:xfrm>
          <a:prstGeom prst="rect">
            <a:avLst/>
          </a:prstGeom>
          <a:solidFill>
            <a:schemeClr val="tx1">
              <a:lumMod val="50000"/>
              <a:lumOff val="50000"/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6" name="Table 6">
            <a:extLst>
              <a:ext uri="{FF2B5EF4-FFF2-40B4-BE49-F238E27FC236}">
                <a16:creationId xmlns:a16="http://schemas.microsoft.com/office/drawing/2014/main" id="{63DB2874-94EB-964F-A495-6D8C13355AB1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124977370"/>
              </p:ext>
            </p:extLst>
          </p:nvPr>
        </p:nvGraphicFramePr>
        <p:xfrm>
          <a:off x="1061504" y="2798763"/>
          <a:ext cx="10053118" cy="3282957"/>
        </p:xfrm>
        <a:graphic>
          <a:graphicData uri="http://schemas.openxmlformats.org/drawingml/2006/table">
            <a:tbl>
              <a:tblPr firstRow="1" bandRow="1">
                <a:tableStyleId>{9D7B26C5-4107-4FEC-AEDC-1716B250A1EF}</a:tableStyleId>
              </a:tblPr>
              <a:tblGrid>
                <a:gridCol w="8531269">
                  <a:extLst>
                    <a:ext uri="{9D8B030D-6E8A-4147-A177-3AD203B41FA5}">
                      <a16:colId xmlns:a16="http://schemas.microsoft.com/office/drawing/2014/main" val="4008170422"/>
                    </a:ext>
                  </a:extLst>
                </a:gridCol>
                <a:gridCol w="1521849">
                  <a:extLst>
                    <a:ext uri="{9D8B030D-6E8A-4147-A177-3AD203B41FA5}">
                      <a16:colId xmlns:a16="http://schemas.microsoft.com/office/drawing/2014/main" val="3049981210"/>
                    </a:ext>
                  </a:extLst>
                </a:gridCol>
              </a:tblGrid>
              <a:tr h="364773">
                <a:tc>
                  <a:txBody>
                    <a:bodyPr/>
                    <a:lstStyle/>
                    <a:p>
                      <a:pPr algn="l" fontAlgn="b"/>
                      <a:r>
                        <a:rPr lang="lt-LT" sz="2000" b="1" u="none" strike="noStrike">
                          <a:solidFill>
                            <a:srgbClr val="212529"/>
                          </a:solidFill>
                          <a:effectLst/>
                        </a:rPr>
                        <a:t>Šilutės atviro jaunimo centras</a:t>
                      </a:r>
                      <a:endParaRPr lang="lt-LT" sz="2000" b="1" i="0" u="none" strike="noStrike">
                        <a:solidFill>
                          <a:srgbClr val="212529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10843" marR="10843" marT="10843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lt-LT" sz="2000" b="0" u="none" strike="noStrike">
                          <a:solidFill>
                            <a:srgbClr val="212529"/>
                          </a:solidFill>
                          <a:effectLst/>
                        </a:rPr>
                        <a:t>4 500</a:t>
                      </a:r>
                      <a:endParaRPr lang="lt-LT" sz="2000" b="0" i="0" u="none" strike="noStrike">
                        <a:solidFill>
                          <a:srgbClr val="212529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10843" marR="10843" marT="10843" marB="0" anchor="b"/>
                </a:tc>
                <a:extLst>
                  <a:ext uri="{0D108BD9-81ED-4DB2-BD59-A6C34878D82A}">
                    <a16:rowId xmlns:a16="http://schemas.microsoft.com/office/drawing/2014/main" val="489311195"/>
                  </a:ext>
                </a:extLst>
              </a:tr>
              <a:tr h="364773">
                <a:tc>
                  <a:txBody>
                    <a:bodyPr/>
                    <a:lstStyle/>
                    <a:p>
                      <a:pPr algn="l" fontAlgn="b"/>
                      <a:r>
                        <a:rPr lang="lt-LT" sz="2000" b="1" u="none" strike="noStrike" dirty="0">
                          <a:solidFill>
                            <a:srgbClr val="212529"/>
                          </a:solidFill>
                          <a:effectLst/>
                        </a:rPr>
                        <a:t>Salos etnokultūros ir informacijos centras</a:t>
                      </a:r>
                      <a:endParaRPr lang="lt-LT" sz="2000" b="1" i="0" u="none" strike="noStrike" dirty="0">
                        <a:solidFill>
                          <a:srgbClr val="212529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10843" marR="10843" marT="10843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lt-LT" sz="2000" b="0" u="none" strike="noStrike">
                          <a:solidFill>
                            <a:srgbClr val="212529"/>
                          </a:solidFill>
                          <a:effectLst/>
                        </a:rPr>
                        <a:t>1 980</a:t>
                      </a:r>
                      <a:endParaRPr lang="lt-LT" sz="2000" b="0" i="0" u="none" strike="noStrike">
                        <a:solidFill>
                          <a:srgbClr val="212529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10843" marR="10843" marT="10843" marB="0" anchor="b"/>
                </a:tc>
                <a:extLst>
                  <a:ext uri="{0D108BD9-81ED-4DB2-BD59-A6C34878D82A}">
                    <a16:rowId xmlns:a16="http://schemas.microsoft.com/office/drawing/2014/main" val="1280398352"/>
                  </a:ext>
                </a:extLst>
              </a:tr>
              <a:tr h="364773">
                <a:tc>
                  <a:txBody>
                    <a:bodyPr/>
                    <a:lstStyle/>
                    <a:p>
                      <a:pPr algn="l" fontAlgn="b"/>
                      <a:r>
                        <a:rPr lang="lt-LT" sz="2000" b="1" u="none" strike="noStrike">
                          <a:solidFill>
                            <a:srgbClr val="212529"/>
                          </a:solidFill>
                          <a:effectLst/>
                        </a:rPr>
                        <a:t>Šilutės Vydūno gimnazija</a:t>
                      </a:r>
                      <a:endParaRPr lang="lt-LT" sz="2000" b="1" i="0" u="none" strike="noStrike">
                        <a:solidFill>
                          <a:srgbClr val="212529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10843" marR="10843" marT="10843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lt-LT" sz="2000" b="0" u="none" strike="noStrike">
                          <a:solidFill>
                            <a:srgbClr val="212529"/>
                          </a:solidFill>
                          <a:effectLst/>
                        </a:rPr>
                        <a:t>1 180</a:t>
                      </a:r>
                      <a:endParaRPr lang="lt-LT" sz="2000" b="0" i="0" u="none" strike="noStrike">
                        <a:solidFill>
                          <a:srgbClr val="212529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10843" marR="10843" marT="10843" marB="0" anchor="b"/>
                </a:tc>
                <a:extLst>
                  <a:ext uri="{0D108BD9-81ED-4DB2-BD59-A6C34878D82A}">
                    <a16:rowId xmlns:a16="http://schemas.microsoft.com/office/drawing/2014/main" val="1477424485"/>
                  </a:ext>
                </a:extLst>
              </a:tr>
              <a:tr h="364773">
                <a:tc>
                  <a:txBody>
                    <a:bodyPr/>
                    <a:lstStyle/>
                    <a:p>
                      <a:pPr algn="l" fontAlgn="b"/>
                      <a:r>
                        <a:rPr lang="lt-LT" sz="2000" b="1" u="none" strike="noStrike">
                          <a:solidFill>
                            <a:srgbClr val="212529"/>
                          </a:solidFill>
                          <a:effectLst/>
                        </a:rPr>
                        <a:t>Šilutės r. Vainuto gimnazija</a:t>
                      </a:r>
                      <a:endParaRPr lang="lt-LT" sz="2000" b="1" i="0" u="none" strike="noStrike">
                        <a:solidFill>
                          <a:srgbClr val="212529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10843" marR="10843" marT="10843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lt-LT" sz="2000" b="0" u="none" strike="noStrike">
                          <a:solidFill>
                            <a:srgbClr val="212529"/>
                          </a:solidFill>
                          <a:effectLst/>
                        </a:rPr>
                        <a:t>1 152</a:t>
                      </a:r>
                      <a:endParaRPr lang="lt-LT" sz="2000" b="0" i="0" u="none" strike="noStrike">
                        <a:solidFill>
                          <a:srgbClr val="212529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10843" marR="10843" marT="10843" marB="0" anchor="b"/>
                </a:tc>
                <a:extLst>
                  <a:ext uri="{0D108BD9-81ED-4DB2-BD59-A6C34878D82A}">
                    <a16:rowId xmlns:a16="http://schemas.microsoft.com/office/drawing/2014/main" val="260221364"/>
                  </a:ext>
                </a:extLst>
              </a:tr>
              <a:tr h="364773">
                <a:tc>
                  <a:txBody>
                    <a:bodyPr/>
                    <a:lstStyle/>
                    <a:p>
                      <a:pPr algn="l" fontAlgn="b"/>
                      <a:r>
                        <a:rPr lang="lt-LT" sz="2000" b="1" u="none" strike="noStrike" dirty="0">
                          <a:solidFill>
                            <a:srgbClr val="212529"/>
                          </a:solidFill>
                          <a:effectLst/>
                        </a:rPr>
                        <a:t>Kintų atvira jaunimo erdvė (AJE) </a:t>
                      </a:r>
                      <a:endParaRPr lang="lt-LT" sz="2000" b="1" i="0" u="none" strike="noStrike" dirty="0">
                        <a:solidFill>
                          <a:srgbClr val="212529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10843" marR="10843" marT="10843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LT" sz="2000" b="0" u="none" strike="noStrike">
                          <a:solidFill>
                            <a:srgbClr val="212529"/>
                          </a:solidFill>
                          <a:effectLst/>
                        </a:rPr>
                        <a:t>960</a:t>
                      </a:r>
                      <a:endParaRPr lang="en-LT" sz="2000" b="0" i="0" u="none" strike="noStrike">
                        <a:solidFill>
                          <a:srgbClr val="212529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10843" marR="10843" marT="10843" marB="0" anchor="b"/>
                </a:tc>
                <a:extLst>
                  <a:ext uri="{0D108BD9-81ED-4DB2-BD59-A6C34878D82A}">
                    <a16:rowId xmlns:a16="http://schemas.microsoft.com/office/drawing/2014/main" val="564479191"/>
                  </a:ext>
                </a:extLst>
              </a:tr>
              <a:tr h="364773">
                <a:tc>
                  <a:txBody>
                    <a:bodyPr/>
                    <a:lstStyle/>
                    <a:p>
                      <a:pPr algn="l" fontAlgn="b"/>
                      <a:r>
                        <a:rPr lang="lt-LT" sz="2000" b="1" u="none" strike="noStrike">
                          <a:solidFill>
                            <a:srgbClr val="212529"/>
                          </a:solidFill>
                          <a:effectLst/>
                        </a:rPr>
                        <a:t>Šilutės rajono policijos komisariatas </a:t>
                      </a:r>
                      <a:endParaRPr lang="lt-LT" sz="2000" b="1" i="0" u="none" strike="noStrike">
                        <a:solidFill>
                          <a:srgbClr val="212529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10843" marR="10843" marT="10843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lt-LT" sz="2000" b="0" u="none" strike="noStrike">
                          <a:solidFill>
                            <a:srgbClr val="212529"/>
                          </a:solidFill>
                          <a:effectLst/>
                        </a:rPr>
                        <a:t>960</a:t>
                      </a:r>
                      <a:endParaRPr lang="lt-LT" sz="2000" b="0" i="0" u="none" strike="noStrike">
                        <a:solidFill>
                          <a:srgbClr val="212529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10843" marR="10843" marT="10843" marB="0" anchor="b"/>
                </a:tc>
                <a:extLst>
                  <a:ext uri="{0D108BD9-81ED-4DB2-BD59-A6C34878D82A}">
                    <a16:rowId xmlns:a16="http://schemas.microsoft.com/office/drawing/2014/main" val="1099842256"/>
                  </a:ext>
                </a:extLst>
              </a:tr>
              <a:tr h="364773">
                <a:tc>
                  <a:txBody>
                    <a:bodyPr/>
                    <a:lstStyle/>
                    <a:p>
                      <a:pPr algn="l" fontAlgn="b"/>
                      <a:r>
                        <a:rPr lang="lt-LT" sz="2000" b="1" u="none" strike="noStrike">
                          <a:solidFill>
                            <a:srgbClr val="212529"/>
                          </a:solidFill>
                          <a:effectLst/>
                        </a:rPr>
                        <a:t>Šilutės rajono mokinių taryba</a:t>
                      </a:r>
                      <a:endParaRPr lang="lt-LT" sz="2000" b="1" i="0" u="none" strike="noStrike">
                        <a:solidFill>
                          <a:srgbClr val="212529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10843" marR="10843" marT="10843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lt-LT" sz="2000" b="0" u="none" strike="noStrike">
                          <a:solidFill>
                            <a:srgbClr val="212529"/>
                          </a:solidFill>
                          <a:effectLst/>
                        </a:rPr>
                        <a:t>700</a:t>
                      </a:r>
                      <a:endParaRPr lang="lt-LT" sz="2000" b="0" i="0" u="none" strike="noStrike">
                        <a:solidFill>
                          <a:srgbClr val="212529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10843" marR="10843" marT="10843" marB="0" anchor="b"/>
                </a:tc>
                <a:extLst>
                  <a:ext uri="{0D108BD9-81ED-4DB2-BD59-A6C34878D82A}">
                    <a16:rowId xmlns:a16="http://schemas.microsoft.com/office/drawing/2014/main" val="153856065"/>
                  </a:ext>
                </a:extLst>
              </a:tr>
              <a:tr h="364773">
                <a:tc>
                  <a:txBody>
                    <a:bodyPr/>
                    <a:lstStyle/>
                    <a:p>
                      <a:pPr algn="l" fontAlgn="b"/>
                      <a:r>
                        <a:rPr lang="lt-LT" sz="2000" b="1" u="none" strike="noStrike">
                          <a:solidFill>
                            <a:srgbClr val="212529"/>
                          </a:solidFill>
                          <a:effectLst/>
                        </a:rPr>
                        <a:t>Šilutės meno mokykla</a:t>
                      </a:r>
                      <a:endParaRPr lang="lt-LT" sz="2000" b="1" i="0" u="none" strike="noStrike">
                        <a:solidFill>
                          <a:srgbClr val="212529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10843" marR="10843" marT="10843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lt-LT" sz="2000" b="0" u="none" strike="noStrike">
                          <a:solidFill>
                            <a:srgbClr val="212529"/>
                          </a:solidFill>
                          <a:effectLst/>
                        </a:rPr>
                        <a:t>600</a:t>
                      </a:r>
                      <a:endParaRPr lang="lt-LT" sz="2000" b="0" i="0" u="none" strike="noStrike">
                        <a:solidFill>
                          <a:srgbClr val="212529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10843" marR="10843" marT="10843" marB="0" anchor="b"/>
                </a:tc>
                <a:extLst>
                  <a:ext uri="{0D108BD9-81ED-4DB2-BD59-A6C34878D82A}">
                    <a16:rowId xmlns:a16="http://schemas.microsoft.com/office/drawing/2014/main" val="3155463826"/>
                  </a:ext>
                </a:extLst>
              </a:tr>
              <a:tr h="364773">
                <a:tc>
                  <a:txBody>
                    <a:bodyPr/>
                    <a:lstStyle/>
                    <a:p>
                      <a:pPr algn="l" fontAlgn="b"/>
                      <a:r>
                        <a:rPr lang="lt-LT" sz="2000" b="1" u="none" strike="noStrike">
                          <a:solidFill>
                            <a:srgbClr val="212529"/>
                          </a:solidFill>
                          <a:effectLst/>
                        </a:rPr>
                        <a:t>Jaunųjų konservatorių lyga</a:t>
                      </a:r>
                      <a:endParaRPr lang="lt-LT" sz="2000" b="1" i="0" u="none" strike="noStrike">
                        <a:solidFill>
                          <a:srgbClr val="212529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10843" marR="10843" marT="10843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lt-LT" sz="2000" b="0" u="none" strike="noStrike" dirty="0">
                          <a:solidFill>
                            <a:srgbClr val="212529"/>
                          </a:solidFill>
                          <a:effectLst/>
                        </a:rPr>
                        <a:t>472</a:t>
                      </a:r>
                      <a:endParaRPr lang="lt-LT" sz="2000" b="0" i="0" u="none" strike="noStrike" dirty="0">
                        <a:solidFill>
                          <a:srgbClr val="212529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10843" marR="10843" marT="10843" marB="0" anchor="b"/>
                </a:tc>
                <a:extLst>
                  <a:ext uri="{0D108BD9-81ED-4DB2-BD59-A6C34878D82A}">
                    <a16:rowId xmlns:a16="http://schemas.microsoft.com/office/drawing/2014/main" val="342535374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30505336"/>
      </p:ext>
    </p:extLst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7" name="Rectangle 16">
            <a:extLst>
              <a:ext uri="{FF2B5EF4-FFF2-40B4-BE49-F238E27FC236}">
                <a16:creationId xmlns:a16="http://schemas.microsoft.com/office/drawing/2014/main" id="{2B97F24A-32CE-4C1C-A50D-3016B394DCF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Pavadinimas 1">
            <a:extLst>
              <a:ext uri="{FF2B5EF4-FFF2-40B4-BE49-F238E27FC236}">
                <a16:creationId xmlns:a16="http://schemas.microsoft.com/office/drawing/2014/main" id="{BF282EC6-4A57-4ED7-A74C-E3B3A5501F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936" y="639520"/>
            <a:ext cx="3429000" cy="1719072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3800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Parama jaunoms šeimoms </a:t>
            </a:r>
          </a:p>
        </p:txBody>
      </p:sp>
      <p:sp>
        <p:nvSpPr>
          <p:cNvPr id="19" name="sketch line">
            <a:extLst>
              <a:ext uri="{FF2B5EF4-FFF2-40B4-BE49-F238E27FC236}">
                <a16:creationId xmlns:a16="http://schemas.microsoft.com/office/drawing/2014/main" id="{6357EC4F-235E-4222-A36F-C7878ACE37F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3278" y="2573756"/>
            <a:ext cx="3255095" cy="18288"/>
          </a:xfrm>
          <a:custGeom>
            <a:avLst/>
            <a:gdLst>
              <a:gd name="connsiteX0" fmla="*/ 0 w 3255095"/>
              <a:gd name="connsiteY0" fmla="*/ 0 h 18288"/>
              <a:gd name="connsiteX1" fmla="*/ 618468 w 3255095"/>
              <a:gd name="connsiteY1" fmla="*/ 0 h 18288"/>
              <a:gd name="connsiteX2" fmla="*/ 1269487 w 3255095"/>
              <a:gd name="connsiteY2" fmla="*/ 0 h 18288"/>
              <a:gd name="connsiteX3" fmla="*/ 1953057 w 3255095"/>
              <a:gd name="connsiteY3" fmla="*/ 0 h 18288"/>
              <a:gd name="connsiteX4" fmla="*/ 2636627 w 3255095"/>
              <a:gd name="connsiteY4" fmla="*/ 0 h 18288"/>
              <a:gd name="connsiteX5" fmla="*/ 3255095 w 3255095"/>
              <a:gd name="connsiteY5" fmla="*/ 0 h 18288"/>
              <a:gd name="connsiteX6" fmla="*/ 3255095 w 3255095"/>
              <a:gd name="connsiteY6" fmla="*/ 18288 h 18288"/>
              <a:gd name="connsiteX7" fmla="*/ 2538974 w 3255095"/>
              <a:gd name="connsiteY7" fmla="*/ 18288 h 18288"/>
              <a:gd name="connsiteX8" fmla="*/ 1822853 w 3255095"/>
              <a:gd name="connsiteY8" fmla="*/ 18288 h 18288"/>
              <a:gd name="connsiteX9" fmla="*/ 1171834 w 3255095"/>
              <a:gd name="connsiteY9" fmla="*/ 18288 h 18288"/>
              <a:gd name="connsiteX10" fmla="*/ 0 w 3255095"/>
              <a:gd name="connsiteY10" fmla="*/ 18288 h 18288"/>
              <a:gd name="connsiteX11" fmla="*/ 0 w 3255095"/>
              <a:gd name="connsiteY11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3255095" h="18288" fill="none" extrusionOk="0">
                <a:moveTo>
                  <a:pt x="0" y="0"/>
                </a:moveTo>
                <a:cubicBezTo>
                  <a:pt x="240201" y="-22123"/>
                  <a:pt x="462021" y="-19623"/>
                  <a:pt x="618468" y="0"/>
                </a:cubicBezTo>
                <a:cubicBezTo>
                  <a:pt x="774915" y="19623"/>
                  <a:pt x="974734" y="2035"/>
                  <a:pt x="1269487" y="0"/>
                </a:cubicBezTo>
                <a:cubicBezTo>
                  <a:pt x="1564240" y="-2035"/>
                  <a:pt x="1733579" y="10639"/>
                  <a:pt x="1953057" y="0"/>
                </a:cubicBezTo>
                <a:cubicBezTo>
                  <a:pt x="2172535" y="-10639"/>
                  <a:pt x="2453962" y="14018"/>
                  <a:pt x="2636627" y="0"/>
                </a:cubicBezTo>
                <a:cubicBezTo>
                  <a:pt x="2819292" y="-14018"/>
                  <a:pt x="3121375" y="5399"/>
                  <a:pt x="3255095" y="0"/>
                </a:cubicBezTo>
                <a:cubicBezTo>
                  <a:pt x="3254386" y="8157"/>
                  <a:pt x="3254682" y="12125"/>
                  <a:pt x="3255095" y="18288"/>
                </a:cubicBezTo>
                <a:cubicBezTo>
                  <a:pt x="3088545" y="23203"/>
                  <a:pt x="2687475" y="7419"/>
                  <a:pt x="2538974" y="18288"/>
                </a:cubicBezTo>
                <a:cubicBezTo>
                  <a:pt x="2390473" y="29157"/>
                  <a:pt x="2137381" y="-8959"/>
                  <a:pt x="1822853" y="18288"/>
                </a:cubicBezTo>
                <a:cubicBezTo>
                  <a:pt x="1508325" y="45535"/>
                  <a:pt x="1466437" y="20385"/>
                  <a:pt x="1171834" y="18288"/>
                </a:cubicBezTo>
                <a:cubicBezTo>
                  <a:pt x="877231" y="16191"/>
                  <a:pt x="561097" y="37643"/>
                  <a:pt x="0" y="18288"/>
                </a:cubicBezTo>
                <a:cubicBezTo>
                  <a:pt x="-46" y="12483"/>
                  <a:pt x="-203" y="6491"/>
                  <a:pt x="0" y="0"/>
                </a:cubicBezTo>
                <a:close/>
              </a:path>
              <a:path w="3255095" h="18288" stroke="0" extrusionOk="0">
                <a:moveTo>
                  <a:pt x="0" y="0"/>
                </a:moveTo>
                <a:cubicBezTo>
                  <a:pt x="291965" y="19429"/>
                  <a:pt x="363155" y="8568"/>
                  <a:pt x="618468" y="0"/>
                </a:cubicBezTo>
                <a:cubicBezTo>
                  <a:pt x="873781" y="-8568"/>
                  <a:pt x="904459" y="-19505"/>
                  <a:pt x="1171834" y="0"/>
                </a:cubicBezTo>
                <a:cubicBezTo>
                  <a:pt x="1439209" y="19505"/>
                  <a:pt x="1744369" y="9790"/>
                  <a:pt x="1887955" y="0"/>
                </a:cubicBezTo>
                <a:cubicBezTo>
                  <a:pt x="2031541" y="-9790"/>
                  <a:pt x="2346378" y="21240"/>
                  <a:pt x="2506423" y="0"/>
                </a:cubicBezTo>
                <a:cubicBezTo>
                  <a:pt x="2666468" y="-21240"/>
                  <a:pt x="2990257" y="30414"/>
                  <a:pt x="3255095" y="0"/>
                </a:cubicBezTo>
                <a:cubicBezTo>
                  <a:pt x="3254831" y="4493"/>
                  <a:pt x="3255479" y="9472"/>
                  <a:pt x="3255095" y="18288"/>
                </a:cubicBezTo>
                <a:cubicBezTo>
                  <a:pt x="3120743" y="16690"/>
                  <a:pt x="2759628" y="42462"/>
                  <a:pt x="2604076" y="18288"/>
                </a:cubicBezTo>
                <a:cubicBezTo>
                  <a:pt x="2448524" y="-5886"/>
                  <a:pt x="2184336" y="19599"/>
                  <a:pt x="1887955" y="18288"/>
                </a:cubicBezTo>
                <a:cubicBezTo>
                  <a:pt x="1591574" y="16977"/>
                  <a:pt x="1548845" y="6870"/>
                  <a:pt x="1334589" y="18288"/>
                </a:cubicBezTo>
                <a:cubicBezTo>
                  <a:pt x="1120333" y="29706"/>
                  <a:pt x="996014" y="9662"/>
                  <a:pt x="683570" y="18288"/>
                </a:cubicBezTo>
                <a:cubicBezTo>
                  <a:pt x="371126" y="26914"/>
                  <a:pt x="198687" y="16167"/>
                  <a:pt x="0" y="18288"/>
                </a:cubicBezTo>
                <a:cubicBezTo>
                  <a:pt x="843" y="9577"/>
                  <a:pt x="371" y="6900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3810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urinio vietos rezervavimo ženklas 3">
            <a:extLst>
              <a:ext uri="{FF2B5EF4-FFF2-40B4-BE49-F238E27FC236}">
                <a16:creationId xmlns:a16="http://schemas.microsoft.com/office/drawing/2014/main" id="{90EA2379-9F32-4AB4-B0FB-21081ADC5A2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30936" y="2807208"/>
            <a:ext cx="3429000" cy="3410712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lt-LT" sz="2200" dirty="0">
                <a:effectLst/>
              </a:rPr>
              <a:t>2021 metai gauti 248 prašymai gauti finansinę paramą įsigyjant pirmąjį būstą jaunai šeimai.</a:t>
            </a:r>
          </a:p>
          <a:p>
            <a:r>
              <a:rPr lang="lt-LT" sz="2200" dirty="0"/>
              <a:t>98 pareiškėjams skirta finansinė parama.</a:t>
            </a:r>
            <a:endParaRPr lang="lt-LT" sz="2200" dirty="0">
              <a:effectLst/>
            </a:endParaRPr>
          </a:p>
        </p:txBody>
      </p:sp>
      <p:pic>
        <p:nvPicPr>
          <p:cNvPr id="5" name="Turinio vietos rezervavimo ženklas 4">
            <a:extLst>
              <a:ext uri="{FF2B5EF4-FFF2-40B4-BE49-F238E27FC236}">
                <a16:creationId xmlns:a16="http://schemas.microsoft.com/office/drawing/2014/main" id="{BF5CC612-D80A-4F10-94D3-92E28E220AF8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4654296" y="1254329"/>
            <a:ext cx="6903720" cy="43493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9973400"/>
      </p:ext>
    </p:extLst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7B831B6F-405A-4B47-B9BB-5CA88F28584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Pavadinimas 1">
            <a:extLst>
              <a:ext uri="{FF2B5EF4-FFF2-40B4-BE49-F238E27FC236}">
                <a16:creationId xmlns:a16="http://schemas.microsoft.com/office/drawing/2014/main" id="{534C49E4-12F5-4B24-A5E1-BA6B20016E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39128" y="638089"/>
            <a:ext cx="4818888" cy="1476801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3400" b="1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JAUNIMO STUDIJŲ FINANSAVIMO PROGRAMA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A74DBC9C-5063-AA45-82DD-36D847A26D6F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1033" r="22559" b="1"/>
          <a:stretch/>
        </p:blipFill>
        <p:spPr>
          <a:xfrm>
            <a:off x="760105" y="640080"/>
            <a:ext cx="5200629" cy="5577840"/>
          </a:xfrm>
          <a:prstGeom prst="rect">
            <a:avLst/>
          </a:prstGeom>
        </p:spPr>
      </p:pic>
      <p:sp>
        <p:nvSpPr>
          <p:cNvPr id="13" name="sketch line">
            <a:extLst>
              <a:ext uri="{FF2B5EF4-FFF2-40B4-BE49-F238E27FC236}">
                <a16:creationId xmlns:a16="http://schemas.microsoft.com/office/drawing/2014/main" id="{953EE71A-6488-4203-A7C4-77102FD0DCC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739128" y="2372868"/>
            <a:ext cx="3255095" cy="18288"/>
          </a:xfrm>
          <a:custGeom>
            <a:avLst/>
            <a:gdLst>
              <a:gd name="connsiteX0" fmla="*/ 0 w 3255095"/>
              <a:gd name="connsiteY0" fmla="*/ 0 h 18288"/>
              <a:gd name="connsiteX1" fmla="*/ 618468 w 3255095"/>
              <a:gd name="connsiteY1" fmla="*/ 0 h 18288"/>
              <a:gd name="connsiteX2" fmla="*/ 1269487 w 3255095"/>
              <a:gd name="connsiteY2" fmla="*/ 0 h 18288"/>
              <a:gd name="connsiteX3" fmla="*/ 1953057 w 3255095"/>
              <a:gd name="connsiteY3" fmla="*/ 0 h 18288"/>
              <a:gd name="connsiteX4" fmla="*/ 2636627 w 3255095"/>
              <a:gd name="connsiteY4" fmla="*/ 0 h 18288"/>
              <a:gd name="connsiteX5" fmla="*/ 3255095 w 3255095"/>
              <a:gd name="connsiteY5" fmla="*/ 0 h 18288"/>
              <a:gd name="connsiteX6" fmla="*/ 3255095 w 3255095"/>
              <a:gd name="connsiteY6" fmla="*/ 18288 h 18288"/>
              <a:gd name="connsiteX7" fmla="*/ 2538974 w 3255095"/>
              <a:gd name="connsiteY7" fmla="*/ 18288 h 18288"/>
              <a:gd name="connsiteX8" fmla="*/ 1822853 w 3255095"/>
              <a:gd name="connsiteY8" fmla="*/ 18288 h 18288"/>
              <a:gd name="connsiteX9" fmla="*/ 1171834 w 3255095"/>
              <a:gd name="connsiteY9" fmla="*/ 18288 h 18288"/>
              <a:gd name="connsiteX10" fmla="*/ 0 w 3255095"/>
              <a:gd name="connsiteY10" fmla="*/ 18288 h 18288"/>
              <a:gd name="connsiteX11" fmla="*/ 0 w 3255095"/>
              <a:gd name="connsiteY11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3255095" h="18288" fill="none" extrusionOk="0">
                <a:moveTo>
                  <a:pt x="0" y="0"/>
                </a:moveTo>
                <a:cubicBezTo>
                  <a:pt x="240201" y="-22123"/>
                  <a:pt x="462021" y="-19623"/>
                  <a:pt x="618468" y="0"/>
                </a:cubicBezTo>
                <a:cubicBezTo>
                  <a:pt x="774915" y="19623"/>
                  <a:pt x="974734" y="2035"/>
                  <a:pt x="1269487" y="0"/>
                </a:cubicBezTo>
                <a:cubicBezTo>
                  <a:pt x="1564240" y="-2035"/>
                  <a:pt x="1733579" y="10639"/>
                  <a:pt x="1953057" y="0"/>
                </a:cubicBezTo>
                <a:cubicBezTo>
                  <a:pt x="2172535" y="-10639"/>
                  <a:pt x="2453962" y="14018"/>
                  <a:pt x="2636627" y="0"/>
                </a:cubicBezTo>
                <a:cubicBezTo>
                  <a:pt x="2819292" y="-14018"/>
                  <a:pt x="3121375" y="5399"/>
                  <a:pt x="3255095" y="0"/>
                </a:cubicBezTo>
                <a:cubicBezTo>
                  <a:pt x="3254386" y="8157"/>
                  <a:pt x="3254682" y="12125"/>
                  <a:pt x="3255095" y="18288"/>
                </a:cubicBezTo>
                <a:cubicBezTo>
                  <a:pt x="3088545" y="23203"/>
                  <a:pt x="2687475" y="7419"/>
                  <a:pt x="2538974" y="18288"/>
                </a:cubicBezTo>
                <a:cubicBezTo>
                  <a:pt x="2390473" y="29157"/>
                  <a:pt x="2137381" y="-8959"/>
                  <a:pt x="1822853" y="18288"/>
                </a:cubicBezTo>
                <a:cubicBezTo>
                  <a:pt x="1508325" y="45535"/>
                  <a:pt x="1466437" y="20385"/>
                  <a:pt x="1171834" y="18288"/>
                </a:cubicBezTo>
                <a:cubicBezTo>
                  <a:pt x="877231" y="16191"/>
                  <a:pt x="561097" y="37643"/>
                  <a:pt x="0" y="18288"/>
                </a:cubicBezTo>
                <a:cubicBezTo>
                  <a:pt x="-46" y="12483"/>
                  <a:pt x="-203" y="6491"/>
                  <a:pt x="0" y="0"/>
                </a:cubicBezTo>
                <a:close/>
              </a:path>
              <a:path w="3255095" h="18288" stroke="0" extrusionOk="0">
                <a:moveTo>
                  <a:pt x="0" y="0"/>
                </a:moveTo>
                <a:cubicBezTo>
                  <a:pt x="291965" y="19429"/>
                  <a:pt x="363155" y="8568"/>
                  <a:pt x="618468" y="0"/>
                </a:cubicBezTo>
                <a:cubicBezTo>
                  <a:pt x="873781" y="-8568"/>
                  <a:pt x="904459" y="-19505"/>
                  <a:pt x="1171834" y="0"/>
                </a:cubicBezTo>
                <a:cubicBezTo>
                  <a:pt x="1439209" y="19505"/>
                  <a:pt x="1744369" y="9790"/>
                  <a:pt x="1887955" y="0"/>
                </a:cubicBezTo>
                <a:cubicBezTo>
                  <a:pt x="2031541" y="-9790"/>
                  <a:pt x="2346378" y="21240"/>
                  <a:pt x="2506423" y="0"/>
                </a:cubicBezTo>
                <a:cubicBezTo>
                  <a:pt x="2666468" y="-21240"/>
                  <a:pt x="2990257" y="30414"/>
                  <a:pt x="3255095" y="0"/>
                </a:cubicBezTo>
                <a:cubicBezTo>
                  <a:pt x="3254831" y="4493"/>
                  <a:pt x="3255479" y="9472"/>
                  <a:pt x="3255095" y="18288"/>
                </a:cubicBezTo>
                <a:cubicBezTo>
                  <a:pt x="3120743" y="16690"/>
                  <a:pt x="2759628" y="42462"/>
                  <a:pt x="2604076" y="18288"/>
                </a:cubicBezTo>
                <a:cubicBezTo>
                  <a:pt x="2448524" y="-5886"/>
                  <a:pt x="2184336" y="19599"/>
                  <a:pt x="1887955" y="18288"/>
                </a:cubicBezTo>
                <a:cubicBezTo>
                  <a:pt x="1591574" y="16977"/>
                  <a:pt x="1548845" y="6870"/>
                  <a:pt x="1334589" y="18288"/>
                </a:cubicBezTo>
                <a:cubicBezTo>
                  <a:pt x="1120333" y="29706"/>
                  <a:pt x="996014" y="9662"/>
                  <a:pt x="683570" y="18288"/>
                </a:cubicBezTo>
                <a:cubicBezTo>
                  <a:pt x="371126" y="26914"/>
                  <a:pt x="198687" y="16167"/>
                  <a:pt x="0" y="18288"/>
                </a:cubicBezTo>
                <a:cubicBezTo>
                  <a:pt x="843" y="9577"/>
                  <a:pt x="371" y="6900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3810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urinio vietos rezervavimo ženklas 3">
            <a:extLst>
              <a:ext uri="{FF2B5EF4-FFF2-40B4-BE49-F238E27FC236}">
                <a16:creationId xmlns:a16="http://schemas.microsoft.com/office/drawing/2014/main" id="{6ADF00FE-FDE2-45B9-AAA8-01D1994FAC0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739128" y="2664886"/>
            <a:ext cx="4818888" cy="3550789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lt-LT" sz="1500" dirty="0"/>
              <a:t> 2021 m. patenkinti 14 būsimų studentų prašymai dėl studijų programos finansavimo.</a:t>
            </a:r>
          </a:p>
          <a:p>
            <a:r>
              <a:rPr lang="lt-LT" sz="1500" dirty="0"/>
              <a:t>Finansuojama  11 studijų programų ir  3 stipendijos.</a:t>
            </a:r>
          </a:p>
          <a:p>
            <a:pPr marL="0"/>
            <a:r>
              <a:rPr lang="lt-LT" sz="1500" dirty="0"/>
              <a:t>Pasirinktos specialybės: </a:t>
            </a:r>
          </a:p>
          <a:p>
            <a:pPr lvl="1"/>
            <a:r>
              <a:rPr lang="lt-LT" sz="1500" dirty="0">
                <a:effectLst/>
              </a:rPr>
              <a:t>socialinis darbuotojas,</a:t>
            </a:r>
          </a:p>
          <a:p>
            <a:pPr lvl="1"/>
            <a:r>
              <a:rPr lang="lt-LT" sz="1500" dirty="0">
                <a:effectLst/>
              </a:rPr>
              <a:t>ikimokyklinio ugdymo mokytoja,</a:t>
            </a:r>
          </a:p>
          <a:p>
            <a:pPr lvl="1"/>
            <a:r>
              <a:rPr lang="lt-LT" sz="1500" dirty="0">
                <a:effectLst/>
              </a:rPr>
              <a:t>psichologė, </a:t>
            </a:r>
          </a:p>
          <a:p>
            <a:pPr lvl="1"/>
            <a:r>
              <a:rPr lang="lt-LT" sz="1500" dirty="0">
                <a:effectLst/>
              </a:rPr>
              <a:t>logopedė, </a:t>
            </a:r>
          </a:p>
          <a:p>
            <a:pPr lvl="1"/>
            <a:r>
              <a:rPr lang="lt-LT" sz="1500" dirty="0">
                <a:effectLst/>
              </a:rPr>
              <a:t>atvejo vadybininkė, </a:t>
            </a:r>
          </a:p>
          <a:p>
            <a:pPr lvl="1"/>
            <a:r>
              <a:rPr lang="lt-LT" sz="1500" dirty="0">
                <a:effectLst/>
              </a:rPr>
              <a:t>specialusis pedagogas, </a:t>
            </a:r>
          </a:p>
          <a:p>
            <a:pPr lvl="1"/>
            <a:r>
              <a:rPr lang="lt-LT" sz="1500" dirty="0">
                <a:effectLst/>
              </a:rPr>
              <a:t>socialinė darbuotoja, </a:t>
            </a:r>
          </a:p>
          <a:p>
            <a:pPr lvl="1"/>
            <a:r>
              <a:rPr lang="lt-LT" sz="1500" dirty="0">
                <a:effectLst/>
              </a:rPr>
              <a:t>matematikos mokytoja.</a:t>
            </a:r>
          </a:p>
          <a:p>
            <a:pPr marL="0"/>
            <a:endParaRPr lang="en-US" sz="1500" dirty="0"/>
          </a:p>
        </p:txBody>
      </p:sp>
    </p:spTree>
    <p:extLst>
      <p:ext uri="{BB962C8B-B14F-4D97-AF65-F5344CB8AC3E}">
        <p14:creationId xmlns:p14="http://schemas.microsoft.com/office/powerpoint/2010/main" val="2311151748"/>
      </p:ext>
    </p:extLst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1" name="Rectangle 70">
            <a:extLst>
              <a:ext uri="{FF2B5EF4-FFF2-40B4-BE49-F238E27FC236}">
                <a16:creationId xmlns:a16="http://schemas.microsoft.com/office/drawing/2014/main" id="{F13C74B1-5B17-4795-BED0-7140497B44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Pavadinimas 1">
            <a:extLst>
              <a:ext uri="{FF2B5EF4-FFF2-40B4-BE49-F238E27FC236}">
                <a16:creationId xmlns:a16="http://schemas.microsoft.com/office/drawing/2014/main" id="{7C2470BE-AB22-4BED-91BB-ECF5172F66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0080" y="325369"/>
            <a:ext cx="4368602" cy="1956841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3800" b="1"/>
              <a:t>JAUNIMO ĮTRAUKIMAS Į SAVANORIŠKĄ VEIKLĄ</a:t>
            </a:r>
          </a:p>
        </p:txBody>
      </p:sp>
      <p:sp>
        <p:nvSpPr>
          <p:cNvPr id="73" name="sketchy line">
            <a:extLst>
              <a:ext uri="{FF2B5EF4-FFF2-40B4-BE49-F238E27FC236}">
                <a16:creationId xmlns:a16="http://schemas.microsoft.com/office/drawing/2014/main" id="{D4974D33-8DC5-464E-8C6D-BE58F0669C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0080" y="2586994"/>
            <a:ext cx="3474720" cy="18288"/>
          </a:xfrm>
          <a:custGeom>
            <a:avLst/>
            <a:gdLst>
              <a:gd name="connsiteX0" fmla="*/ 0 w 3474720"/>
              <a:gd name="connsiteY0" fmla="*/ 0 h 18288"/>
              <a:gd name="connsiteX1" fmla="*/ 694944 w 3474720"/>
              <a:gd name="connsiteY1" fmla="*/ 0 h 18288"/>
              <a:gd name="connsiteX2" fmla="*/ 1355141 w 3474720"/>
              <a:gd name="connsiteY2" fmla="*/ 0 h 18288"/>
              <a:gd name="connsiteX3" fmla="*/ 2015338 w 3474720"/>
              <a:gd name="connsiteY3" fmla="*/ 0 h 18288"/>
              <a:gd name="connsiteX4" fmla="*/ 2779776 w 3474720"/>
              <a:gd name="connsiteY4" fmla="*/ 0 h 18288"/>
              <a:gd name="connsiteX5" fmla="*/ 3474720 w 3474720"/>
              <a:gd name="connsiteY5" fmla="*/ 0 h 18288"/>
              <a:gd name="connsiteX6" fmla="*/ 3474720 w 3474720"/>
              <a:gd name="connsiteY6" fmla="*/ 18288 h 18288"/>
              <a:gd name="connsiteX7" fmla="*/ 2779776 w 3474720"/>
              <a:gd name="connsiteY7" fmla="*/ 18288 h 18288"/>
              <a:gd name="connsiteX8" fmla="*/ 2189074 w 3474720"/>
              <a:gd name="connsiteY8" fmla="*/ 18288 h 18288"/>
              <a:gd name="connsiteX9" fmla="*/ 1528877 w 3474720"/>
              <a:gd name="connsiteY9" fmla="*/ 18288 h 18288"/>
              <a:gd name="connsiteX10" fmla="*/ 868680 w 3474720"/>
              <a:gd name="connsiteY10" fmla="*/ 18288 h 18288"/>
              <a:gd name="connsiteX11" fmla="*/ 0 w 3474720"/>
              <a:gd name="connsiteY11" fmla="*/ 18288 h 18288"/>
              <a:gd name="connsiteX12" fmla="*/ 0 w 3474720"/>
              <a:gd name="connsiteY12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3474720" h="18288" fill="none" extrusionOk="0">
                <a:moveTo>
                  <a:pt x="0" y="0"/>
                </a:moveTo>
                <a:cubicBezTo>
                  <a:pt x="224454" y="-14544"/>
                  <a:pt x="495407" y="26540"/>
                  <a:pt x="694944" y="0"/>
                </a:cubicBezTo>
                <a:cubicBezTo>
                  <a:pt x="894481" y="-26540"/>
                  <a:pt x="1130063" y="24713"/>
                  <a:pt x="1355141" y="0"/>
                </a:cubicBezTo>
                <a:cubicBezTo>
                  <a:pt x="1580219" y="-24713"/>
                  <a:pt x="1820099" y="26695"/>
                  <a:pt x="2015338" y="0"/>
                </a:cubicBezTo>
                <a:cubicBezTo>
                  <a:pt x="2210577" y="-26695"/>
                  <a:pt x="2402045" y="165"/>
                  <a:pt x="2779776" y="0"/>
                </a:cubicBezTo>
                <a:cubicBezTo>
                  <a:pt x="3157507" y="-165"/>
                  <a:pt x="3286859" y="-15571"/>
                  <a:pt x="3474720" y="0"/>
                </a:cubicBezTo>
                <a:cubicBezTo>
                  <a:pt x="3474286" y="7551"/>
                  <a:pt x="3474253" y="9822"/>
                  <a:pt x="3474720" y="18288"/>
                </a:cubicBezTo>
                <a:cubicBezTo>
                  <a:pt x="3233904" y="29845"/>
                  <a:pt x="2945134" y="-5256"/>
                  <a:pt x="2779776" y="18288"/>
                </a:cubicBezTo>
                <a:cubicBezTo>
                  <a:pt x="2614418" y="41832"/>
                  <a:pt x="2339768" y="22709"/>
                  <a:pt x="2189074" y="18288"/>
                </a:cubicBezTo>
                <a:cubicBezTo>
                  <a:pt x="2038380" y="13867"/>
                  <a:pt x="1817434" y="-4947"/>
                  <a:pt x="1528877" y="18288"/>
                </a:cubicBezTo>
                <a:cubicBezTo>
                  <a:pt x="1240320" y="41523"/>
                  <a:pt x="1042447" y="37198"/>
                  <a:pt x="868680" y="18288"/>
                </a:cubicBezTo>
                <a:cubicBezTo>
                  <a:pt x="694913" y="-622"/>
                  <a:pt x="233232" y="44909"/>
                  <a:pt x="0" y="18288"/>
                </a:cubicBezTo>
                <a:cubicBezTo>
                  <a:pt x="60" y="11696"/>
                  <a:pt x="66" y="3758"/>
                  <a:pt x="0" y="0"/>
                </a:cubicBezTo>
                <a:close/>
              </a:path>
              <a:path w="3474720" h="18288" stroke="0" extrusionOk="0">
                <a:moveTo>
                  <a:pt x="0" y="0"/>
                </a:moveTo>
                <a:cubicBezTo>
                  <a:pt x="202328" y="-14716"/>
                  <a:pt x="332722" y="-11499"/>
                  <a:pt x="625450" y="0"/>
                </a:cubicBezTo>
                <a:cubicBezTo>
                  <a:pt x="918178" y="11499"/>
                  <a:pt x="1096688" y="5123"/>
                  <a:pt x="1389888" y="0"/>
                </a:cubicBezTo>
                <a:cubicBezTo>
                  <a:pt x="1683088" y="-5123"/>
                  <a:pt x="1835981" y="-14038"/>
                  <a:pt x="1980590" y="0"/>
                </a:cubicBezTo>
                <a:cubicBezTo>
                  <a:pt x="2125199" y="14038"/>
                  <a:pt x="2396099" y="-7203"/>
                  <a:pt x="2571293" y="0"/>
                </a:cubicBezTo>
                <a:cubicBezTo>
                  <a:pt x="2746487" y="7203"/>
                  <a:pt x="3041609" y="-12036"/>
                  <a:pt x="3474720" y="0"/>
                </a:cubicBezTo>
                <a:cubicBezTo>
                  <a:pt x="3474638" y="4406"/>
                  <a:pt x="3474631" y="9982"/>
                  <a:pt x="3474720" y="18288"/>
                </a:cubicBezTo>
                <a:cubicBezTo>
                  <a:pt x="3324873" y="21876"/>
                  <a:pt x="3136771" y="12587"/>
                  <a:pt x="2814523" y="18288"/>
                </a:cubicBezTo>
                <a:cubicBezTo>
                  <a:pt x="2492275" y="23989"/>
                  <a:pt x="2294402" y="47111"/>
                  <a:pt x="2154326" y="18288"/>
                </a:cubicBezTo>
                <a:cubicBezTo>
                  <a:pt x="2014250" y="-10535"/>
                  <a:pt x="1820317" y="33903"/>
                  <a:pt x="1494130" y="18288"/>
                </a:cubicBezTo>
                <a:cubicBezTo>
                  <a:pt x="1167943" y="2673"/>
                  <a:pt x="948432" y="14868"/>
                  <a:pt x="729691" y="18288"/>
                </a:cubicBezTo>
                <a:cubicBezTo>
                  <a:pt x="510950" y="21708"/>
                  <a:pt x="264032" y="24354"/>
                  <a:pt x="0" y="18288"/>
                </a:cubicBezTo>
                <a:cubicBezTo>
                  <a:pt x="189" y="14288"/>
                  <a:pt x="-703" y="3747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445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2863741219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urinio vietos rezervavimo ženklas 3">
            <a:extLst>
              <a:ext uri="{FF2B5EF4-FFF2-40B4-BE49-F238E27FC236}">
                <a16:creationId xmlns:a16="http://schemas.microsoft.com/office/drawing/2014/main" id="{1F668B30-17C3-426C-BB36-5A14FAB5EC7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40080" y="2872899"/>
            <a:ext cx="4243589" cy="3320668"/>
          </a:xfrm>
        </p:spPr>
        <p:txBody>
          <a:bodyPr vert="horz" lIns="91440" tIns="45720" rIns="91440" bIns="45720" rtlCol="0">
            <a:normAutofit/>
          </a:bodyPr>
          <a:lstStyle/>
          <a:p>
            <a:pPr marL="0"/>
            <a:r>
              <a:rPr lang="en-US" sz="2200" dirty="0"/>
              <a:t>36 </a:t>
            </a:r>
            <a:r>
              <a:rPr lang="en-US" sz="2200" dirty="0" err="1"/>
              <a:t>savanoriai</a:t>
            </a:r>
            <a:r>
              <a:rPr lang="en-US" sz="2200" dirty="0"/>
              <a:t> </a:t>
            </a:r>
            <a:r>
              <a:rPr lang="en-US" sz="2200" dirty="0" err="1"/>
              <a:t>baigė</a:t>
            </a:r>
            <a:r>
              <a:rPr lang="en-US" sz="2200" dirty="0"/>
              <a:t> </a:t>
            </a:r>
            <a:r>
              <a:rPr lang="en-US" sz="2200" dirty="0" err="1"/>
              <a:t>pusmetį</a:t>
            </a:r>
            <a:r>
              <a:rPr lang="en-US" sz="2200" dirty="0"/>
              <a:t> </a:t>
            </a:r>
            <a:r>
              <a:rPr lang="en-US" sz="2200" dirty="0" err="1"/>
              <a:t>trunkančią</a:t>
            </a:r>
            <a:r>
              <a:rPr lang="en-US" sz="2200" dirty="0"/>
              <a:t> </a:t>
            </a:r>
            <a:r>
              <a:rPr lang="en-US" sz="2200" dirty="0" err="1"/>
              <a:t>savanorystę</a:t>
            </a:r>
            <a:r>
              <a:rPr lang="en-US" sz="2200" dirty="0"/>
              <a:t>.</a:t>
            </a:r>
          </a:p>
          <a:p>
            <a:pPr marL="0"/>
            <a:r>
              <a:rPr lang="en-US" sz="2200" dirty="0" err="1"/>
              <a:t>Savanorystę</a:t>
            </a:r>
            <a:r>
              <a:rPr lang="en-US" sz="2200" dirty="0"/>
              <a:t> </a:t>
            </a:r>
            <a:r>
              <a:rPr lang="en-US" sz="2200" dirty="0" err="1"/>
              <a:t>atliko</a:t>
            </a:r>
            <a:r>
              <a:rPr lang="en-US" sz="2200" dirty="0"/>
              <a:t> 8 </a:t>
            </a:r>
            <a:r>
              <a:rPr lang="en-US" sz="2200" dirty="0" err="1"/>
              <a:t>savivaldybės</a:t>
            </a:r>
            <a:r>
              <a:rPr lang="en-US" sz="2200" dirty="0"/>
              <a:t> </a:t>
            </a:r>
            <a:r>
              <a:rPr lang="en-US" sz="2200" dirty="0" err="1"/>
              <a:t>įstaigose</a:t>
            </a:r>
            <a:r>
              <a:rPr lang="en-US" sz="2200" dirty="0"/>
              <a:t>.</a:t>
            </a:r>
          </a:p>
          <a:p>
            <a:pPr marL="0"/>
            <a:r>
              <a:rPr lang="en-US" sz="2200" dirty="0" err="1"/>
              <a:t>Savanorystei</a:t>
            </a:r>
            <a:r>
              <a:rPr lang="en-US" sz="2200" dirty="0"/>
              <a:t> </a:t>
            </a:r>
            <a:r>
              <a:rPr lang="en-US" sz="2200" dirty="0" err="1"/>
              <a:t>skirta</a:t>
            </a:r>
            <a:r>
              <a:rPr lang="en-US" sz="2200" dirty="0"/>
              <a:t>  8 806 Eur. </a:t>
            </a:r>
          </a:p>
        </p:txBody>
      </p:sp>
      <p:pic>
        <p:nvPicPr>
          <p:cNvPr id="6146" name="Picture 2" descr="Gali būti vienas ar daugiau žmonių, žmonės stovi ir veikla viduje vaizdas">
            <a:extLst>
              <a:ext uri="{FF2B5EF4-FFF2-40B4-BE49-F238E27FC236}">
                <a16:creationId xmlns:a16="http://schemas.microsoft.com/office/drawing/2014/main" id="{B5AFE157-3977-486E-9814-B3D7B92AA957}"/>
              </a:ext>
            </a:extLst>
          </p:cNvPr>
          <p:cNvPicPr>
            <a:picLocks noGrp="1" noChangeAspect="1" noChangeArrowheads="1"/>
          </p:cNvPicPr>
          <p:nvPr>
            <p:ph sz="half" idx="2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829" r="-1" b="3397"/>
          <a:stretch/>
        </p:blipFill>
        <p:spPr bwMode="auto">
          <a:xfrm>
            <a:off x="5311702" y="10"/>
            <a:ext cx="6878775" cy="6857990"/>
          </a:xfrm>
          <a:custGeom>
            <a:avLst/>
            <a:gdLst/>
            <a:ahLst/>
            <a:cxnLst/>
            <a:rect l="l" t="t" r="r" b="b"/>
            <a:pathLst>
              <a:path w="6878775" h="6858000">
                <a:moveTo>
                  <a:pt x="1102973" y="0"/>
                </a:moveTo>
                <a:lnTo>
                  <a:pt x="1160688" y="0"/>
                </a:lnTo>
                <a:lnTo>
                  <a:pt x="983189" y="331786"/>
                </a:lnTo>
                <a:cubicBezTo>
                  <a:pt x="914866" y="469145"/>
                  <a:pt x="850355" y="608712"/>
                  <a:pt x="789261" y="750263"/>
                </a:cubicBezTo>
                <a:cubicBezTo>
                  <a:pt x="774307" y="784928"/>
                  <a:pt x="759992" y="819849"/>
                  <a:pt x="745295" y="854514"/>
                </a:cubicBezTo>
                <a:cubicBezTo>
                  <a:pt x="756682" y="845393"/>
                  <a:pt x="765489" y="833492"/>
                  <a:pt x="770857" y="819975"/>
                </a:cubicBezTo>
                <a:cubicBezTo>
                  <a:pt x="879943" y="589569"/>
                  <a:pt x="999605" y="365513"/>
                  <a:pt x="1131329" y="148742"/>
                </a:cubicBezTo>
                <a:lnTo>
                  <a:pt x="1227589" y="0"/>
                </a:lnTo>
                <a:lnTo>
                  <a:pt x="6878775" y="0"/>
                </a:lnTo>
                <a:lnTo>
                  <a:pt x="6878775" y="6858000"/>
                </a:lnTo>
                <a:lnTo>
                  <a:pt x="713521" y="6858000"/>
                </a:lnTo>
                <a:lnTo>
                  <a:pt x="625642" y="6670527"/>
                </a:lnTo>
                <a:cubicBezTo>
                  <a:pt x="507232" y="6398531"/>
                  <a:pt x="403083" y="6118381"/>
                  <a:pt x="312785" y="5830359"/>
                </a:cubicBezTo>
                <a:cubicBezTo>
                  <a:pt x="278149" y="5719759"/>
                  <a:pt x="248879" y="5607635"/>
                  <a:pt x="212198" y="5480401"/>
                </a:cubicBezTo>
                <a:cubicBezTo>
                  <a:pt x="212208" y="5491601"/>
                  <a:pt x="212803" y="5502788"/>
                  <a:pt x="213988" y="5513923"/>
                </a:cubicBezTo>
                <a:cubicBezTo>
                  <a:pt x="264089" y="5723695"/>
                  <a:pt x="307290" y="5935370"/>
                  <a:pt x="365826" y="6142729"/>
                </a:cubicBezTo>
                <a:cubicBezTo>
                  <a:pt x="433152" y="6380817"/>
                  <a:pt x="510068" y="6614016"/>
                  <a:pt x="597975" y="6841549"/>
                </a:cubicBezTo>
                <a:lnTo>
                  <a:pt x="604824" y="6858000"/>
                </a:lnTo>
                <a:lnTo>
                  <a:pt x="552056" y="6858000"/>
                </a:lnTo>
                <a:lnTo>
                  <a:pt x="539576" y="6828295"/>
                </a:lnTo>
                <a:cubicBezTo>
                  <a:pt x="380597" y="6414594"/>
                  <a:pt x="260223" y="5988893"/>
                  <a:pt x="171555" y="5552906"/>
                </a:cubicBezTo>
                <a:cubicBezTo>
                  <a:pt x="91163" y="5157998"/>
                  <a:pt x="43746" y="4758899"/>
                  <a:pt x="12305" y="4357388"/>
                </a:cubicBezTo>
                <a:cubicBezTo>
                  <a:pt x="-14281" y="4013908"/>
                  <a:pt x="4507" y="3672965"/>
                  <a:pt x="46684" y="3331516"/>
                </a:cubicBezTo>
                <a:cubicBezTo>
                  <a:pt x="127203" y="2664286"/>
                  <a:pt x="277819" y="2007265"/>
                  <a:pt x="496065" y="1371196"/>
                </a:cubicBezTo>
                <a:cubicBezTo>
                  <a:pt x="636273" y="966066"/>
                  <a:pt x="800445" y="573253"/>
                  <a:pt x="995723" y="196614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53061901"/>
      </p:ext>
    </p:extLst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avadinimas 1">
            <a:extLst>
              <a:ext uri="{FF2B5EF4-FFF2-40B4-BE49-F238E27FC236}">
                <a16:creationId xmlns:a16="http://schemas.microsoft.com/office/drawing/2014/main" id="{53674095-BEDB-4533-9047-903B8E0D41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0079" y="325369"/>
            <a:ext cx="5009949" cy="1956841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lt-LT" sz="4200" b="1" dirty="0"/>
              <a:t>VAIKŲ ŽAIDIMO AIKŠTELIŲ ĮRENGIMAS </a:t>
            </a:r>
          </a:p>
        </p:txBody>
      </p:sp>
      <p:sp>
        <p:nvSpPr>
          <p:cNvPr id="3" name="Turinio vietos rezervavimo ženklas 2">
            <a:extLst>
              <a:ext uri="{FF2B5EF4-FFF2-40B4-BE49-F238E27FC236}">
                <a16:creationId xmlns:a16="http://schemas.microsoft.com/office/drawing/2014/main" id="{2EB3E24E-7A4E-4CDE-9F81-3E626EFE4D9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40080" y="2872899"/>
            <a:ext cx="4243589" cy="3320668"/>
          </a:xfrm>
        </p:spPr>
        <p:txBody>
          <a:bodyPr vert="horz" lIns="91440" tIns="45720" rIns="91440" bIns="45720" rtlCol="0">
            <a:normAutofit/>
          </a:bodyPr>
          <a:lstStyle/>
          <a:p>
            <a:pPr indent="0" algn="just">
              <a:buNone/>
            </a:pPr>
            <a:r>
              <a:rPr lang="lt-LT" sz="1800" dirty="0">
                <a:effectLst/>
                <a:ea typeface="Times New Roman" panose="02020603050405020304" pitchFamily="18" charset="0"/>
              </a:rPr>
              <a:t>2021 m. už Visuomenės sveikatos specialiosios rėmimo programos lėšas buvo įrengtos dvi vaikų žaidimo aikštelės:</a:t>
            </a:r>
          </a:p>
          <a:p>
            <a:pPr indent="450215" algn="just"/>
            <a:r>
              <a:rPr lang="lt-LT" sz="1800" dirty="0">
                <a:effectLst/>
                <a:ea typeface="Times New Roman" panose="02020603050405020304" pitchFamily="18" charset="0"/>
              </a:rPr>
              <a:t> Žemaičių Naumiestyje </a:t>
            </a:r>
          </a:p>
          <a:p>
            <a:pPr indent="450215" algn="just"/>
            <a:r>
              <a:rPr lang="lt-LT" sz="1800" dirty="0">
                <a:effectLst/>
                <a:ea typeface="Times New Roman" panose="02020603050405020304" pitchFamily="18" charset="0"/>
              </a:rPr>
              <a:t> Rusnėje </a:t>
            </a:r>
          </a:p>
          <a:p>
            <a:pPr indent="0" algn="just">
              <a:buNone/>
            </a:pPr>
            <a:r>
              <a:rPr lang="lt-LT" sz="1800" dirty="0">
                <a:ea typeface="Times New Roman" panose="02020603050405020304" pitchFamily="18" charset="0"/>
              </a:rPr>
              <a:t>Macikuose įrengti lauko treniruokliai.</a:t>
            </a:r>
            <a:endParaRPr lang="lt-LT" sz="1800" dirty="0">
              <a:effectLst/>
              <a:ea typeface="Times New Roman" panose="02020603050405020304" pitchFamily="18" charset="0"/>
            </a:endParaRPr>
          </a:p>
        </p:txBody>
      </p:sp>
      <p:pic>
        <p:nvPicPr>
          <p:cNvPr id="6" name="Turinio vietos rezervavimo ženklas 5" descr="Paveikslėlis, kuriame yra žolė, dangus, laukas, namas&#10;&#10;Automatiškai sugeneruotas aprašymas">
            <a:extLst>
              <a:ext uri="{FF2B5EF4-FFF2-40B4-BE49-F238E27FC236}">
                <a16:creationId xmlns:a16="http://schemas.microsoft.com/office/drawing/2014/main" id="{003A260D-2CFF-4B5C-9BA1-4577363390C3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790" r="21790"/>
          <a:stretch/>
        </p:blipFill>
        <p:spPr>
          <a:xfrm>
            <a:off x="5311702" y="10"/>
            <a:ext cx="6878775" cy="6857990"/>
          </a:xfrm>
          <a:custGeom>
            <a:avLst/>
            <a:gdLst/>
            <a:ahLst/>
            <a:cxnLst/>
            <a:rect l="l" t="t" r="r" b="b"/>
            <a:pathLst>
              <a:path w="6878775" h="6858000">
                <a:moveTo>
                  <a:pt x="1102973" y="0"/>
                </a:moveTo>
                <a:lnTo>
                  <a:pt x="1160688" y="0"/>
                </a:lnTo>
                <a:lnTo>
                  <a:pt x="983189" y="331786"/>
                </a:lnTo>
                <a:cubicBezTo>
                  <a:pt x="914866" y="469145"/>
                  <a:pt x="850355" y="608712"/>
                  <a:pt x="789261" y="750263"/>
                </a:cubicBezTo>
                <a:cubicBezTo>
                  <a:pt x="774307" y="784928"/>
                  <a:pt x="759992" y="819849"/>
                  <a:pt x="745295" y="854514"/>
                </a:cubicBezTo>
                <a:cubicBezTo>
                  <a:pt x="756682" y="845393"/>
                  <a:pt x="765489" y="833492"/>
                  <a:pt x="770857" y="819975"/>
                </a:cubicBezTo>
                <a:cubicBezTo>
                  <a:pt x="879943" y="589569"/>
                  <a:pt x="999605" y="365513"/>
                  <a:pt x="1131329" y="148742"/>
                </a:cubicBezTo>
                <a:lnTo>
                  <a:pt x="1227589" y="0"/>
                </a:lnTo>
                <a:lnTo>
                  <a:pt x="6878775" y="0"/>
                </a:lnTo>
                <a:lnTo>
                  <a:pt x="6878775" y="6858000"/>
                </a:lnTo>
                <a:lnTo>
                  <a:pt x="713521" y="6858000"/>
                </a:lnTo>
                <a:lnTo>
                  <a:pt x="625642" y="6670527"/>
                </a:lnTo>
                <a:cubicBezTo>
                  <a:pt x="507232" y="6398531"/>
                  <a:pt x="403083" y="6118381"/>
                  <a:pt x="312785" y="5830359"/>
                </a:cubicBezTo>
                <a:cubicBezTo>
                  <a:pt x="278149" y="5719759"/>
                  <a:pt x="248879" y="5607635"/>
                  <a:pt x="212198" y="5480401"/>
                </a:cubicBezTo>
                <a:cubicBezTo>
                  <a:pt x="212208" y="5491601"/>
                  <a:pt x="212803" y="5502788"/>
                  <a:pt x="213988" y="5513923"/>
                </a:cubicBezTo>
                <a:cubicBezTo>
                  <a:pt x="264089" y="5723695"/>
                  <a:pt x="307290" y="5935370"/>
                  <a:pt x="365826" y="6142729"/>
                </a:cubicBezTo>
                <a:cubicBezTo>
                  <a:pt x="433152" y="6380817"/>
                  <a:pt x="510068" y="6614016"/>
                  <a:pt x="597975" y="6841549"/>
                </a:cubicBezTo>
                <a:lnTo>
                  <a:pt x="604824" y="6858000"/>
                </a:lnTo>
                <a:lnTo>
                  <a:pt x="552056" y="6858000"/>
                </a:lnTo>
                <a:lnTo>
                  <a:pt x="539576" y="6828295"/>
                </a:lnTo>
                <a:cubicBezTo>
                  <a:pt x="380597" y="6414594"/>
                  <a:pt x="260223" y="5988893"/>
                  <a:pt x="171555" y="5552906"/>
                </a:cubicBezTo>
                <a:cubicBezTo>
                  <a:pt x="91163" y="5157998"/>
                  <a:pt x="43746" y="4758899"/>
                  <a:pt x="12305" y="4357388"/>
                </a:cubicBezTo>
                <a:cubicBezTo>
                  <a:pt x="-14281" y="4013908"/>
                  <a:pt x="4507" y="3672965"/>
                  <a:pt x="46684" y="3331516"/>
                </a:cubicBezTo>
                <a:cubicBezTo>
                  <a:pt x="127203" y="2664286"/>
                  <a:pt x="277819" y="2007265"/>
                  <a:pt x="496065" y="1371196"/>
                </a:cubicBezTo>
                <a:cubicBezTo>
                  <a:pt x="636273" y="966066"/>
                  <a:pt x="800445" y="573253"/>
                  <a:pt x="995723" y="196614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3952053721"/>
      </p:ext>
    </p:extLst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" name="Rectangle 6">
            <a:extLst>
              <a:ext uri="{FF2B5EF4-FFF2-40B4-BE49-F238E27FC236}">
                <a16:creationId xmlns:a16="http://schemas.microsoft.com/office/drawing/2014/main" id="{943CAA20-3569-4189-9E48-239A229A86C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767216B-91E0-5D4A-8E38-87C151F154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451381"/>
            <a:ext cx="10512552" cy="4066540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6600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SPORTO SRITIS</a:t>
            </a:r>
          </a:p>
        </p:txBody>
      </p:sp>
      <p:sp>
        <p:nvSpPr>
          <p:cNvPr id="9" name="sketch line">
            <a:extLst>
              <a:ext uri="{FF2B5EF4-FFF2-40B4-BE49-F238E27FC236}">
                <a16:creationId xmlns:a16="http://schemas.microsoft.com/office/drawing/2014/main" id="{DA542B6D-E775-4832-91DC-2D20F857813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38200" y="4718595"/>
            <a:ext cx="5410200" cy="18288"/>
          </a:xfrm>
          <a:custGeom>
            <a:avLst/>
            <a:gdLst>
              <a:gd name="connsiteX0" fmla="*/ 0 w 5410200"/>
              <a:gd name="connsiteY0" fmla="*/ 0 h 18288"/>
              <a:gd name="connsiteX1" fmla="*/ 568071 w 5410200"/>
              <a:gd name="connsiteY1" fmla="*/ 0 h 18288"/>
              <a:gd name="connsiteX2" fmla="*/ 1298448 w 5410200"/>
              <a:gd name="connsiteY2" fmla="*/ 0 h 18288"/>
              <a:gd name="connsiteX3" fmla="*/ 1920621 w 5410200"/>
              <a:gd name="connsiteY3" fmla="*/ 0 h 18288"/>
              <a:gd name="connsiteX4" fmla="*/ 2488692 w 5410200"/>
              <a:gd name="connsiteY4" fmla="*/ 0 h 18288"/>
              <a:gd name="connsiteX5" fmla="*/ 3219069 w 5410200"/>
              <a:gd name="connsiteY5" fmla="*/ 0 h 18288"/>
              <a:gd name="connsiteX6" fmla="*/ 3895344 w 5410200"/>
              <a:gd name="connsiteY6" fmla="*/ 0 h 18288"/>
              <a:gd name="connsiteX7" fmla="*/ 4571619 w 5410200"/>
              <a:gd name="connsiteY7" fmla="*/ 0 h 18288"/>
              <a:gd name="connsiteX8" fmla="*/ 5410200 w 5410200"/>
              <a:gd name="connsiteY8" fmla="*/ 0 h 18288"/>
              <a:gd name="connsiteX9" fmla="*/ 5410200 w 5410200"/>
              <a:gd name="connsiteY9" fmla="*/ 18288 h 18288"/>
              <a:gd name="connsiteX10" fmla="*/ 4842129 w 5410200"/>
              <a:gd name="connsiteY10" fmla="*/ 18288 h 18288"/>
              <a:gd name="connsiteX11" fmla="*/ 4328160 w 5410200"/>
              <a:gd name="connsiteY11" fmla="*/ 18288 h 18288"/>
              <a:gd name="connsiteX12" fmla="*/ 3597783 w 5410200"/>
              <a:gd name="connsiteY12" fmla="*/ 18288 h 18288"/>
              <a:gd name="connsiteX13" fmla="*/ 3029712 w 5410200"/>
              <a:gd name="connsiteY13" fmla="*/ 18288 h 18288"/>
              <a:gd name="connsiteX14" fmla="*/ 2299335 w 5410200"/>
              <a:gd name="connsiteY14" fmla="*/ 18288 h 18288"/>
              <a:gd name="connsiteX15" fmla="*/ 1514856 w 5410200"/>
              <a:gd name="connsiteY15" fmla="*/ 18288 h 18288"/>
              <a:gd name="connsiteX16" fmla="*/ 892683 w 5410200"/>
              <a:gd name="connsiteY16" fmla="*/ 18288 h 18288"/>
              <a:gd name="connsiteX17" fmla="*/ 0 w 5410200"/>
              <a:gd name="connsiteY17" fmla="*/ 18288 h 18288"/>
              <a:gd name="connsiteX18" fmla="*/ 0 w 5410200"/>
              <a:gd name="connsiteY18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5410200" h="18288" fill="none" extrusionOk="0">
                <a:moveTo>
                  <a:pt x="0" y="0"/>
                </a:moveTo>
                <a:cubicBezTo>
                  <a:pt x="163050" y="-18707"/>
                  <a:pt x="319321" y="-16364"/>
                  <a:pt x="568071" y="0"/>
                </a:cubicBezTo>
                <a:cubicBezTo>
                  <a:pt x="816821" y="16364"/>
                  <a:pt x="1013224" y="-7268"/>
                  <a:pt x="1298448" y="0"/>
                </a:cubicBezTo>
                <a:cubicBezTo>
                  <a:pt x="1583672" y="7268"/>
                  <a:pt x="1631711" y="-3367"/>
                  <a:pt x="1920621" y="0"/>
                </a:cubicBezTo>
                <a:cubicBezTo>
                  <a:pt x="2209531" y="3367"/>
                  <a:pt x="2364420" y="-19184"/>
                  <a:pt x="2488692" y="0"/>
                </a:cubicBezTo>
                <a:cubicBezTo>
                  <a:pt x="2612964" y="19184"/>
                  <a:pt x="3023298" y="-34627"/>
                  <a:pt x="3219069" y="0"/>
                </a:cubicBezTo>
                <a:cubicBezTo>
                  <a:pt x="3414840" y="34627"/>
                  <a:pt x="3656810" y="24043"/>
                  <a:pt x="3895344" y="0"/>
                </a:cubicBezTo>
                <a:cubicBezTo>
                  <a:pt x="4133879" y="-24043"/>
                  <a:pt x="4393984" y="-19577"/>
                  <a:pt x="4571619" y="0"/>
                </a:cubicBezTo>
                <a:cubicBezTo>
                  <a:pt x="4749255" y="19577"/>
                  <a:pt x="5179928" y="-6281"/>
                  <a:pt x="5410200" y="0"/>
                </a:cubicBezTo>
                <a:cubicBezTo>
                  <a:pt x="5410730" y="6954"/>
                  <a:pt x="5410934" y="12839"/>
                  <a:pt x="5410200" y="18288"/>
                </a:cubicBezTo>
                <a:cubicBezTo>
                  <a:pt x="5139060" y="6751"/>
                  <a:pt x="5121593" y="31035"/>
                  <a:pt x="4842129" y="18288"/>
                </a:cubicBezTo>
                <a:cubicBezTo>
                  <a:pt x="4562665" y="5541"/>
                  <a:pt x="4448273" y="9487"/>
                  <a:pt x="4328160" y="18288"/>
                </a:cubicBezTo>
                <a:cubicBezTo>
                  <a:pt x="4208047" y="27089"/>
                  <a:pt x="3760936" y="22567"/>
                  <a:pt x="3597783" y="18288"/>
                </a:cubicBezTo>
                <a:cubicBezTo>
                  <a:pt x="3434630" y="14009"/>
                  <a:pt x="3299718" y="33213"/>
                  <a:pt x="3029712" y="18288"/>
                </a:cubicBezTo>
                <a:cubicBezTo>
                  <a:pt x="2759706" y="3363"/>
                  <a:pt x="2640159" y="27394"/>
                  <a:pt x="2299335" y="18288"/>
                </a:cubicBezTo>
                <a:cubicBezTo>
                  <a:pt x="1958511" y="9182"/>
                  <a:pt x="1801186" y="28985"/>
                  <a:pt x="1514856" y="18288"/>
                </a:cubicBezTo>
                <a:cubicBezTo>
                  <a:pt x="1228526" y="7591"/>
                  <a:pt x="1063509" y="-5305"/>
                  <a:pt x="892683" y="18288"/>
                </a:cubicBezTo>
                <a:cubicBezTo>
                  <a:pt x="721857" y="41881"/>
                  <a:pt x="186945" y="-20897"/>
                  <a:pt x="0" y="18288"/>
                </a:cubicBezTo>
                <a:cubicBezTo>
                  <a:pt x="-570" y="9279"/>
                  <a:pt x="132" y="5100"/>
                  <a:pt x="0" y="0"/>
                </a:cubicBezTo>
                <a:close/>
              </a:path>
              <a:path w="5410200" h="18288" stroke="0" extrusionOk="0">
                <a:moveTo>
                  <a:pt x="0" y="0"/>
                </a:moveTo>
                <a:cubicBezTo>
                  <a:pt x="285096" y="-4925"/>
                  <a:pt x="376456" y="22268"/>
                  <a:pt x="622173" y="0"/>
                </a:cubicBezTo>
                <a:cubicBezTo>
                  <a:pt x="867890" y="-22268"/>
                  <a:pt x="1031392" y="7228"/>
                  <a:pt x="1136142" y="0"/>
                </a:cubicBezTo>
                <a:cubicBezTo>
                  <a:pt x="1240892" y="-7228"/>
                  <a:pt x="1561853" y="9877"/>
                  <a:pt x="1920621" y="0"/>
                </a:cubicBezTo>
                <a:cubicBezTo>
                  <a:pt x="2279389" y="-9877"/>
                  <a:pt x="2367255" y="19546"/>
                  <a:pt x="2542794" y="0"/>
                </a:cubicBezTo>
                <a:cubicBezTo>
                  <a:pt x="2718333" y="-19546"/>
                  <a:pt x="2866732" y="-22226"/>
                  <a:pt x="3164967" y="0"/>
                </a:cubicBezTo>
                <a:cubicBezTo>
                  <a:pt x="3463202" y="22226"/>
                  <a:pt x="3568055" y="-2765"/>
                  <a:pt x="3949446" y="0"/>
                </a:cubicBezTo>
                <a:cubicBezTo>
                  <a:pt x="4330837" y="2765"/>
                  <a:pt x="4287895" y="10557"/>
                  <a:pt x="4517517" y="0"/>
                </a:cubicBezTo>
                <a:cubicBezTo>
                  <a:pt x="4747139" y="-10557"/>
                  <a:pt x="5149588" y="8716"/>
                  <a:pt x="5410200" y="0"/>
                </a:cubicBezTo>
                <a:cubicBezTo>
                  <a:pt x="5409517" y="5414"/>
                  <a:pt x="5409480" y="12510"/>
                  <a:pt x="5410200" y="18288"/>
                </a:cubicBezTo>
                <a:cubicBezTo>
                  <a:pt x="5163327" y="41494"/>
                  <a:pt x="5008749" y="10693"/>
                  <a:pt x="4842129" y="18288"/>
                </a:cubicBezTo>
                <a:cubicBezTo>
                  <a:pt x="4675509" y="25883"/>
                  <a:pt x="4433401" y="-615"/>
                  <a:pt x="4165854" y="18288"/>
                </a:cubicBezTo>
                <a:cubicBezTo>
                  <a:pt x="3898308" y="37191"/>
                  <a:pt x="3809032" y="-8710"/>
                  <a:pt x="3543681" y="18288"/>
                </a:cubicBezTo>
                <a:cubicBezTo>
                  <a:pt x="3278330" y="45286"/>
                  <a:pt x="3073876" y="-15917"/>
                  <a:pt x="2759202" y="18288"/>
                </a:cubicBezTo>
                <a:cubicBezTo>
                  <a:pt x="2444528" y="52493"/>
                  <a:pt x="2204144" y="3372"/>
                  <a:pt x="1974723" y="18288"/>
                </a:cubicBezTo>
                <a:cubicBezTo>
                  <a:pt x="1745302" y="33204"/>
                  <a:pt x="1602335" y="31490"/>
                  <a:pt x="1406652" y="18288"/>
                </a:cubicBezTo>
                <a:cubicBezTo>
                  <a:pt x="1210969" y="5086"/>
                  <a:pt x="923948" y="3161"/>
                  <a:pt x="730377" y="18288"/>
                </a:cubicBezTo>
                <a:cubicBezTo>
                  <a:pt x="536806" y="33415"/>
                  <a:pt x="336496" y="-141"/>
                  <a:pt x="0" y="18288"/>
                </a:cubicBezTo>
                <a:cubicBezTo>
                  <a:pt x="-306" y="11061"/>
                  <a:pt x="-655" y="7751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1275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96715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iterate type="wd">
                                    <p:tmPct val="15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663C7E-1085-4641-B3A0-4B60562DAC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70204" y="606564"/>
            <a:ext cx="10451592" cy="1325563"/>
          </a:xfrm>
        </p:spPr>
        <p:txBody>
          <a:bodyPr anchor="ctr">
            <a:normAutofit/>
          </a:bodyPr>
          <a:lstStyle/>
          <a:p>
            <a:r>
              <a:rPr lang="lt-LT" b="1" dirty="0">
                <a:cs typeface="Times New Roman" panose="02020603050405020304" pitchFamily="18" charset="0"/>
              </a:rPr>
              <a:t>PER METUS ĮREGISTRUOTA MAŽŲ IR VIDUTINIŲ ĮMONIŲ SKAIČIUS VNT.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A5711A0E-A428-4ED1-96CB-33D69FD842E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00874" y="2043803"/>
            <a:ext cx="10190252" cy="80683"/>
          </a:xfrm>
          <a:prstGeom prst="rect">
            <a:avLst/>
          </a:prstGeom>
          <a:solidFill>
            <a:schemeClr val="tx1">
              <a:lumMod val="50000"/>
              <a:lumOff val="50000"/>
              <a:alpha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aphicFrame>
        <p:nvGraphicFramePr>
          <p:cNvPr id="4" name="Content Placeholder 3">
            <a:extLst>
              <a:ext uri="{FF2B5EF4-FFF2-40B4-BE49-F238E27FC236}">
                <a16:creationId xmlns:a16="http://schemas.microsoft.com/office/drawing/2014/main" id="{600E1263-04BE-AD4D-B762-6B13DAFEF91F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811528082"/>
              </p:ext>
            </p:extLst>
          </p:nvPr>
        </p:nvGraphicFramePr>
        <p:xfrm>
          <a:off x="1000874" y="2385390"/>
          <a:ext cx="10190252" cy="361784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2817277659"/>
      </p:ext>
    </p:extLst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5" name="Rectangle 10">
            <a:extLst>
              <a:ext uri="{FF2B5EF4-FFF2-40B4-BE49-F238E27FC236}">
                <a16:creationId xmlns:a16="http://schemas.microsoft.com/office/drawing/2014/main" id="{2B97F24A-32CE-4C1C-A50D-3016B394DCF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82FCF3A-490E-0448-9C5C-428505E9EA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936" y="639520"/>
            <a:ext cx="3429000" cy="1719072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54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STADIONO REMONTAS</a:t>
            </a:r>
          </a:p>
        </p:txBody>
      </p:sp>
      <p:sp>
        <p:nvSpPr>
          <p:cNvPr id="16" name="sketch line">
            <a:extLst>
              <a:ext uri="{FF2B5EF4-FFF2-40B4-BE49-F238E27FC236}">
                <a16:creationId xmlns:a16="http://schemas.microsoft.com/office/drawing/2014/main" id="{CD8B4F24-440B-49E9-B85D-733523DC064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3278" y="2573756"/>
            <a:ext cx="3255095" cy="18288"/>
          </a:xfrm>
          <a:custGeom>
            <a:avLst/>
            <a:gdLst>
              <a:gd name="connsiteX0" fmla="*/ 0 w 3255095"/>
              <a:gd name="connsiteY0" fmla="*/ 0 h 18288"/>
              <a:gd name="connsiteX1" fmla="*/ 618468 w 3255095"/>
              <a:gd name="connsiteY1" fmla="*/ 0 h 18288"/>
              <a:gd name="connsiteX2" fmla="*/ 1269487 w 3255095"/>
              <a:gd name="connsiteY2" fmla="*/ 0 h 18288"/>
              <a:gd name="connsiteX3" fmla="*/ 1953057 w 3255095"/>
              <a:gd name="connsiteY3" fmla="*/ 0 h 18288"/>
              <a:gd name="connsiteX4" fmla="*/ 2636627 w 3255095"/>
              <a:gd name="connsiteY4" fmla="*/ 0 h 18288"/>
              <a:gd name="connsiteX5" fmla="*/ 3255095 w 3255095"/>
              <a:gd name="connsiteY5" fmla="*/ 0 h 18288"/>
              <a:gd name="connsiteX6" fmla="*/ 3255095 w 3255095"/>
              <a:gd name="connsiteY6" fmla="*/ 18288 h 18288"/>
              <a:gd name="connsiteX7" fmla="*/ 2538974 w 3255095"/>
              <a:gd name="connsiteY7" fmla="*/ 18288 h 18288"/>
              <a:gd name="connsiteX8" fmla="*/ 1822853 w 3255095"/>
              <a:gd name="connsiteY8" fmla="*/ 18288 h 18288"/>
              <a:gd name="connsiteX9" fmla="*/ 1171834 w 3255095"/>
              <a:gd name="connsiteY9" fmla="*/ 18288 h 18288"/>
              <a:gd name="connsiteX10" fmla="*/ 0 w 3255095"/>
              <a:gd name="connsiteY10" fmla="*/ 18288 h 18288"/>
              <a:gd name="connsiteX11" fmla="*/ 0 w 3255095"/>
              <a:gd name="connsiteY11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3255095" h="18288" fill="none" extrusionOk="0">
                <a:moveTo>
                  <a:pt x="0" y="0"/>
                </a:moveTo>
                <a:cubicBezTo>
                  <a:pt x="240201" y="-22123"/>
                  <a:pt x="462021" y="-19623"/>
                  <a:pt x="618468" y="0"/>
                </a:cubicBezTo>
                <a:cubicBezTo>
                  <a:pt x="774915" y="19623"/>
                  <a:pt x="974734" y="2035"/>
                  <a:pt x="1269487" y="0"/>
                </a:cubicBezTo>
                <a:cubicBezTo>
                  <a:pt x="1564240" y="-2035"/>
                  <a:pt x="1733579" y="10639"/>
                  <a:pt x="1953057" y="0"/>
                </a:cubicBezTo>
                <a:cubicBezTo>
                  <a:pt x="2172535" y="-10639"/>
                  <a:pt x="2453962" y="14018"/>
                  <a:pt x="2636627" y="0"/>
                </a:cubicBezTo>
                <a:cubicBezTo>
                  <a:pt x="2819292" y="-14018"/>
                  <a:pt x="3121375" y="5399"/>
                  <a:pt x="3255095" y="0"/>
                </a:cubicBezTo>
                <a:cubicBezTo>
                  <a:pt x="3254386" y="8157"/>
                  <a:pt x="3254682" y="12125"/>
                  <a:pt x="3255095" y="18288"/>
                </a:cubicBezTo>
                <a:cubicBezTo>
                  <a:pt x="3088545" y="23203"/>
                  <a:pt x="2687475" y="7419"/>
                  <a:pt x="2538974" y="18288"/>
                </a:cubicBezTo>
                <a:cubicBezTo>
                  <a:pt x="2390473" y="29157"/>
                  <a:pt x="2137381" y="-8959"/>
                  <a:pt x="1822853" y="18288"/>
                </a:cubicBezTo>
                <a:cubicBezTo>
                  <a:pt x="1508325" y="45535"/>
                  <a:pt x="1466437" y="20385"/>
                  <a:pt x="1171834" y="18288"/>
                </a:cubicBezTo>
                <a:cubicBezTo>
                  <a:pt x="877231" y="16191"/>
                  <a:pt x="561097" y="37643"/>
                  <a:pt x="0" y="18288"/>
                </a:cubicBezTo>
                <a:cubicBezTo>
                  <a:pt x="-46" y="12483"/>
                  <a:pt x="-203" y="6491"/>
                  <a:pt x="0" y="0"/>
                </a:cubicBezTo>
                <a:close/>
              </a:path>
              <a:path w="3255095" h="18288" stroke="0" extrusionOk="0">
                <a:moveTo>
                  <a:pt x="0" y="0"/>
                </a:moveTo>
                <a:cubicBezTo>
                  <a:pt x="291965" y="19429"/>
                  <a:pt x="363155" y="8568"/>
                  <a:pt x="618468" y="0"/>
                </a:cubicBezTo>
                <a:cubicBezTo>
                  <a:pt x="873781" y="-8568"/>
                  <a:pt x="904459" y="-19505"/>
                  <a:pt x="1171834" y="0"/>
                </a:cubicBezTo>
                <a:cubicBezTo>
                  <a:pt x="1439209" y="19505"/>
                  <a:pt x="1744369" y="9790"/>
                  <a:pt x="1887955" y="0"/>
                </a:cubicBezTo>
                <a:cubicBezTo>
                  <a:pt x="2031541" y="-9790"/>
                  <a:pt x="2346378" y="21240"/>
                  <a:pt x="2506423" y="0"/>
                </a:cubicBezTo>
                <a:cubicBezTo>
                  <a:pt x="2666468" y="-21240"/>
                  <a:pt x="2990257" y="30414"/>
                  <a:pt x="3255095" y="0"/>
                </a:cubicBezTo>
                <a:cubicBezTo>
                  <a:pt x="3254831" y="4493"/>
                  <a:pt x="3255479" y="9472"/>
                  <a:pt x="3255095" y="18288"/>
                </a:cubicBezTo>
                <a:cubicBezTo>
                  <a:pt x="3120743" y="16690"/>
                  <a:pt x="2759628" y="42462"/>
                  <a:pt x="2604076" y="18288"/>
                </a:cubicBezTo>
                <a:cubicBezTo>
                  <a:pt x="2448524" y="-5886"/>
                  <a:pt x="2184336" y="19599"/>
                  <a:pt x="1887955" y="18288"/>
                </a:cubicBezTo>
                <a:cubicBezTo>
                  <a:pt x="1591574" y="16977"/>
                  <a:pt x="1548845" y="6870"/>
                  <a:pt x="1334589" y="18288"/>
                </a:cubicBezTo>
                <a:cubicBezTo>
                  <a:pt x="1120333" y="29706"/>
                  <a:pt x="996014" y="9662"/>
                  <a:pt x="683570" y="18288"/>
                </a:cubicBezTo>
                <a:cubicBezTo>
                  <a:pt x="371126" y="26914"/>
                  <a:pt x="198687" y="16167"/>
                  <a:pt x="0" y="18288"/>
                </a:cubicBezTo>
                <a:cubicBezTo>
                  <a:pt x="843" y="9577"/>
                  <a:pt x="371" y="6900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3810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D3D8EF8-DFB0-714F-9679-ED75F06CCB0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30936" y="2807208"/>
            <a:ext cx="3429000" cy="3410712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lt-LT" sz="2200" dirty="0"/>
              <a:t>Šilutės miesto stadione įrengta dirbtinės žolės danga.</a:t>
            </a:r>
          </a:p>
          <a:p>
            <a:r>
              <a:rPr lang="lt-LT" sz="2200" dirty="0"/>
              <a:t>Pažymėtos aikštelės ribos.</a:t>
            </a:r>
          </a:p>
          <a:p>
            <a:endParaRPr lang="lt-LT" sz="2200" dirty="0"/>
          </a:p>
          <a:p>
            <a:pPr marL="0" indent="0">
              <a:buNone/>
            </a:pPr>
            <a:r>
              <a:rPr lang="lt-LT" sz="2200" dirty="0"/>
              <a:t>Projekto vertė 74 069 Eur.</a:t>
            </a:r>
          </a:p>
        </p:txBody>
      </p:sp>
      <p:pic>
        <p:nvPicPr>
          <p:cNvPr id="6" name="Content Placeholder 5" descr="A picture containing grass, outdoor, athletic game, sport&#10;&#10;Description automatically generated">
            <a:extLst>
              <a:ext uri="{FF2B5EF4-FFF2-40B4-BE49-F238E27FC236}">
                <a16:creationId xmlns:a16="http://schemas.microsoft.com/office/drawing/2014/main" id="{812319C6-60CA-9F42-9FB1-9E96FDBE743C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54296" y="1487329"/>
            <a:ext cx="6903720" cy="38833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3295337"/>
      </p:ext>
    </p:extLst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594970E-60C2-4D4A-B627-C2E8471225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0743" y="0"/>
            <a:ext cx="10515600" cy="1325563"/>
          </a:xfrm>
        </p:spPr>
        <p:txBody>
          <a:bodyPr>
            <a:normAutofit/>
          </a:bodyPr>
          <a:lstStyle/>
          <a:p>
            <a:r>
              <a:rPr lang="lt-LT" sz="3600" dirty="0"/>
              <a:t>SPORTO KLUBŲ FINANSAVIMAS</a:t>
            </a:r>
          </a:p>
        </p:txBody>
      </p:sp>
      <p:graphicFrame>
        <p:nvGraphicFramePr>
          <p:cNvPr id="9" name="Table 9">
            <a:extLst>
              <a:ext uri="{FF2B5EF4-FFF2-40B4-BE49-F238E27FC236}">
                <a16:creationId xmlns:a16="http://schemas.microsoft.com/office/drawing/2014/main" id="{47D4774D-EA43-9245-99DB-745A28EBF21C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832511605"/>
              </p:ext>
            </p:extLst>
          </p:nvPr>
        </p:nvGraphicFramePr>
        <p:xfrm>
          <a:off x="500743" y="1027906"/>
          <a:ext cx="10853057" cy="5701790"/>
        </p:xfrm>
        <a:graphic>
          <a:graphicData uri="http://schemas.openxmlformats.org/drawingml/2006/table">
            <a:tbl>
              <a:tblPr firstRow="1" bandRow="1">
                <a:tableStyleId>{9D7B26C5-4107-4FEC-AEDC-1716B250A1EF}</a:tableStyleId>
              </a:tblPr>
              <a:tblGrid>
                <a:gridCol w="10122248">
                  <a:extLst>
                    <a:ext uri="{9D8B030D-6E8A-4147-A177-3AD203B41FA5}">
                      <a16:colId xmlns:a16="http://schemas.microsoft.com/office/drawing/2014/main" val="1381857778"/>
                    </a:ext>
                  </a:extLst>
                </a:gridCol>
                <a:gridCol w="730809">
                  <a:extLst>
                    <a:ext uri="{9D8B030D-6E8A-4147-A177-3AD203B41FA5}">
                      <a16:colId xmlns:a16="http://schemas.microsoft.com/office/drawing/2014/main" val="2850410666"/>
                    </a:ext>
                  </a:extLst>
                </a:gridCol>
              </a:tblGrid>
              <a:tr h="256705">
                <a:tc>
                  <a:txBody>
                    <a:bodyPr/>
                    <a:lstStyle/>
                    <a:p>
                      <a:pPr algn="l" fontAlgn="b"/>
                      <a:r>
                        <a:rPr lang="lt-LT" sz="1200" b="1" u="none" strike="noStrike" noProof="0" dirty="0">
                          <a:solidFill>
                            <a:srgbClr val="000000"/>
                          </a:solidFill>
                          <a:effectLst/>
                        </a:rPr>
                        <a:t>Projekto pavadinimas</a:t>
                      </a:r>
                      <a:endParaRPr lang="lt-LT" sz="1200" b="1" i="0" u="none" strike="noStrike" noProof="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lt-LT" sz="1200" b="1" u="none" strike="noStrike" dirty="0">
                          <a:solidFill>
                            <a:srgbClr val="000000"/>
                          </a:solidFill>
                          <a:effectLst/>
                        </a:rPr>
                        <a:t>Skirta lėšų</a:t>
                      </a:r>
                      <a:endParaRPr lang="lt-LT" sz="12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2097456325"/>
                  </a:ext>
                </a:extLst>
              </a:tr>
              <a:tr h="256705">
                <a:tc>
                  <a:txBody>
                    <a:bodyPr/>
                    <a:lstStyle/>
                    <a:p>
                      <a:pPr algn="l" fontAlgn="b"/>
                      <a:r>
                        <a:rPr lang="lt-LT" sz="12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Automobilių sporto klubas „Vilkyčiai“ - „Tarptautinių ir Lietuvos automobilių sporto varžybų organizavimas bei dalyvavimas“</a:t>
                      </a:r>
                      <a:endParaRPr lang="lt-LT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lt-LT" sz="12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4 000</a:t>
                      </a:r>
                      <a:endParaRPr lang="lt-LT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3241365559"/>
                  </a:ext>
                </a:extLst>
              </a:tr>
              <a:tr h="256705">
                <a:tc>
                  <a:txBody>
                    <a:bodyPr/>
                    <a:lstStyle/>
                    <a:p>
                      <a:pPr algn="l" fontAlgn="b"/>
                      <a:r>
                        <a:rPr lang="lt-LT" sz="12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Šilutės aeroklubas - „Aukšto meistriškumo sportininkų ruošimas“</a:t>
                      </a:r>
                      <a:endParaRPr lang="lt-LT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LT" sz="1200" b="0" u="none" strike="noStrike">
                          <a:solidFill>
                            <a:srgbClr val="000000"/>
                          </a:solidFill>
                          <a:effectLst/>
                        </a:rPr>
                        <a:t>2500</a:t>
                      </a:r>
                      <a:endParaRPr lang="en-LT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111706147"/>
                  </a:ext>
                </a:extLst>
              </a:tr>
              <a:tr h="256705">
                <a:tc>
                  <a:txBody>
                    <a:bodyPr/>
                    <a:lstStyle/>
                    <a:p>
                      <a:pPr algn="l" fontAlgn="b"/>
                      <a:r>
                        <a:rPr lang="lt-LT" sz="12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Šilutės bokso klubas „Kovotojas“ - „Bokso sportinės veiklos vystymas ir plėtra 2021 m.“</a:t>
                      </a:r>
                      <a:endParaRPr lang="lt-LT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lt-LT" sz="1200" b="0" u="none" strike="noStrike">
                          <a:solidFill>
                            <a:srgbClr val="000000"/>
                          </a:solidFill>
                          <a:effectLst/>
                        </a:rPr>
                        <a:t>2 200</a:t>
                      </a:r>
                      <a:endParaRPr lang="lt-LT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143427840"/>
                  </a:ext>
                </a:extLst>
              </a:tr>
              <a:tr h="256705">
                <a:tc>
                  <a:txBody>
                    <a:bodyPr/>
                    <a:lstStyle/>
                    <a:p>
                      <a:pPr algn="l" fontAlgn="b"/>
                      <a:r>
                        <a:rPr lang="lt-LT" sz="12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VšĮ „Šilutės sportas“ - „Šilutės rajono krepšinio pirmenybės“</a:t>
                      </a:r>
                      <a:endParaRPr lang="lt-LT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lt-LT" sz="1200" b="0" u="none" strike="noStrike">
                          <a:solidFill>
                            <a:srgbClr val="000000"/>
                          </a:solidFill>
                          <a:effectLst/>
                        </a:rPr>
                        <a:t>2010</a:t>
                      </a:r>
                      <a:endParaRPr lang="lt-LT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288946205"/>
                  </a:ext>
                </a:extLst>
              </a:tr>
              <a:tr h="256705">
                <a:tc>
                  <a:txBody>
                    <a:bodyPr/>
                    <a:lstStyle/>
                    <a:p>
                      <a:pPr algn="l" fontAlgn="b"/>
                      <a:r>
                        <a:rPr lang="lt-LT" sz="12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Šilutės </a:t>
                      </a:r>
                      <a:r>
                        <a:rPr lang="lt-LT" sz="1200" b="0" u="none" strike="noStrike" dirty="0" err="1">
                          <a:solidFill>
                            <a:srgbClr val="000000"/>
                          </a:solidFill>
                          <a:effectLst/>
                        </a:rPr>
                        <a:t>dziudo</a:t>
                      </a:r>
                      <a:r>
                        <a:rPr lang="lt-LT" sz="12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 klubas „KUMIKATA“ - „Mokomoji  treniruočių stovykla“</a:t>
                      </a:r>
                      <a:endParaRPr lang="lt-LT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lt-LT" sz="1200" b="0" u="none" strike="noStrike">
                          <a:solidFill>
                            <a:srgbClr val="000000"/>
                          </a:solidFill>
                          <a:effectLst/>
                        </a:rPr>
                        <a:t>1 500</a:t>
                      </a:r>
                      <a:endParaRPr lang="lt-LT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457687603"/>
                  </a:ext>
                </a:extLst>
              </a:tr>
              <a:tr h="315947">
                <a:tc>
                  <a:txBody>
                    <a:bodyPr/>
                    <a:lstStyle/>
                    <a:p>
                      <a:pPr algn="l" fontAlgn="b"/>
                      <a:r>
                        <a:rPr lang="lt-LT" sz="12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Šilutės sunkiosios atletikos klubas „Lokys“ - „Aukšto sportinio meistriškumo sportininkų rengimas, atstovavimas rajonui Lietuvos čempionatuose ir kituose tarptautiniuose turnyruose“</a:t>
                      </a:r>
                      <a:endParaRPr lang="lt-LT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lt-LT" sz="1200" b="0" u="none" strike="noStrike">
                          <a:solidFill>
                            <a:srgbClr val="000000"/>
                          </a:solidFill>
                          <a:effectLst/>
                        </a:rPr>
                        <a:t>1 300</a:t>
                      </a:r>
                      <a:endParaRPr lang="lt-LT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3994213179"/>
                  </a:ext>
                </a:extLst>
              </a:tr>
              <a:tr h="256705">
                <a:tc>
                  <a:txBody>
                    <a:bodyPr/>
                    <a:lstStyle/>
                    <a:p>
                      <a:pPr algn="l" fontAlgn="b"/>
                      <a:r>
                        <a:rPr lang="lt-LT" sz="1200" b="0" u="none" strike="noStrike" dirty="0" err="1">
                          <a:solidFill>
                            <a:srgbClr val="000000"/>
                          </a:solidFill>
                          <a:effectLst/>
                        </a:rPr>
                        <a:t>Motokroso</a:t>
                      </a:r>
                      <a:r>
                        <a:rPr lang="lt-LT" sz="12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 asociacija „Šilutės greitis“ - „</a:t>
                      </a:r>
                      <a:r>
                        <a:rPr lang="lt-LT" sz="1200" b="0" u="none" strike="noStrike" dirty="0" err="1">
                          <a:solidFill>
                            <a:srgbClr val="000000"/>
                          </a:solidFill>
                          <a:effectLst/>
                        </a:rPr>
                        <a:t>Motokroso</a:t>
                      </a:r>
                      <a:r>
                        <a:rPr lang="lt-LT" sz="12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 veiklos vykdymas“</a:t>
                      </a:r>
                      <a:endParaRPr lang="lt-LT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lt-LT" sz="1200" b="0" u="none" strike="noStrike">
                          <a:solidFill>
                            <a:srgbClr val="000000"/>
                          </a:solidFill>
                          <a:effectLst/>
                        </a:rPr>
                        <a:t>1 020</a:t>
                      </a:r>
                      <a:endParaRPr lang="lt-LT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2753843806"/>
                  </a:ext>
                </a:extLst>
              </a:tr>
              <a:tr h="256705">
                <a:tc>
                  <a:txBody>
                    <a:bodyPr/>
                    <a:lstStyle/>
                    <a:p>
                      <a:pPr algn="l" fontAlgn="b"/>
                      <a:r>
                        <a:rPr lang="lt-LT" sz="12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Regbio klubo „Klaipėdos kovas“ Šilutės filialas - „Lietuvos regbio čempionatai“</a:t>
                      </a:r>
                      <a:endParaRPr lang="lt-LT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lt-LT" sz="1200" b="0" u="none" strike="noStrike">
                          <a:solidFill>
                            <a:srgbClr val="000000"/>
                          </a:solidFill>
                          <a:effectLst/>
                        </a:rPr>
                        <a:t>1 000</a:t>
                      </a:r>
                      <a:endParaRPr lang="lt-LT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947715182"/>
                  </a:ext>
                </a:extLst>
              </a:tr>
              <a:tr h="256705">
                <a:tc>
                  <a:txBody>
                    <a:bodyPr/>
                    <a:lstStyle/>
                    <a:p>
                      <a:pPr algn="l" fontAlgn="b"/>
                      <a:r>
                        <a:rPr lang="lt-LT" sz="12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Juknaičių žirgų sporto klubas - „Juknaičių žirgai 2021“</a:t>
                      </a:r>
                      <a:endParaRPr lang="lt-LT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lt-LT" sz="1200" b="0" u="none" strike="noStrike">
                          <a:solidFill>
                            <a:srgbClr val="000000"/>
                          </a:solidFill>
                          <a:effectLst/>
                        </a:rPr>
                        <a:t>1 000</a:t>
                      </a:r>
                      <a:endParaRPr lang="lt-LT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012748000"/>
                  </a:ext>
                </a:extLst>
              </a:tr>
              <a:tr h="256705">
                <a:tc>
                  <a:txBody>
                    <a:bodyPr/>
                    <a:lstStyle/>
                    <a:p>
                      <a:pPr algn="l" fontAlgn="b"/>
                      <a:r>
                        <a:rPr lang="lt-LT" sz="12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Šilutės r. rankų lenkimo sporto klubas „Pamarys“ - „Rankų lenkimo kaip sporto šakos vystymas ir plėtra 2021“</a:t>
                      </a:r>
                      <a:endParaRPr lang="lt-LT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lt-LT" sz="1200" b="0" u="none" strike="noStrike">
                          <a:solidFill>
                            <a:srgbClr val="000000"/>
                          </a:solidFill>
                          <a:effectLst/>
                        </a:rPr>
                        <a:t>1 000</a:t>
                      </a:r>
                      <a:endParaRPr lang="lt-LT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812674394"/>
                  </a:ext>
                </a:extLst>
              </a:tr>
              <a:tr h="256705">
                <a:tc>
                  <a:txBody>
                    <a:bodyPr/>
                    <a:lstStyle/>
                    <a:p>
                      <a:pPr algn="l" fontAlgn="b"/>
                      <a:r>
                        <a:rPr lang="lt-LT" sz="12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Šilutės stalo teniso klubas „Varmas“ - „Klubų komandos Žemaitijos ir Lietuvos čempionatuose, M. Vilkas – Lietuvos čempionate“. </a:t>
                      </a:r>
                      <a:endParaRPr lang="lt-LT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lt-LT" sz="1200" b="0" u="none" strike="noStrike">
                          <a:solidFill>
                            <a:srgbClr val="000000"/>
                          </a:solidFill>
                          <a:effectLst/>
                        </a:rPr>
                        <a:t>900</a:t>
                      </a:r>
                      <a:endParaRPr lang="lt-LT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534053747"/>
                  </a:ext>
                </a:extLst>
              </a:tr>
              <a:tr h="256705">
                <a:tc>
                  <a:txBody>
                    <a:bodyPr/>
                    <a:lstStyle/>
                    <a:p>
                      <a:pPr algn="l" fontAlgn="b"/>
                      <a:r>
                        <a:rPr lang="lt-LT" sz="12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Šilutės sporto klubas „Atėnė“ - „Aerobinės gimnastikos populiarinimas ir plėtra“.</a:t>
                      </a:r>
                      <a:endParaRPr lang="lt-LT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lt-LT" sz="1200" b="0" u="none" strike="noStrike">
                          <a:solidFill>
                            <a:srgbClr val="000000"/>
                          </a:solidFill>
                          <a:effectLst/>
                        </a:rPr>
                        <a:t>900</a:t>
                      </a:r>
                      <a:endParaRPr lang="lt-LT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3377315252"/>
                  </a:ext>
                </a:extLst>
              </a:tr>
              <a:tr h="256705">
                <a:tc>
                  <a:txBody>
                    <a:bodyPr/>
                    <a:lstStyle/>
                    <a:p>
                      <a:pPr algn="l" fontAlgn="b"/>
                      <a:r>
                        <a:rPr lang="lt-LT" sz="12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Šilutės sportinių šokių klubas „Lūgnė“ - „Lūgnė -2021“</a:t>
                      </a:r>
                      <a:endParaRPr lang="lt-LT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lt-LT" sz="1200" b="0" u="none" strike="noStrike">
                          <a:solidFill>
                            <a:srgbClr val="000000"/>
                          </a:solidFill>
                          <a:effectLst/>
                        </a:rPr>
                        <a:t>900</a:t>
                      </a:r>
                      <a:endParaRPr lang="lt-LT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911530740"/>
                  </a:ext>
                </a:extLst>
              </a:tr>
              <a:tr h="256705">
                <a:tc>
                  <a:txBody>
                    <a:bodyPr/>
                    <a:lstStyle/>
                    <a:p>
                      <a:pPr algn="l" fontAlgn="b"/>
                      <a:r>
                        <a:rPr lang="lt-LT" sz="12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Stalo teniso klubas „Šilutės setas“ - „Klubo komandų dalyvavimas šalies ir Žemaitijos lygose, jaunimo varžybose“</a:t>
                      </a:r>
                      <a:endParaRPr lang="lt-LT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lt-LT" sz="1200" b="0" u="none" strike="noStrike">
                          <a:solidFill>
                            <a:srgbClr val="000000"/>
                          </a:solidFill>
                          <a:effectLst/>
                        </a:rPr>
                        <a:t>600</a:t>
                      </a:r>
                      <a:endParaRPr lang="lt-LT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565884270"/>
                  </a:ext>
                </a:extLst>
              </a:tr>
              <a:tr h="256705">
                <a:tc>
                  <a:txBody>
                    <a:bodyPr/>
                    <a:lstStyle/>
                    <a:p>
                      <a:pPr algn="l" fontAlgn="b"/>
                      <a:r>
                        <a:rPr lang="lt-LT" sz="12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Futbolo klubas „Šilutės veteranas“ - „Senjorų aktyvaus poilsio gyvensenos propagavimas per futbolo veiklą“</a:t>
                      </a:r>
                      <a:endParaRPr lang="lt-LT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lt-LT" sz="1200" b="0" u="none" strike="noStrike">
                          <a:solidFill>
                            <a:srgbClr val="000000"/>
                          </a:solidFill>
                          <a:effectLst/>
                        </a:rPr>
                        <a:t>600</a:t>
                      </a:r>
                      <a:endParaRPr lang="lt-LT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4066988986"/>
                  </a:ext>
                </a:extLst>
              </a:tr>
              <a:tr h="256705">
                <a:tc>
                  <a:txBody>
                    <a:bodyPr/>
                    <a:lstStyle/>
                    <a:p>
                      <a:pPr algn="l" fontAlgn="b"/>
                      <a:r>
                        <a:rPr lang="lt-LT" sz="12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Sporto senjorų klubas „Šamai“ - „Šilutė ir krepšinis – amžiui ribų nėra“</a:t>
                      </a:r>
                      <a:endParaRPr lang="lt-LT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lt-LT" sz="1200" b="0" u="none" strike="noStrike">
                          <a:solidFill>
                            <a:srgbClr val="000000"/>
                          </a:solidFill>
                          <a:effectLst/>
                        </a:rPr>
                        <a:t>600</a:t>
                      </a:r>
                      <a:endParaRPr lang="lt-LT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524300004"/>
                  </a:ext>
                </a:extLst>
              </a:tr>
              <a:tr h="256705">
                <a:tc>
                  <a:txBody>
                    <a:bodyPr/>
                    <a:lstStyle/>
                    <a:p>
                      <a:pPr algn="l" fontAlgn="b"/>
                      <a:r>
                        <a:rPr lang="lt-LT" sz="12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Šilutės ledo ritulio klubas - „Dalyvavimas senjorų ledo ritulio pirmenybėse „Tomas </a:t>
                      </a:r>
                      <a:r>
                        <a:rPr lang="lt-LT" sz="1200" b="0" u="none" strike="noStrike" dirty="0" err="1">
                          <a:solidFill>
                            <a:srgbClr val="000000"/>
                          </a:solidFill>
                          <a:effectLst/>
                        </a:rPr>
                        <a:t>Gold</a:t>
                      </a:r>
                      <a:r>
                        <a:rPr lang="lt-LT" sz="12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“ taurei laimėti</a:t>
                      </a:r>
                      <a:endParaRPr lang="lt-LT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lt-LT" sz="1200" b="0" u="none" strike="noStrike">
                          <a:solidFill>
                            <a:srgbClr val="000000"/>
                          </a:solidFill>
                          <a:effectLst/>
                        </a:rPr>
                        <a:t>600</a:t>
                      </a:r>
                      <a:endParaRPr lang="lt-LT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3233366738"/>
                  </a:ext>
                </a:extLst>
              </a:tr>
              <a:tr h="256705">
                <a:tc>
                  <a:txBody>
                    <a:bodyPr/>
                    <a:lstStyle/>
                    <a:p>
                      <a:pPr algn="l" fontAlgn="b"/>
                      <a:r>
                        <a:rPr lang="lt-LT" sz="12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Šilutės aviacinės technikos konstravimo ir modeliavimo klubas „Skrydis“ - „</a:t>
                      </a:r>
                      <a:r>
                        <a:rPr lang="lt-LT" sz="1200" b="0" u="none" strike="noStrike" dirty="0" err="1">
                          <a:solidFill>
                            <a:srgbClr val="000000"/>
                          </a:solidFill>
                          <a:effectLst/>
                        </a:rPr>
                        <a:t>Radio</a:t>
                      </a:r>
                      <a:r>
                        <a:rPr lang="lt-LT" sz="12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 bangomis valdomų lėktuvų kopijų varžybos, Igno Mikalausko vardo taurei laimėti“</a:t>
                      </a:r>
                      <a:endParaRPr lang="lt-LT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lt-LT" sz="1200" b="0" u="none" strike="noStrike">
                          <a:solidFill>
                            <a:srgbClr val="000000"/>
                          </a:solidFill>
                          <a:effectLst/>
                        </a:rPr>
                        <a:t>600</a:t>
                      </a:r>
                      <a:endParaRPr lang="lt-LT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3600066500"/>
                  </a:ext>
                </a:extLst>
              </a:tr>
              <a:tr h="256705">
                <a:tc>
                  <a:txBody>
                    <a:bodyPr/>
                    <a:lstStyle/>
                    <a:p>
                      <a:pPr algn="l" fontAlgn="b"/>
                      <a:r>
                        <a:rPr lang="lt-LT" sz="12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Švėkšnos sporto klubas „Meška“ - „Švėkšnos metai – 518 Sportavome, sportuojame, sportuosime“</a:t>
                      </a:r>
                      <a:endParaRPr lang="lt-LT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lt-LT" sz="1200" b="0" u="none" strike="noStrike">
                          <a:solidFill>
                            <a:srgbClr val="000000"/>
                          </a:solidFill>
                          <a:effectLst/>
                        </a:rPr>
                        <a:t>400</a:t>
                      </a:r>
                      <a:endParaRPr lang="lt-LT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559062938"/>
                  </a:ext>
                </a:extLst>
              </a:tr>
              <a:tr h="256705">
                <a:tc>
                  <a:txBody>
                    <a:bodyPr/>
                    <a:lstStyle/>
                    <a:p>
                      <a:pPr algn="l" fontAlgn="b"/>
                      <a:r>
                        <a:rPr lang="lt-LT" sz="12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Sporto klubas „</a:t>
                      </a:r>
                      <a:r>
                        <a:rPr lang="lt-LT" sz="1200" b="0" u="none" strike="noStrike" dirty="0" err="1">
                          <a:solidFill>
                            <a:srgbClr val="000000"/>
                          </a:solidFill>
                          <a:effectLst/>
                        </a:rPr>
                        <a:t>Usėnai</a:t>
                      </a:r>
                      <a:r>
                        <a:rPr lang="lt-LT" sz="12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“ - „Sportas sveikata“</a:t>
                      </a:r>
                      <a:endParaRPr lang="lt-LT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lt-LT" sz="1200" b="0" u="none" strike="noStrike">
                          <a:solidFill>
                            <a:srgbClr val="000000"/>
                          </a:solidFill>
                          <a:effectLst/>
                        </a:rPr>
                        <a:t>300</a:t>
                      </a:r>
                      <a:endParaRPr lang="lt-LT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2335224224"/>
                  </a:ext>
                </a:extLst>
              </a:tr>
              <a:tr h="162337">
                <a:tc>
                  <a:txBody>
                    <a:bodyPr/>
                    <a:lstStyle/>
                    <a:p>
                      <a:pPr algn="l" fontAlgn="b"/>
                      <a:r>
                        <a:rPr lang="en-GB" sz="1200" b="0" u="none" strike="noStrike">
                          <a:solidFill>
                            <a:srgbClr val="000000"/>
                          </a:solidFill>
                          <a:effectLst/>
                        </a:rPr>
                        <a:t>Viso </a:t>
                      </a:r>
                      <a:endParaRPr lang="en-GB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LT" sz="12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23 930</a:t>
                      </a:r>
                      <a:endParaRPr lang="en-LT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45632033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825192757"/>
      </p:ext>
    </p:extLst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943CAA20-3569-4189-9E48-239A229A86C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341E85D-9011-8444-A570-AE40A265C6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451381"/>
            <a:ext cx="10512552" cy="4066540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6600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KULTŪROS SRITIS</a:t>
            </a:r>
          </a:p>
        </p:txBody>
      </p:sp>
      <p:sp>
        <p:nvSpPr>
          <p:cNvPr id="10" name="sketch line">
            <a:extLst>
              <a:ext uri="{FF2B5EF4-FFF2-40B4-BE49-F238E27FC236}">
                <a16:creationId xmlns:a16="http://schemas.microsoft.com/office/drawing/2014/main" id="{DA542B6D-E775-4832-91DC-2D20F857813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38200" y="4718595"/>
            <a:ext cx="5410200" cy="18288"/>
          </a:xfrm>
          <a:custGeom>
            <a:avLst/>
            <a:gdLst>
              <a:gd name="connsiteX0" fmla="*/ 0 w 5410200"/>
              <a:gd name="connsiteY0" fmla="*/ 0 h 18288"/>
              <a:gd name="connsiteX1" fmla="*/ 568071 w 5410200"/>
              <a:gd name="connsiteY1" fmla="*/ 0 h 18288"/>
              <a:gd name="connsiteX2" fmla="*/ 1298448 w 5410200"/>
              <a:gd name="connsiteY2" fmla="*/ 0 h 18288"/>
              <a:gd name="connsiteX3" fmla="*/ 1920621 w 5410200"/>
              <a:gd name="connsiteY3" fmla="*/ 0 h 18288"/>
              <a:gd name="connsiteX4" fmla="*/ 2488692 w 5410200"/>
              <a:gd name="connsiteY4" fmla="*/ 0 h 18288"/>
              <a:gd name="connsiteX5" fmla="*/ 3219069 w 5410200"/>
              <a:gd name="connsiteY5" fmla="*/ 0 h 18288"/>
              <a:gd name="connsiteX6" fmla="*/ 3895344 w 5410200"/>
              <a:gd name="connsiteY6" fmla="*/ 0 h 18288"/>
              <a:gd name="connsiteX7" fmla="*/ 4571619 w 5410200"/>
              <a:gd name="connsiteY7" fmla="*/ 0 h 18288"/>
              <a:gd name="connsiteX8" fmla="*/ 5410200 w 5410200"/>
              <a:gd name="connsiteY8" fmla="*/ 0 h 18288"/>
              <a:gd name="connsiteX9" fmla="*/ 5410200 w 5410200"/>
              <a:gd name="connsiteY9" fmla="*/ 18288 h 18288"/>
              <a:gd name="connsiteX10" fmla="*/ 4842129 w 5410200"/>
              <a:gd name="connsiteY10" fmla="*/ 18288 h 18288"/>
              <a:gd name="connsiteX11" fmla="*/ 4328160 w 5410200"/>
              <a:gd name="connsiteY11" fmla="*/ 18288 h 18288"/>
              <a:gd name="connsiteX12" fmla="*/ 3597783 w 5410200"/>
              <a:gd name="connsiteY12" fmla="*/ 18288 h 18288"/>
              <a:gd name="connsiteX13" fmla="*/ 3029712 w 5410200"/>
              <a:gd name="connsiteY13" fmla="*/ 18288 h 18288"/>
              <a:gd name="connsiteX14" fmla="*/ 2299335 w 5410200"/>
              <a:gd name="connsiteY14" fmla="*/ 18288 h 18288"/>
              <a:gd name="connsiteX15" fmla="*/ 1514856 w 5410200"/>
              <a:gd name="connsiteY15" fmla="*/ 18288 h 18288"/>
              <a:gd name="connsiteX16" fmla="*/ 892683 w 5410200"/>
              <a:gd name="connsiteY16" fmla="*/ 18288 h 18288"/>
              <a:gd name="connsiteX17" fmla="*/ 0 w 5410200"/>
              <a:gd name="connsiteY17" fmla="*/ 18288 h 18288"/>
              <a:gd name="connsiteX18" fmla="*/ 0 w 5410200"/>
              <a:gd name="connsiteY18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5410200" h="18288" fill="none" extrusionOk="0">
                <a:moveTo>
                  <a:pt x="0" y="0"/>
                </a:moveTo>
                <a:cubicBezTo>
                  <a:pt x="163050" y="-18707"/>
                  <a:pt x="319321" y="-16364"/>
                  <a:pt x="568071" y="0"/>
                </a:cubicBezTo>
                <a:cubicBezTo>
                  <a:pt x="816821" y="16364"/>
                  <a:pt x="1013224" y="-7268"/>
                  <a:pt x="1298448" y="0"/>
                </a:cubicBezTo>
                <a:cubicBezTo>
                  <a:pt x="1583672" y="7268"/>
                  <a:pt x="1631711" y="-3367"/>
                  <a:pt x="1920621" y="0"/>
                </a:cubicBezTo>
                <a:cubicBezTo>
                  <a:pt x="2209531" y="3367"/>
                  <a:pt x="2364420" y="-19184"/>
                  <a:pt x="2488692" y="0"/>
                </a:cubicBezTo>
                <a:cubicBezTo>
                  <a:pt x="2612964" y="19184"/>
                  <a:pt x="3023298" y="-34627"/>
                  <a:pt x="3219069" y="0"/>
                </a:cubicBezTo>
                <a:cubicBezTo>
                  <a:pt x="3414840" y="34627"/>
                  <a:pt x="3656810" y="24043"/>
                  <a:pt x="3895344" y="0"/>
                </a:cubicBezTo>
                <a:cubicBezTo>
                  <a:pt x="4133879" y="-24043"/>
                  <a:pt x="4393984" y="-19577"/>
                  <a:pt x="4571619" y="0"/>
                </a:cubicBezTo>
                <a:cubicBezTo>
                  <a:pt x="4749255" y="19577"/>
                  <a:pt x="5179928" y="-6281"/>
                  <a:pt x="5410200" y="0"/>
                </a:cubicBezTo>
                <a:cubicBezTo>
                  <a:pt x="5410730" y="6954"/>
                  <a:pt x="5410934" y="12839"/>
                  <a:pt x="5410200" y="18288"/>
                </a:cubicBezTo>
                <a:cubicBezTo>
                  <a:pt x="5139060" y="6751"/>
                  <a:pt x="5121593" y="31035"/>
                  <a:pt x="4842129" y="18288"/>
                </a:cubicBezTo>
                <a:cubicBezTo>
                  <a:pt x="4562665" y="5541"/>
                  <a:pt x="4448273" y="9487"/>
                  <a:pt x="4328160" y="18288"/>
                </a:cubicBezTo>
                <a:cubicBezTo>
                  <a:pt x="4208047" y="27089"/>
                  <a:pt x="3760936" y="22567"/>
                  <a:pt x="3597783" y="18288"/>
                </a:cubicBezTo>
                <a:cubicBezTo>
                  <a:pt x="3434630" y="14009"/>
                  <a:pt x="3299718" y="33213"/>
                  <a:pt x="3029712" y="18288"/>
                </a:cubicBezTo>
                <a:cubicBezTo>
                  <a:pt x="2759706" y="3363"/>
                  <a:pt x="2640159" y="27394"/>
                  <a:pt x="2299335" y="18288"/>
                </a:cubicBezTo>
                <a:cubicBezTo>
                  <a:pt x="1958511" y="9182"/>
                  <a:pt x="1801186" y="28985"/>
                  <a:pt x="1514856" y="18288"/>
                </a:cubicBezTo>
                <a:cubicBezTo>
                  <a:pt x="1228526" y="7591"/>
                  <a:pt x="1063509" y="-5305"/>
                  <a:pt x="892683" y="18288"/>
                </a:cubicBezTo>
                <a:cubicBezTo>
                  <a:pt x="721857" y="41881"/>
                  <a:pt x="186945" y="-20897"/>
                  <a:pt x="0" y="18288"/>
                </a:cubicBezTo>
                <a:cubicBezTo>
                  <a:pt x="-570" y="9279"/>
                  <a:pt x="132" y="5100"/>
                  <a:pt x="0" y="0"/>
                </a:cubicBezTo>
                <a:close/>
              </a:path>
              <a:path w="5410200" h="18288" stroke="0" extrusionOk="0">
                <a:moveTo>
                  <a:pt x="0" y="0"/>
                </a:moveTo>
                <a:cubicBezTo>
                  <a:pt x="285096" y="-4925"/>
                  <a:pt x="376456" y="22268"/>
                  <a:pt x="622173" y="0"/>
                </a:cubicBezTo>
                <a:cubicBezTo>
                  <a:pt x="867890" y="-22268"/>
                  <a:pt x="1031392" y="7228"/>
                  <a:pt x="1136142" y="0"/>
                </a:cubicBezTo>
                <a:cubicBezTo>
                  <a:pt x="1240892" y="-7228"/>
                  <a:pt x="1561853" y="9877"/>
                  <a:pt x="1920621" y="0"/>
                </a:cubicBezTo>
                <a:cubicBezTo>
                  <a:pt x="2279389" y="-9877"/>
                  <a:pt x="2367255" y="19546"/>
                  <a:pt x="2542794" y="0"/>
                </a:cubicBezTo>
                <a:cubicBezTo>
                  <a:pt x="2718333" y="-19546"/>
                  <a:pt x="2866732" y="-22226"/>
                  <a:pt x="3164967" y="0"/>
                </a:cubicBezTo>
                <a:cubicBezTo>
                  <a:pt x="3463202" y="22226"/>
                  <a:pt x="3568055" y="-2765"/>
                  <a:pt x="3949446" y="0"/>
                </a:cubicBezTo>
                <a:cubicBezTo>
                  <a:pt x="4330837" y="2765"/>
                  <a:pt x="4287895" y="10557"/>
                  <a:pt x="4517517" y="0"/>
                </a:cubicBezTo>
                <a:cubicBezTo>
                  <a:pt x="4747139" y="-10557"/>
                  <a:pt x="5149588" y="8716"/>
                  <a:pt x="5410200" y="0"/>
                </a:cubicBezTo>
                <a:cubicBezTo>
                  <a:pt x="5409517" y="5414"/>
                  <a:pt x="5409480" y="12510"/>
                  <a:pt x="5410200" y="18288"/>
                </a:cubicBezTo>
                <a:cubicBezTo>
                  <a:pt x="5163327" y="41494"/>
                  <a:pt x="5008749" y="10693"/>
                  <a:pt x="4842129" y="18288"/>
                </a:cubicBezTo>
                <a:cubicBezTo>
                  <a:pt x="4675509" y="25883"/>
                  <a:pt x="4433401" y="-615"/>
                  <a:pt x="4165854" y="18288"/>
                </a:cubicBezTo>
                <a:cubicBezTo>
                  <a:pt x="3898308" y="37191"/>
                  <a:pt x="3809032" y="-8710"/>
                  <a:pt x="3543681" y="18288"/>
                </a:cubicBezTo>
                <a:cubicBezTo>
                  <a:pt x="3278330" y="45286"/>
                  <a:pt x="3073876" y="-15917"/>
                  <a:pt x="2759202" y="18288"/>
                </a:cubicBezTo>
                <a:cubicBezTo>
                  <a:pt x="2444528" y="52493"/>
                  <a:pt x="2204144" y="3372"/>
                  <a:pt x="1974723" y="18288"/>
                </a:cubicBezTo>
                <a:cubicBezTo>
                  <a:pt x="1745302" y="33204"/>
                  <a:pt x="1602335" y="31490"/>
                  <a:pt x="1406652" y="18288"/>
                </a:cubicBezTo>
                <a:cubicBezTo>
                  <a:pt x="1210969" y="5086"/>
                  <a:pt x="923948" y="3161"/>
                  <a:pt x="730377" y="18288"/>
                </a:cubicBezTo>
                <a:cubicBezTo>
                  <a:pt x="536806" y="33415"/>
                  <a:pt x="336496" y="-141"/>
                  <a:pt x="0" y="18288"/>
                </a:cubicBezTo>
                <a:cubicBezTo>
                  <a:pt x="-306" y="11061"/>
                  <a:pt x="-655" y="7751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1275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0262655"/>
      </p:ext>
    </p:extLst>
  </p:cSld>
  <p:clrMapOvr>
    <a:masterClrMapping/>
  </p:clrMapOvr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4038CB10-1F5C-4D54-9DF7-12586DE5B00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27546" y="4572000"/>
            <a:ext cx="7058307" cy="1964266"/>
          </a:xfrm>
          <a:prstGeom prst="rect">
            <a:avLst/>
          </a:prstGeom>
          <a:solidFill>
            <a:srgbClr val="767744">
              <a:alpha val="9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Pavadinimas 1">
            <a:extLst>
              <a:ext uri="{FF2B5EF4-FFF2-40B4-BE49-F238E27FC236}">
                <a16:creationId xmlns:a16="http://schemas.microsoft.com/office/drawing/2014/main" id="{748F1A11-F0D8-4B75-A5EB-E17620BBAF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4256" y="4767072"/>
            <a:ext cx="6594189" cy="1625210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r"/>
            <a:r>
              <a:rPr lang="en-US" b="1" dirty="0">
                <a:solidFill>
                  <a:srgbClr val="FFFFFF"/>
                </a:solidFill>
              </a:rPr>
              <a:t>STRATEGINIAI RENGINIAI </a:t>
            </a:r>
          </a:p>
        </p:txBody>
      </p:sp>
      <p:pic>
        <p:nvPicPr>
          <p:cNvPr id="8" name="Turinio vietos rezervavimo ženklas 7" descr="Paveikslėlis, kuriame yra žolė, dangus, laukas, žmonės&#10;&#10;Automatiškai sugeneruotas aprašymas">
            <a:extLst>
              <a:ext uri="{FF2B5EF4-FFF2-40B4-BE49-F238E27FC236}">
                <a16:creationId xmlns:a16="http://schemas.microsoft.com/office/drawing/2014/main" id="{416C1F1E-B6A7-4981-811C-AAF5ACC1B1A9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820" r="1" b="1"/>
          <a:stretch/>
        </p:blipFill>
        <p:spPr>
          <a:xfrm>
            <a:off x="327547" y="321733"/>
            <a:ext cx="7058306" cy="4107392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73ED6512-6858-4552-B699-9A97FE9A4EA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534655" y="321732"/>
            <a:ext cx="4335613" cy="6214534"/>
          </a:xfrm>
          <a:prstGeom prst="rect">
            <a:avLst/>
          </a:prstGeom>
          <a:solidFill>
            <a:srgbClr val="59595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Turinio vietos rezervavimo ženklas 2">
            <a:extLst>
              <a:ext uri="{FF2B5EF4-FFF2-40B4-BE49-F238E27FC236}">
                <a16:creationId xmlns:a16="http://schemas.microsoft.com/office/drawing/2014/main" id="{B2E66007-F41A-40C0-8169-E3E177A1081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029319" y="917725"/>
            <a:ext cx="3424739" cy="4852362"/>
          </a:xfrm>
        </p:spPr>
        <p:txBody>
          <a:bodyPr vert="horz" lIns="91440" tIns="45720" rIns="91440" bIns="45720" rtlCol="0" anchor="ctr">
            <a:normAutofit/>
          </a:bodyPr>
          <a:lstStyle/>
          <a:p>
            <a:endParaRPr lang="lt-LT" sz="2000" dirty="0">
              <a:solidFill>
                <a:srgbClr val="FFFFFF"/>
              </a:solidFill>
            </a:endParaRPr>
          </a:p>
          <a:p>
            <a:endParaRPr lang="lt-LT" sz="2000" dirty="0">
              <a:solidFill>
                <a:srgbClr val="FFFFFF"/>
              </a:solidFill>
            </a:endParaRPr>
          </a:p>
          <a:p>
            <a:r>
              <a:rPr lang="lt-LT" sz="2000" dirty="0">
                <a:solidFill>
                  <a:srgbClr val="FFFFFF"/>
                </a:solidFill>
              </a:rPr>
              <a:t>Šilutės rajono savivaldybės taryba 2021 metais patvirtino 32 strateginius renginius. </a:t>
            </a:r>
          </a:p>
          <a:p>
            <a:r>
              <a:rPr lang="lt-LT" sz="2000" dirty="0">
                <a:solidFill>
                  <a:srgbClr val="FFFFFF"/>
                </a:solidFill>
              </a:rPr>
              <a:t>Dėl Covid-19 pandemijos ne visi renginiai įvyko.</a:t>
            </a:r>
          </a:p>
        </p:txBody>
      </p:sp>
    </p:spTree>
    <p:extLst>
      <p:ext uri="{BB962C8B-B14F-4D97-AF65-F5344CB8AC3E}">
        <p14:creationId xmlns:p14="http://schemas.microsoft.com/office/powerpoint/2010/main" val="436722589"/>
      </p:ext>
    </p:extLst>
  </p:cSld>
  <p:clrMapOvr>
    <a:masterClrMapping/>
  </p:clrMapOvr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67CADD01-BE20-814C-B9A0-59E5DDB8C2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1114" y="0"/>
            <a:ext cx="10515600" cy="1325563"/>
          </a:xfrm>
        </p:spPr>
        <p:txBody>
          <a:bodyPr/>
          <a:lstStyle/>
          <a:p>
            <a:r>
              <a:rPr lang="lt-LT" dirty="0"/>
              <a:t>TRADICINIAI RENGINIAI</a:t>
            </a:r>
          </a:p>
        </p:txBody>
      </p:sp>
      <p:graphicFrame>
        <p:nvGraphicFramePr>
          <p:cNvPr id="8" name="Table 8">
            <a:extLst>
              <a:ext uri="{FF2B5EF4-FFF2-40B4-BE49-F238E27FC236}">
                <a16:creationId xmlns:a16="http://schemas.microsoft.com/office/drawing/2014/main" id="{5517E46E-AE00-6C4F-B9C2-FA082F16E920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136406497"/>
              </p:ext>
            </p:extLst>
          </p:nvPr>
        </p:nvGraphicFramePr>
        <p:xfrm>
          <a:off x="827315" y="1052739"/>
          <a:ext cx="10515600" cy="5167431"/>
        </p:xfrm>
        <a:graphic>
          <a:graphicData uri="http://schemas.openxmlformats.org/drawingml/2006/table">
            <a:tbl>
              <a:tblPr firstRow="1" bandRow="1">
                <a:tableStyleId>{9D7B26C5-4107-4FEC-AEDC-1716B250A1EF}</a:tableStyleId>
              </a:tblPr>
              <a:tblGrid>
                <a:gridCol w="4822371">
                  <a:extLst>
                    <a:ext uri="{9D8B030D-6E8A-4147-A177-3AD203B41FA5}">
                      <a16:colId xmlns:a16="http://schemas.microsoft.com/office/drawing/2014/main" val="1507723620"/>
                    </a:ext>
                  </a:extLst>
                </a:gridCol>
                <a:gridCol w="2188029">
                  <a:extLst>
                    <a:ext uri="{9D8B030D-6E8A-4147-A177-3AD203B41FA5}">
                      <a16:colId xmlns:a16="http://schemas.microsoft.com/office/drawing/2014/main" val="115525469"/>
                    </a:ext>
                  </a:extLst>
                </a:gridCol>
                <a:gridCol w="3505200">
                  <a:extLst>
                    <a:ext uri="{9D8B030D-6E8A-4147-A177-3AD203B41FA5}">
                      <a16:colId xmlns:a16="http://schemas.microsoft.com/office/drawing/2014/main" val="3075172894"/>
                    </a:ext>
                  </a:extLst>
                </a:gridCol>
              </a:tblGrid>
              <a:tr h="283329">
                <a:tc>
                  <a:txBody>
                    <a:bodyPr/>
                    <a:lstStyle/>
                    <a:p>
                      <a:pPr algn="l" fontAlgn="b"/>
                      <a:r>
                        <a:rPr lang="lt-LT" sz="1400" b="0" u="none" strike="noStrike" dirty="0">
                          <a:solidFill>
                            <a:srgbClr val="212529"/>
                          </a:solidFill>
                          <a:effectLst/>
                        </a:rPr>
                        <a:t>Rusnės seniūnijos bendruomenių renginys</a:t>
                      </a:r>
                      <a:endParaRPr lang="lt-LT" sz="1400" b="0" i="0" u="none" strike="noStrike" dirty="0">
                        <a:solidFill>
                          <a:srgbClr val="212529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lt-LT" sz="1400" b="0" u="none" strike="noStrike">
                          <a:solidFill>
                            <a:srgbClr val="212529"/>
                          </a:solidFill>
                          <a:effectLst/>
                        </a:rPr>
                        <a:t>Rusnė</a:t>
                      </a:r>
                      <a:endParaRPr lang="lt-LT" sz="1400" b="0" i="0" u="none" strike="noStrike">
                        <a:solidFill>
                          <a:srgbClr val="212529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lt-LT" sz="1400" b="0" u="none" strike="noStrike">
                          <a:solidFill>
                            <a:srgbClr val="212529"/>
                          </a:solidFill>
                          <a:effectLst/>
                        </a:rPr>
                        <a:t>Salos etnokultūros ir informacijos centras ir  seniūnija</a:t>
                      </a:r>
                      <a:endParaRPr lang="lt-LT" sz="1400" b="0" i="0" u="none" strike="noStrike">
                        <a:solidFill>
                          <a:srgbClr val="212529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3544764873"/>
                  </a:ext>
                </a:extLst>
              </a:tr>
              <a:tr h="283329">
                <a:tc>
                  <a:txBody>
                    <a:bodyPr/>
                    <a:lstStyle/>
                    <a:p>
                      <a:pPr algn="l" fontAlgn="b"/>
                      <a:r>
                        <a:rPr lang="lt-LT" sz="1400" b="0" u="none" strike="noStrike">
                          <a:solidFill>
                            <a:srgbClr val="212529"/>
                          </a:solidFill>
                          <a:effectLst/>
                        </a:rPr>
                        <a:t>„Pamario pora“</a:t>
                      </a:r>
                      <a:endParaRPr lang="lt-LT" sz="1400" b="0" i="0" u="none" strike="noStrike">
                        <a:solidFill>
                          <a:srgbClr val="212529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lt-LT" sz="1400" b="0" u="none" strike="noStrike">
                          <a:solidFill>
                            <a:srgbClr val="212529"/>
                          </a:solidFill>
                          <a:effectLst/>
                        </a:rPr>
                        <a:t>Šilutė</a:t>
                      </a:r>
                      <a:endParaRPr lang="lt-LT" sz="1400" b="0" i="0" u="none" strike="noStrike">
                        <a:solidFill>
                          <a:srgbClr val="212529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lt-LT" sz="1400" b="0" u="none" strike="noStrike">
                          <a:solidFill>
                            <a:srgbClr val="212529"/>
                          </a:solidFill>
                          <a:effectLst/>
                        </a:rPr>
                        <a:t>Šilutės sportinių šokių klubas „Lūgnė“</a:t>
                      </a:r>
                      <a:endParaRPr lang="lt-LT" sz="1400" b="0" i="0" u="none" strike="noStrike">
                        <a:solidFill>
                          <a:srgbClr val="212529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388062322"/>
                  </a:ext>
                </a:extLst>
              </a:tr>
              <a:tr h="283329">
                <a:tc>
                  <a:txBody>
                    <a:bodyPr/>
                    <a:lstStyle/>
                    <a:p>
                      <a:pPr algn="l" fontAlgn="b"/>
                      <a:r>
                        <a:rPr lang="lt-LT" sz="1400" b="0" u="none" strike="noStrike">
                          <a:solidFill>
                            <a:srgbClr val="212529"/>
                          </a:solidFill>
                          <a:effectLst/>
                        </a:rPr>
                        <a:t>Kraštiečių sueiga, skirta Šilutės 510 m. sukakčiai</a:t>
                      </a:r>
                      <a:endParaRPr lang="lt-LT" sz="1400" b="0" i="0" u="none" strike="noStrike">
                        <a:solidFill>
                          <a:srgbClr val="212529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lt-LT" sz="1400" b="0" u="none" strike="noStrike" dirty="0">
                          <a:solidFill>
                            <a:srgbClr val="212529"/>
                          </a:solidFill>
                          <a:effectLst/>
                        </a:rPr>
                        <a:t>Šilutė</a:t>
                      </a:r>
                      <a:endParaRPr lang="lt-LT" sz="1400" b="0" i="0" u="none" strike="noStrike" dirty="0">
                        <a:solidFill>
                          <a:srgbClr val="212529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lt-LT" sz="1400" b="0" u="none" strike="noStrike">
                          <a:solidFill>
                            <a:srgbClr val="212529"/>
                          </a:solidFill>
                          <a:effectLst/>
                        </a:rPr>
                        <a:t>Šilutės F. Bajoraičio viešoji biblioteka</a:t>
                      </a:r>
                      <a:endParaRPr lang="lt-LT" sz="1400" b="0" i="0" u="none" strike="noStrike">
                        <a:solidFill>
                          <a:srgbClr val="212529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4155611340"/>
                  </a:ext>
                </a:extLst>
              </a:tr>
              <a:tr h="283329">
                <a:tc>
                  <a:txBody>
                    <a:bodyPr/>
                    <a:lstStyle/>
                    <a:p>
                      <a:pPr algn="l" fontAlgn="b"/>
                      <a:r>
                        <a:rPr lang="lt-LT" sz="1400" b="0" u="none" strike="noStrike" dirty="0">
                          <a:solidFill>
                            <a:srgbClr val="212529"/>
                          </a:solidFill>
                          <a:effectLst/>
                        </a:rPr>
                        <a:t>Šilutės miesto šventė, skirta Šilutės 510 m. sukakčiai</a:t>
                      </a:r>
                      <a:endParaRPr lang="lt-LT" sz="1400" b="0" i="0" u="none" strike="noStrike" dirty="0">
                        <a:solidFill>
                          <a:srgbClr val="212529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lt-LT" sz="1400" b="0" u="none" strike="noStrike">
                          <a:solidFill>
                            <a:srgbClr val="212529"/>
                          </a:solidFill>
                          <a:effectLst/>
                        </a:rPr>
                        <a:t>Šilutė </a:t>
                      </a:r>
                      <a:endParaRPr lang="lt-LT" sz="1400" b="0" i="0" u="none" strike="noStrike">
                        <a:solidFill>
                          <a:srgbClr val="212529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lt-LT" sz="1400" b="0" u="none" strike="noStrike">
                          <a:solidFill>
                            <a:srgbClr val="212529"/>
                          </a:solidFill>
                          <a:effectLst/>
                        </a:rPr>
                        <a:t>Šilutės kultūros ir pramogų centras </a:t>
                      </a:r>
                      <a:endParaRPr lang="lt-LT" sz="1400" b="0" i="0" u="none" strike="noStrike">
                        <a:solidFill>
                          <a:srgbClr val="212529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2979373769"/>
                  </a:ext>
                </a:extLst>
              </a:tr>
              <a:tr h="283329">
                <a:tc>
                  <a:txBody>
                    <a:bodyPr/>
                    <a:lstStyle/>
                    <a:p>
                      <a:pPr algn="l" fontAlgn="b"/>
                      <a:r>
                        <a:rPr lang="lt-LT" sz="1400" b="0" u="none" strike="noStrike" dirty="0">
                          <a:solidFill>
                            <a:srgbClr val="212529"/>
                          </a:solidFill>
                          <a:effectLst/>
                        </a:rPr>
                        <a:t>Juknaičių seniūnijos bendruomenių renginys</a:t>
                      </a:r>
                      <a:endParaRPr lang="lt-LT" sz="1400" b="0" i="0" u="none" strike="noStrike" dirty="0">
                        <a:solidFill>
                          <a:srgbClr val="212529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lt-LT" sz="1400" b="0" u="none" strike="noStrike">
                          <a:solidFill>
                            <a:srgbClr val="212529"/>
                          </a:solidFill>
                          <a:effectLst/>
                        </a:rPr>
                        <a:t>Juknaičiai</a:t>
                      </a:r>
                      <a:endParaRPr lang="lt-LT" sz="1400" b="0" i="0" u="none" strike="noStrike">
                        <a:solidFill>
                          <a:srgbClr val="212529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lt-LT" sz="1400" b="0" u="none" strike="noStrike">
                          <a:solidFill>
                            <a:srgbClr val="212529"/>
                          </a:solidFill>
                          <a:effectLst/>
                        </a:rPr>
                        <a:t>Salos etnokultūros ir informacijos centras ir seniūnija </a:t>
                      </a:r>
                      <a:endParaRPr lang="lt-LT" sz="1400" b="0" i="0" u="none" strike="noStrike">
                        <a:solidFill>
                          <a:srgbClr val="212529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118280990"/>
                  </a:ext>
                </a:extLst>
              </a:tr>
              <a:tr h="283329">
                <a:tc>
                  <a:txBody>
                    <a:bodyPr/>
                    <a:lstStyle/>
                    <a:p>
                      <a:pPr algn="l" fontAlgn="b"/>
                      <a:r>
                        <a:rPr lang="lt-LT" sz="1400" b="0" u="none" strike="noStrike">
                          <a:solidFill>
                            <a:srgbClr val="212529"/>
                          </a:solidFill>
                          <a:effectLst/>
                        </a:rPr>
                        <a:t>Vainuto seniūnijos bendruomenių renginys</a:t>
                      </a:r>
                      <a:endParaRPr lang="lt-LT" sz="1400" b="0" i="0" u="none" strike="noStrike">
                        <a:solidFill>
                          <a:srgbClr val="212529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lt-LT" sz="1400" b="0" u="none" strike="noStrike">
                          <a:solidFill>
                            <a:srgbClr val="212529"/>
                          </a:solidFill>
                          <a:effectLst/>
                        </a:rPr>
                        <a:t>Vainutas</a:t>
                      </a:r>
                      <a:endParaRPr lang="lt-LT" sz="1400" b="0" i="0" u="none" strike="noStrike">
                        <a:solidFill>
                          <a:srgbClr val="212529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lt-LT" sz="1400" b="0" u="none" strike="noStrike">
                          <a:solidFill>
                            <a:srgbClr val="212529"/>
                          </a:solidFill>
                          <a:effectLst/>
                        </a:rPr>
                        <a:t>Senųjų kaimo tradicijų centras ir seniūnija</a:t>
                      </a:r>
                      <a:endParaRPr lang="lt-LT" sz="1400" b="0" i="0" u="none" strike="noStrike">
                        <a:solidFill>
                          <a:srgbClr val="212529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985683709"/>
                  </a:ext>
                </a:extLst>
              </a:tr>
              <a:tr h="283329">
                <a:tc>
                  <a:txBody>
                    <a:bodyPr/>
                    <a:lstStyle/>
                    <a:p>
                      <a:pPr algn="l" fontAlgn="b"/>
                      <a:r>
                        <a:rPr lang="lt-LT" sz="1400" b="0" u="none" strike="noStrike" dirty="0">
                          <a:solidFill>
                            <a:srgbClr val="212529"/>
                          </a:solidFill>
                          <a:effectLst/>
                        </a:rPr>
                        <a:t>Gardamo seniūnijos bendruomenių renginys </a:t>
                      </a:r>
                      <a:endParaRPr lang="lt-LT" sz="1400" b="0" i="0" u="none" strike="noStrike" dirty="0">
                        <a:solidFill>
                          <a:srgbClr val="212529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lt-LT" sz="1400" b="0" u="none" strike="noStrike">
                          <a:solidFill>
                            <a:srgbClr val="212529"/>
                          </a:solidFill>
                          <a:effectLst/>
                        </a:rPr>
                        <a:t>Gardamas</a:t>
                      </a:r>
                      <a:endParaRPr lang="lt-LT" sz="1400" b="0" i="0" u="none" strike="noStrike">
                        <a:solidFill>
                          <a:srgbClr val="212529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lt-LT" sz="1400" b="0" u="none" strike="noStrike">
                          <a:solidFill>
                            <a:srgbClr val="212529"/>
                          </a:solidFill>
                          <a:effectLst/>
                        </a:rPr>
                        <a:t>Žemaičių krašto etnokultūros centras ir seniūnija </a:t>
                      </a:r>
                      <a:endParaRPr lang="lt-LT" sz="1400" b="0" i="0" u="none" strike="noStrike">
                        <a:solidFill>
                          <a:srgbClr val="212529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3288774561"/>
                  </a:ext>
                </a:extLst>
              </a:tr>
              <a:tr h="283329">
                <a:tc>
                  <a:txBody>
                    <a:bodyPr/>
                    <a:lstStyle/>
                    <a:p>
                      <a:pPr algn="l" fontAlgn="b"/>
                      <a:r>
                        <a:rPr lang="lt-LT" sz="1400" b="0" u="none" strike="noStrike" dirty="0">
                          <a:solidFill>
                            <a:srgbClr val="212529"/>
                          </a:solidFill>
                          <a:effectLst/>
                        </a:rPr>
                        <a:t>Katyčių seniūnijos bendruomenių renginys</a:t>
                      </a:r>
                      <a:endParaRPr lang="lt-LT" sz="1400" b="0" i="0" u="none" strike="noStrike" dirty="0">
                        <a:solidFill>
                          <a:srgbClr val="212529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lt-LT" sz="1400" b="0" u="none" strike="noStrike">
                          <a:solidFill>
                            <a:srgbClr val="212529"/>
                          </a:solidFill>
                          <a:effectLst/>
                        </a:rPr>
                        <a:t>Katyčiai</a:t>
                      </a:r>
                      <a:endParaRPr lang="lt-LT" sz="1400" b="0" i="0" u="none" strike="noStrike">
                        <a:solidFill>
                          <a:srgbClr val="212529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lt-LT" sz="1400" b="0" u="none" strike="noStrike">
                          <a:solidFill>
                            <a:srgbClr val="212529"/>
                          </a:solidFill>
                          <a:effectLst/>
                        </a:rPr>
                        <a:t>Senųjų kaimo tradicijų centras ir seniūnija</a:t>
                      </a:r>
                      <a:endParaRPr lang="lt-LT" sz="1400" b="0" i="0" u="none" strike="noStrike">
                        <a:solidFill>
                          <a:srgbClr val="212529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3597256165"/>
                  </a:ext>
                </a:extLst>
              </a:tr>
              <a:tr h="283329">
                <a:tc>
                  <a:txBody>
                    <a:bodyPr/>
                    <a:lstStyle/>
                    <a:p>
                      <a:pPr algn="l" fontAlgn="b"/>
                      <a:r>
                        <a:rPr lang="lt-LT" sz="1400" b="0" u="none" strike="noStrike">
                          <a:solidFill>
                            <a:srgbClr val="212529"/>
                          </a:solidFill>
                          <a:effectLst/>
                        </a:rPr>
                        <a:t>Saugų seniūnijos bendruomenių renginys </a:t>
                      </a:r>
                      <a:endParaRPr lang="lt-LT" sz="1400" b="0" i="0" u="none" strike="noStrike">
                        <a:solidFill>
                          <a:srgbClr val="212529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lt-LT" sz="1400" b="0" u="none" strike="noStrike">
                          <a:solidFill>
                            <a:srgbClr val="212529"/>
                          </a:solidFill>
                          <a:effectLst/>
                        </a:rPr>
                        <a:t>Saugos </a:t>
                      </a:r>
                      <a:endParaRPr lang="lt-LT" sz="1400" b="0" i="0" u="none" strike="noStrike">
                        <a:solidFill>
                          <a:srgbClr val="212529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lt-LT" sz="1400" b="0" u="none" strike="noStrike">
                          <a:solidFill>
                            <a:srgbClr val="212529"/>
                          </a:solidFill>
                          <a:effectLst/>
                        </a:rPr>
                        <a:t>Kintų Vydūno kultūros centras ir  seniūnija </a:t>
                      </a:r>
                      <a:endParaRPr lang="lt-LT" sz="1400" b="0" i="0" u="none" strike="noStrike">
                        <a:solidFill>
                          <a:srgbClr val="212529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312069404"/>
                  </a:ext>
                </a:extLst>
              </a:tr>
              <a:tr h="283329">
                <a:tc>
                  <a:txBody>
                    <a:bodyPr/>
                    <a:lstStyle/>
                    <a:p>
                      <a:pPr algn="l" fontAlgn="b"/>
                      <a:r>
                        <a:rPr lang="lt-LT" sz="1400" b="0" u="none" strike="noStrike">
                          <a:solidFill>
                            <a:srgbClr val="212529"/>
                          </a:solidFill>
                          <a:effectLst/>
                        </a:rPr>
                        <a:t>Kintų seniūnijos bendruomenių renginys</a:t>
                      </a:r>
                      <a:endParaRPr lang="lt-LT" sz="1400" b="0" i="0" u="none" strike="noStrike">
                        <a:solidFill>
                          <a:srgbClr val="212529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lt-LT" sz="1400" b="0" u="none" strike="noStrike">
                          <a:solidFill>
                            <a:srgbClr val="212529"/>
                          </a:solidFill>
                          <a:effectLst/>
                        </a:rPr>
                        <a:t>Kintai</a:t>
                      </a:r>
                      <a:endParaRPr lang="lt-LT" sz="1400" b="0" i="0" u="none" strike="noStrike">
                        <a:solidFill>
                          <a:srgbClr val="212529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lt-LT" sz="1400" b="0" u="none" strike="noStrike">
                          <a:solidFill>
                            <a:srgbClr val="212529"/>
                          </a:solidFill>
                          <a:effectLst/>
                        </a:rPr>
                        <a:t>Kintų Vydūno kultūros centras ir  seniūnija </a:t>
                      </a:r>
                      <a:endParaRPr lang="lt-LT" sz="1400" b="0" i="0" u="none" strike="noStrike">
                        <a:solidFill>
                          <a:srgbClr val="212529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661139386"/>
                  </a:ext>
                </a:extLst>
              </a:tr>
              <a:tr h="283329">
                <a:tc>
                  <a:txBody>
                    <a:bodyPr/>
                    <a:lstStyle/>
                    <a:p>
                      <a:pPr algn="l" fontAlgn="b"/>
                      <a:r>
                        <a:rPr lang="lt-LT" sz="1400" b="0" u="none" strike="noStrike">
                          <a:solidFill>
                            <a:srgbClr val="212529"/>
                          </a:solidFill>
                          <a:effectLst/>
                        </a:rPr>
                        <a:t>Usėnų seniūnijos bendruomenių renginys </a:t>
                      </a:r>
                      <a:endParaRPr lang="lt-LT" sz="1400" b="0" i="0" u="none" strike="noStrike">
                        <a:solidFill>
                          <a:srgbClr val="212529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lt-LT" sz="1400" b="0" u="none" strike="noStrike">
                          <a:solidFill>
                            <a:srgbClr val="212529"/>
                          </a:solidFill>
                          <a:effectLst/>
                        </a:rPr>
                        <a:t>Usėnai</a:t>
                      </a:r>
                      <a:endParaRPr lang="lt-LT" sz="1400" b="0" i="0" u="none" strike="noStrike">
                        <a:solidFill>
                          <a:srgbClr val="212529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lt-LT" sz="1400" b="0" u="none" strike="noStrike" dirty="0">
                          <a:solidFill>
                            <a:srgbClr val="212529"/>
                          </a:solidFill>
                          <a:effectLst/>
                        </a:rPr>
                        <a:t>Salos etnokultūros ir informacijos centras ir seniūnija</a:t>
                      </a:r>
                      <a:endParaRPr lang="lt-LT" sz="1400" b="0" i="0" u="none" strike="noStrike" dirty="0">
                        <a:solidFill>
                          <a:srgbClr val="212529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2539396604"/>
                  </a:ext>
                </a:extLst>
              </a:tr>
              <a:tr h="283329">
                <a:tc>
                  <a:txBody>
                    <a:bodyPr/>
                    <a:lstStyle/>
                    <a:p>
                      <a:pPr algn="l" fontAlgn="b"/>
                      <a:r>
                        <a:rPr lang="lt-LT" sz="1400" b="0" u="none" strike="noStrike">
                          <a:solidFill>
                            <a:srgbClr val="212529"/>
                          </a:solidFill>
                          <a:effectLst/>
                        </a:rPr>
                        <a:t>Švėkšnos seniūnijos bendruomenių renginys</a:t>
                      </a:r>
                      <a:endParaRPr lang="lt-LT" sz="1400" b="0" i="0" u="none" strike="noStrike">
                        <a:solidFill>
                          <a:srgbClr val="212529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lt-LT" sz="1400" b="0" u="none" strike="noStrike">
                          <a:solidFill>
                            <a:srgbClr val="212529"/>
                          </a:solidFill>
                          <a:effectLst/>
                        </a:rPr>
                        <a:t>Švėkšna</a:t>
                      </a:r>
                      <a:endParaRPr lang="lt-LT" sz="1400" b="0" i="0" u="none" strike="noStrike">
                        <a:solidFill>
                          <a:srgbClr val="212529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lt-LT" sz="1400" b="0" u="none" strike="noStrike">
                          <a:solidFill>
                            <a:srgbClr val="212529"/>
                          </a:solidFill>
                          <a:effectLst/>
                        </a:rPr>
                        <a:t>Šilutės TIC Švėkšnos amatų centras ir seniūnija</a:t>
                      </a:r>
                      <a:endParaRPr lang="lt-LT" sz="1400" b="0" i="0" u="none" strike="noStrike">
                        <a:solidFill>
                          <a:srgbClr val="212529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2564057670"/>
                  </a:ext>
                </a:extLst>
              </a:tr>
              <a:tr h="391518">
                <a:tc>
                  <a:txBody>
                    <a:bodyPr/>
                    <a:lstStyle/>
                    <a:p>
                      <a:pPr algn="l" fontAlgn="b"/>
                      <a:r>
                        <a:rPr lang="lt-LT" sz="1400" b="0" u="none" strike="noStrike">
                          <a:solidFill>
                            <a:srgbClr val="212529"/>
                          </a:solidFill>
                          <a:effectLst/>
                        </a:rPr>
                        <a:t>Žemaičių Naumiesčio seniūnijos bendruomenių renginys ir Ūkininkų šventė</a:t>
                      </a:r>
                      <a:endParaRPr lang="lt-LT" sz="1400" b="0" i="0" u="none" strike="noStrike">
                        <a:solidFill>
                          <a:srgbClr val="212529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lt-LT" sz="1400" b="0" u="none" strike="noStrike">
                          <a:solidFill>
                            <a:srgbClr val="212529"/>
                          </a:solidFill>
                          <a:effectLst/>
                        </a:rPr>
                        <a:t>Žemaičių Naumiestis</a:t>
                      </a:r>
                      <a:endParaRPr lang="lt-LT" sz="1400" b="0" i="0" u="none" strike="noStrike">
                        <a:solidFill>
                          <a:srgbClr val="212529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lt-LT" sz="1400" b="0" u="none" strike="noStrike">
                          <a:solidFill>
                            <a:srgbClr val="212529"/>
                          </a:solidFill>
                          <a:effectLst/>
                        </a:rPr>
                        <a:t>Žemaičių krašto etnokultūros centras ir seniūnija, kitų seniūnijų seniūnai</a:t>
                      </a:r>
                      <a:endParaRPr lang="lt-LT" sz="1400" b="0" i="0" u="none" strike="noStrike">
                        <a:solidFill>
                          <a:srgbClr val="212529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3730952118"/>
                  </a:ext>
                </a:extLst>
              </a:tr>
              <a:tr h="283329">
                <a:tc>
                  <a:txBody>
                    <a:bodyPr/>
                    <a:lstStyle/>
                    <a:p>
                      <a:pPr algn="l" fontAlgn="b"/>
                      <a:r>
                        <a:rPr lang="lt-LT" sz="1400" b="0" u="none" strike="noStrike">
                          <a:solidFill>
                            <a:srgbClr val="212529"/>
                          </a:solidFill>
                          <a:effectLst/>
                        </a:rPr>
                        <a:t>Hermano Zudermano gimimo diena - Vokiečių kultūros diena</a:t>
                      </a:r>
                      <a:endParaRPr lang="lt-LT" sz="1400" b="0" i="0" u="none" strike="noStrike">
                        <a:solidFill>
                          <a:srgbClr val="212529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lt-LT" sz="1400" b="0" u="none" strike="noStrike">
                          <a:solidFill>
                            <a:srgbClr val="212529"/>
                          </a:solidFill>
                          <a:effectLst/>
                        </a:rPr>
                        <a:t>Šilutė</a:t>
                      </a:r>
                      <a:endParaRPr lang="lt-LT" sz="1400" b="0" i="0" u="none" strike="noStrike">
                        <a:solidFill>
                          <a:srgbClr val="212529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lt-LT" sz="1400" b="0" u="none" strike="noStrike">
                          <a:solidFill>
                            <a:srgbClr val="212529"/>
                          </a:solidFill>
                          <a:effectLst/>
                        </a:rPr>
                        <a:t>Šilutės H. Šojaus muziejus,</a:t>
                      </a:r>
                      <a:endParaRPr lang="lt-LT" sz="1400" b="0" i="0" u="none" strike="noStrike">
                        <a:solidFill>
                          <a:srgbClr val="212529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70418729"/>
                  </a:ext>
                </a:extLst>
              </a:tr>
              <a:tr h="391518">
                <a:tc>
                  <a:txBody>
                    <a:bodyPr/>
                    <a:lstStyle/>
                    <a:p>
                      <a:pPr algn="l" fontAlgn="b"/>
                      <a:r>
                        <a:rPr lang="lt-LT" sz="1400" b="0" u="none" strike="noStrike" dirty="0">
                          <a:solidFill>
                            <a:srgbClr val="212529"/>
                          </a:solidFill>
                          <a:effectLst/>
                        </a:rPr>
                        <a:t>Kalėdinių renginių ciklas: kalėdinės eglutės įžiebimas, eglučių alėjos atidarymas.</a:t>
                      </a:r>
                      <a:endParaRPr lang="lt-LT" sz="1400" b="0" i="0" u="none" strike="noStrike" dirty="0">
                        <a:solidFill>
                          <a:srgbClr val="212529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lt-LT" sz="1400" b="0" u="none" strike="noStrike">
                          <a:solidFill>
                            <a:srgbClr val="212529"/>
                          </a:solidFill>
                          <a:effectLst/>
                        </a:rPr>
                        <a:t>Šilutė</a:t>
                      </a:r>
                      <a:endParaRPr lang="lt-LT" sz="1400" b="0" i="0" u="none" strike="noStrike">
                        <a:solidFill>
                          <a:srgbClr val="212529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lt-LT" sz="1400" b="0" u="none" strike="noStrike" dirty="0">
                          <a:solidFill>
                            <a:srgbClr val="212529"/>
                          </a:solidFill>
                          <a:effectLst/>
                        </a:rPr>
                        <a:t>Šilutės kultūros ir pramogų centras, Šilutės </a:t>
                      </a:r>
                      <a:r>
                        <a:rPr lang="lt-LT" sz="1400" b="0" u="none" strike="noStrike" dirty="0" err="1">
                          <a:solidFill>
                            <a:srgbClr val="212529"/>
                          </a:solidFill>
                          <a:effectLst/>
                        </a:rPr>
                        <a:t>H</a:t>
                      </a:r>
                      <a:r>
                        <a:rPr lang="lt-LT" sz="1400" b="0" u="none" strike="noStrike" dirty="0">
                          <a:solidFill>
                            <a:srgbClr val="212529"/>
                          </a:solidFill>
                          <a:effectLst/>
                        </a:rPr>
                        <a:t>. </a:t>
                      </a:r>
                      <a:r>
                        <a:rPr lang="lt-LT" sz="1400" b="0" u="none" strike="noStrike" dirty="0" err="1">
                          <a:solidFill>
                            <a:srgbClr val="212529"/>
                          </a:solidFill>
                          <a:effectLst/>
                        </a:rPr>
                        <a:t>Šojaus</a:t>
                      </a:r>
                      <a:r>
                        <a:rPr lang="lt-LT" sz="1400" b="0" u="none" strike="noStrike" dirty="0">
                          <a:solidFill>
                            <a:srgbClr val="212529"/>
                          </a:solidFill>
                          <a:effectLst/>
                        </a:rPr>
                        <a:t> muziejus</a:t>
                      </a:r>
                      <a:endParaRPr lang="lt-LT" sz="1400" b="0" i="0" u="none" strike="noStrike" dirty="0">
                        <a:solidFill>
                          <a:srgbClr val="212529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44870790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348393127"/>
      </p:ext>
    </p:extLst>
  </p:cSld>
  <p:clrMapOvr>
    <a:masterClrMapping/>
  </p:clrMapOvr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74C2897-905A-1F4E-B6C2-2D5BCEE6761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sz="3600" dirty="0"/>
              <a:t>KRAŠTO ŽINOMUMĄ GARSINANTYS RENGINIAI</a:t>
            </a:r>
            <a:endParaRPr lang="lt-LT" sz="3600" dirty="0"/>
          </a:p>
        </p:txBody>
      </p:sp>
      <p:graphicFrame>
        <p:nvGraphicFramePr>
          <p:cNvPr id="4" name="Table 4">
            <a:extLst>
              <a:ext uri="{FF2B5EF4-FFF2-40B4-BE49-F238E27FC236}">
                <a16:creationId xmlns:a16="http://schemas.microsoft.com/office/drawing/2014/main" id="{65F8E69D-95AF-B541-91B5-602ED0D39259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873284213"/>
              </p:ext>
            </p:extLst>
          </p:nvPr>
        </p:nvGraphicFramePr>
        <p:xfrm>
          <a:off x="838200" y="1825625"/>
          <a:ext cx="10820400" cy="4379235"/>
        </p:xfrm>
        <a:graphic>
          <a:graphicData uri="http://schemas.openxmlformats.org/drawingml/2006/table">
            <a:tbl>
              <a:tblPr firstRow="1" bandRow="1">
                <a:tableStyleId>{9D7B26C5-4107-4FEC-AEDC-1716B250A1EF}</a:tableStyleId>
              </a:tblPr>
              <a:tblGrid>
                <a:gridCol w="4996543">
                  <a:extLst>
                    <a:ext uri="{9D8B030D-6E8A-4147-A177-3AD203B41FA5}">
                      <a16:colId xmlns:a16="http://schemas.microsoft.com/office/drawing/2014/main" val="3226820847"/>
                    </a:ext>
                  </a:extLst>
                </a:gridCol>
                <a:gridCol w="2217057">
                  <a:extLst>
                    <a:ext uri="{9D8B030D-6E8A-4147-A177-3AD203B41FA5}">
                      <a16:colId xmlns:a16="http://schemas.microsoft.com/office/drawing/2014/main" val="4025611262"/>
                    </a:ext>
                  </a:extLst>
                </a:gridCol>
                <a:gridCol w="3606800">
                  <a:extLst>
                    <a:ext uri="{9D8B030D-6E8A-4147-A177-3AD203B41FA5}">
                      <a16:colId xmlns:a16="http://schemas.microsoft.com/office/drawing/2014/main" val="1504616820"/>
                    </a:ext>
                  </a:extLst>
                </a:gridCol>
              </a:tblGrid>
              <a:tr h="625605">
                <a:tc>
                  <a:txBody>
                    <a:bodyPr/>
                    <a:lstStyle/>
                    <a:p>
                      <a:pPr algn="l" fontAlgn="b"/>
                      <a:r>
                        <a:rPr lang="lt-LT" sz="1800" b="0" u="none" strike="noStrike" dirty="0">
                          <a:solidFill>
                            <a:srgbClr val="212529"/>
                          </a:solidFill>
                          <a:effectLst/>
                        </a:rPr>
                        <a:t>Literatūrinis ruduo „Prisijaukinkim žodį, paukštį, debesį“</a:t>
                      </a:r>
                      <a:endParaRPr lang="lt-LT" sz="1800" b="0" i="0" u="none" strike="noStrike" dirty="0">
                        <a:solidFill>
                          <a:srgbClr val="212529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lt-LT" sz="1800" b="0" u="none" strike="noStrike" dirty="0">
                          <a:solidFill>
                            <a:srgbClr val="212529"/>
                          </a:solidFill>
                          <a:effectLst/>
                        </a:rPr>
                        <a:t>Šilutė</a:t>
                      </a:r>
                      <a:endParaRPr lang="lt-LT" sz="1800" b="0" i="0" u="none" strike="noStrike" dirty="0">
                        <a:solidFill>
                          <a:srgbClr val="212529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lt-LT" sz="1800" b="0" u="none" strike="noStrike">
                          <a:solidFill>
                            <a:srgbClr val="212529"/>
                          </a:solidFill>
                          <a:effectLst/>
                        </a:rPr>
                        <a:t>F. Bajoraičio viešoji biblioteka</a:t>
                      </a:r>
                      <a:endParaRPr lang="lt-LT" sz="1800" b="0" i="0" u="none" strike="noStrike">
                        <a:solidFill>
                          <a:srgbClr val="212529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2703678265"/>
                  </a:ext>
                </a:extLst>
              </a:tr>
              <a:tr h="625605">
                <a:tc>
                  <a:txBody>
                    <a:bodyPr/>
                    <a:lstStyle/>
                    <a:p>
                      <a:pPr algn="l" fontAlgn="b"/>
                      <a:r>
                        <a:rPr lang="lt-LT" sz="1800" b="0" u="none" strike="noStrike">
                          <a:solidFill>
                            <a:srgbClr val="212529"/>
                          </a:solidFill>
                          <a:effectLst/>
                        </a:rPr>
                        <a:t>Saugų muzikos festivalis „Muzikos malūnas“</a:t>
                      </a:r>
                      <a:endParaRPr lang="lt-LT" sz="1800" b="0" i="0" u="none" strike="noStrike">
                        <a:solidFill>
                          <a:srgbClr val="212529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lt-LT" sz="1800" b="0" u="none" strike="noStrike">
                          <a:solidFill>
                            <a:srgbClr val="212529"/>
                          </a:solidFill>
                          <a:effectLst/>
                        </a:rPr>
                        <a:t>Saugos</a:t>
                      </a:r>
                      <a:endParaRPr lang="lt-LT" sz="1800" b="0" i="0" u="none" strike="noStrike">
                        <a:solidFill>
                          <a:srgbClr val="212529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lt-LT" sz="1800" b="0" u="none" strike="noStrike">
                          <a:solidFill>
                            <a:srgbClr val="212529"/>
                          </a:solidFill>
                          <a:effectLst/>
                        </a:rPr>
                        <a:t>Kintų Vydūno kultūros centras, Saugų seniūnija, bendruomenė</a:t>
                      </a:r>
                      <a:endParaRPr lang="lt-LT" sz="1800" b="0" i="0" u="none" strike="noStrike">
                        <a:solidFill>
                          <a:srgbClr val="212529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223858111"/>
                  </a:ext>
                </a:extLst>
              </a:tr>
              <a:tr h="625605">
                <a:tc>
                  <a:txBody>
                    <a:bodyPr/>
                    <a:lstStyle/>
                    <a:p>
                      <a:pPr algn="l" fontAlgn="b"/>
                      <a:r>
                        <a:rPr lang="lt-LT" sz="1800" b="0" u="none" strike="noStrike">
                          <a:solidFill>
                            <a:srgbClr val="212529"/>
                          </a:solidFill>
                          <a:effectLst/>
                        </a:rPr>
                        <a:t>Kintų muzikos festivalis</a:t>
                      </a:r>
                      <a:endParaRPr lang="lt-LT" sz="1800" b="0" i="0" u="none" strike="noStrike">
                        <a:solidFill>
                          <a:srgbClr val="212529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lt-LT" sz="1800" b="0" u="none" strike="noStrike">
                          <a:solidFill>
                            <a:srgbClr val="212529"/>
                          </a:solidFill>
                          <a:effectLst/>
                        </a:rPr>
                        <a:t>Kintai</a:t>
                      </a:r>
                      <a:endParaRPr lang="lt-LT" sz="1800" b="0" i="0" u="none" strike="noStrike">
                        <a:solidFill>
                          <a:srgbClr val="212529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lt-LT" sz="1800" b="0" u="none" strike="noStrike">
                          <a:solidFill>
                            <a:srgbClr val="212529"/>
                          </a:solidFill>
                          <a:effectLst/>
                        </a:rPr>
                        <a:t>VšĮ „Kintai arts“</a:t>
                      </a:r>
                      <a:endParaRPr lang="lt-LT" sz="1800" b="0" i="0" u="none" strike="noStrike">
                        <a:solidFill>
                          <a:srgbClr val="212529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1426742550"/>
                  </a:ext>
                </a:extLst>
              </a:tr>
              <a:tr h="625605">
                <a:tc>
                  <a:txBody>
                    <a:bodyPr/>
                    <a:lstStyle/>
                    <a:p>
                      <a:pPr algn="l" fontAlgn="b"/>
                      <a:r>
                        <a:rPr lang="lt-LT" sz="1800" b="0" u="none" strike="noStrike">
                          <a:solidFill>
                            <a:srgbClr val="212529"/>
                          </a:solidFill>
                          <a:effectLst/>
                        </a:rPr>
                        <a:t>„Rusnės festivalis“ </a:t>
                      </a:r>
                      <a:endParaRPr lang="lt-LT" sz="1800" b="0" i="0" u="none" strike="noStrike">
                        <a:solidFill>
                          <a:srgbClr val="212529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lt-LT" sz="1800" b="0" u="none" strike="noStrike">
                          <a:solidFill>
                            <a:srgbClr val="212529"/>
                          </a:solidFill>
                          <a:effectLst/>
                        </a:rPr>
                        <a:t>Rusnė</a:t>
                      </a:r>
                      <a:endParaRPr lang="lt-LT" sz="1800" b="0" i="0" u="none" strike="noStrike">
                        <a:solidFill>
                          <a:srgbClr val="212529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lt-LT" sz="1800" b="0" u="none" strike="noStrike">
                          <a:solidFill>
                            <a:srgbClr val="212529"/>
                          </a:solidFill>
                          <a:effectLst/>
                        </a:rPr>
                        <a:t>Asociacija „Pamario vakarai“</a:t>
                      </a:r>
                      <a:endParaRPr lang="lt-LT" sz="1800" b="0" i="0" u="none" strike="noStrike">
                        <a:solidFill>
                          <a:srgbClr val="212529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3967435833"/>
                  </a:ext>
                </a:extLst>
              </a:tr>
              <a:tr h="625605">
                <a:tc>
                  <a:txBody>
                    <a:bodyPr/>
                    <a:lstStyle/>
                    <a:p>
                      <a:pPr algn="l" fontAlgn="b"/>
                      <a:r>
                        <a:rPr lang="lt-LT" sz="1800" b="0" u="none" strike="noStrike">
                          <a:solidFill>
                            <a:srgbClr val="212529"/>
                          </a:solidFill>
                          <a:effectLst/>
                        </a:rPr>
                        <a:t>Lietuvos kultūros kelias „Vėtrungių kelias“</a:t>
                      </a:r>
                      <a:endParaRPr lang="lt-LT" sz="1800" b="0" i="0" u="none" strike="noStrike">
                        <a:solidFill>
                          <a:srgbClr val="212529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lt-LT" sz="1800" b="0" u="none" strike="noStrike">
                          <a:solidFill>
                            <a:srgbClr val="212529"/>
                          </a:solidFill>
                          <a:effectLst/>
                        </a:rPr>
                        <a:t>Šilutė-Rusnė-Kintai</a:t>
                      </a:r>
                      <a:endParaRPr lang="lt-LT" sz="1800" b="0" i="0" u="none" strike="noStrike">
                        <a:solidFill>
                          <a:srgbClr val="212529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lt-LT" sz="1800" b="0" u="none" strike="noStrike">
                          <a:solidFill>
                            <a:srgbClr val="212529"/>
                          </a:solidFill>
                          <a:effectLst/>
                        </a:rPr>
                        <a:t>Šilutės kultūros ir pramogų centras</a:t>
                      </a:r>
                      <a:endParaRPr lang="lt-LT" sz="1800" b="0" i="0" u="none" strike="noStrike">
                        <a:solidFill>
                          <a:srgbClr val="212529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4279890480"/>
                  </a:ext>
                </a:extLst>
              </a:tr>
              <a:tr h="625605">
                <a:tc>
                  <a:txBody>
                    <a:bodyPr/>
                    <a:lstStyle/>
                    <a:p>
                      <a:pPr algn="l" fontAlgn="b"/>
                      <a:r>
                        <a:rPr lang="lt-LT" sz="1800" b="0" u="none" strike="noStrike">
                          <a:solidFill>
                            <a:srgbClr val="212529"/>
                          </a:solidFill>
                          <a:effectLst/>
                        </a:rPr>
                        <a:t>Žuvienės virimo čempionatas</a:t>
                      </a:r>
                      <a:endParaRPr lang="lt-LT" sz="1800" b="0" i="0" u="none" strike="noStrike">
                        <a:solidFill>
                          <a:srgbClr val="212529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lt-LT" sz="1800" b="0" u="none" strike="noStrike">
                          <a:solidFill>
                            <a:srgbClr val="212529"/>
                          </a:solidFill>
                          <a:effectLst/>
                        </a:rPr>
                        <a:t>Rusnė</a:t>
                      </a:r>
                      <a:endParaRPr lang="lt-LT" sz="1800" b="0" i="0" u="none" strike="noStrike">
                        <a:solidFill>
                          <a:srgbClr val="212529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lt-LT" sz="18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VO „Forumas“</a:t>
                      </a:r>
                      <a:endParaRPr lang="lt-LT" sz="18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4127009334"/>
                  </a:ext>
                </a:extLst>
              </a:tr>
              <a:tr h="625605">
                <a:tc>
                  <a:txBody>
                    <a:bodyPr/>
                    <a:lstStyle/>
                    <a:p>
                      <a:pPr algn="l" fontAlgn="b"/>
                      <a:r>
                        <a:rPr lang="lt-LT" sz="1800" b="0" u="none" strike="noStrike">
                          <a:solidFill>
                            <a:srgbClr val="212529"/>
                          </a:solidFill>
                          <a:effectLst/>
                        </a:rPr>
                        <a:t>„Mes už šviesą“ </a:t>
                      </a:r>
                      <a:endParaRPr lang="lt-LT" sz="1800" b="0" i="0" u="none" strike="noStrike">
                        <a:solidFill>
                          <a:srgbClr val="212529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lt-LT" sz="1800" b="0" u="none" strike="noStrike">
                          <a:solidFill>
                            <a:srgbClr val="212529"/>
                          </a:solidFill>
                          <a:effectLst/>
                        </a:rPr>
                        <a:t>Švėkšna</a:t>
                      </a:r>
                      <a:endParaRPr lang="lt-LT" sz="1800" b="0" i="0" u="none" strike="noStrike">
                        <a:solidFill>
                          <a:srgbClr val="212529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lt-LT" sz="1800" b="0" u="none" strike="noStrike" dirty="0">
                          <a:solidFill>
                            <a:srgbClr val="212529"/>
                          </a:solidFill>
                          <a:effectLst/>
                        </a:rPr>
                        <a:t>Šilutės turizmo informacijos centras, Švėkšnos seniūnija</a:t>
                      </a:r>
                      <a:endParaRPr lang="lt-LT" sz="1800" b="0" i="0" u="none" strike="noStrike" dirty="0">
                        <a:solidFill>
                          <a:srgbClr val="212529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344098660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326770695"/>
      </p:ext>
    </p:extLst>
  </p:cSld>
  <p:clrMapOvr>
    <a:masterClrMapping/>
  </p:clrMapOvr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avadinimas 1">
            <a:extLst>
              <a:ext uri="{FF2B5EF4-FFF2-40B4-BE49-F238E27FC236}">
                <a16:creationId xmlns:a16="http://schemas.microsoft.com/office/drawing/2014/main" id="{90225B2F-632B-4F25-80A2-A93DC9C133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5825" y="178352"/>
            <a:ext cx="10625831" cy="1100831"/>
          </a:xfrm>
        </p:spPr>
        <p:txBody>
          <a:bodyPr>
            <a:normAutofit/>
          </a:bodyPr>
          <a:lstStyle/>
          <a:p>
            <a:r>
              <a:rPr lang="lt-LT" sz="3600" i="0" dirty="0">
                <a:solidFill>
                  <a:srgbClr val="333333"/>
                </a:solidFill>
                <a:effectLst/>
              </a:rPr>
              <a:t>MĖGĖJŲ MENO KOLEKTYVŲ 2021 METŲ FINANSUOTŲ PROJEKTŲ SĄRAŠAS</a:t>
            </a:r>
            <a:endParaRPr lang="lt-LT" sz="3600" dirty="0"/>
          </a:p>
        </p:txBody>
      </p:sp>
      <p:graphicFrame>
        <p:nvGraphicFramePr>
          <p:cNvPr id="10" name="Lentelė 10">
            <a:extLst>
              <a:ext uri="{FF2B5EF4-FFF2-40B4-BE49-F238E27FC236}">
                <a16:creationId xmlns:a16="http://schemas.microsoft.com/office/drawing/2014/main" id="{A2079567-29CB-4E08-9E5E-92549F68B849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910923861"/>
              </p:ext>
            </p:extLst>
          </p:nvPr>
        </p:nvGraphicFramePr>
        <p:xfrm>
          <a:off x="665825" y="1381530"/>
          <a:ext cx="10515600" cy="5004541"/>
        </p:xfrm>
        <a:graphic>
          <a:graphicData uri="http://schemas.openxmlformats.org/drawingml/2006/table">
            <a:tbl>
              <a:tblPr firstRow="1" bandRow="1">
                <a:tableStyleId>{9D7B26C5-4107-4FEC-AEDC-1716B250A1EF}</a:tableStyleId>
              </a:tblPr>
              <a:tblGrid>
                <a:gridCol w="2192784">
                  <a:extLst>
                    <a:ext uri="{9D8B030D-6E8A-4147-A177-3AD203B41FA5}">
                      <a16:colId xmlns:a16="http://schemas.microsoft.com/office/drawing/2014/main" val="689685356"/>
                    </a:ext>
                  </a:extLst>
                </a:gridCol>
                <a:gridCol w="692459">
                  <a:extLst>
                    <a:ext uri="{9D8B030D-6E8A-4147-A177-3AD203B41FA5}">
                      <a16:colId xmlns:a16="http://schemas.microsoft.com/office/drawing/2014/main" val="3737579878"/>
                    </a:ext>
                  </a:extLst>
                </a:gridCol>
                <a:gridCol w="2876365">
                  <a:extLst>
                    <a:ext uri="{9D8B030D-6E8A-4147-A177-3AD203B41FA5}">
                      <a16:colId xmlns:a16="http://schemas.microsoft.com/office/drawing/2014/main" val="1824441578"/>
                    </a:ext>
                  </a:extLst>
                </a:gridCol>
                <a:gridCol w="941033">
                  <a:extLst>
                    <a:ext uri="{9D8B030D-6E8A-4147-A177-3AD203B41FA5}">
                      <a16:colId xmlns:a16="http://schemas.microsoft.com/office/drawing/2014/main" val="1260446142"/>
                    </a:ext>
                  </a:extLst>
                </a:gridCol>
                <a:gridCol w="2681056">
                  <a:extLst>
                    <a:ext uri="{9D8B030D-6E8A-4147-A177-3AD203B41FA5}">
                      <a16:colId xmlns:a16="http://schemas.microsoft.com/office/drawing/2014/main" val="2925896690"/>
                    </a:ext>
                  </a:extLst>
                </a:gridCol>
                <a:gridCol w="1131903">
                  <a:extLst>
                    <a:ext uri="{9D8B030D-6E8A-4147-A177-3AD203B41FA5}">
                      <a16:colId xmlns:a16="http://schemas.microsoft.com/office/drawing/2014/main" val="348191126"/>
                    </a:ext>
                  </a:extLst>
                </a:gridCol>
              </a:tblGrid>
              <a:tr h="297177">
                <a:tc rowSpan="2">
                  <a:txBody>
                    <a:bodyPr/>
                    <a:lstStyle/>
                    <a:p>
                      <a:pPr algn="l" fontAlgn="ctr"/>
                      <a:r>
                        <a:rPr lang="pt-BR" sz="12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NVO Šilutės mišrus choras ,,Pamario aidas“</a:t>
                      </a:r>
                      <a:endParaRPr lang="pt-BR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lt-LT" sz="12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2200</a:t>
                      </a:r>
                      <a:endParaRPr lang="lt-LT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lt-LT" sz="1200" b="0" u="none" strike="noStrike">
                          <a:solidFill>
                            <a:srgbClr val="000000"/>
                          </a:solidFill>
                          <a:effectLst/>
                        </a:rPr>
                        <a:t>Folkloro kolektyvas ,,Ramytė“</a:t>
                      </a:r>
                      <a:endParaRPr lang="lt-LT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lt-LT" sz="1200" b="0" u="none" strike="noStrike">
                          <a:solidFill>
                            <a:srgbClr val="000000"/>
                          </a:solidFill>
                          <a:effectLst/>
                        </a:rPr>
                        <a:t>3300</a:t>
                      </a:r>
                      <a:endParaRPr lang="lt-LT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lt-LT" sz="1200" b="0" u="none" strike="noStrike">
                          <a:solidFill>
                            <a:srgbClr val="000000"/>
                          </a:solidFill>
                          <a:effectLst/>
                        </a:rPr>
                        <a:t>Kintų moterų šokių grupė „Kanarėlės"</a:t>
                      </a:r>
                      <a:endParaRPr lang="lt-LT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lt-LT" sz="1200" b="0" u="none" strike="noStrike">
                          <a:solidFill>
                            <a:srgbClr val="000000"/>
                          </a:solidFill>
                          <a:effectLst/>
                        </a:rPr>
                        <a:t>1000</a:t>
                      </a:r>
                      <a:endParaRPr lang="lt-LT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2428329600"/>
                  </a:ext>
                </a:extLst>
              </a:tr>
              <a:tr h="297177">
                <a:tc vMerge="1">
                  <a:txBody>
                    <a:bodyPr/>
                    <a:lstStyle/>
                    <a:p>
                      <a:pPr algn="l" fontAlgn="ctr"/>
                      <a:r>
                        <a:rPr lang="lt-LT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„Pamario aidas“</a:t>
                      </a:r>
                    </a:p>
                  </a:txBody>
                  <a:tcPr marL="9525" marR="9525" marT="9525" marB="0" anchor="ctr"/>
                </a:tc>
                <a:tc vMerge="1">
                  <a:txBody>
                    <a:bodyPr/>
                    <a:lstStyle/>
                    <a:p>
                      <a:endParaRPr lang="lt-LT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lt-LT" sz="12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Folkloro ansamblis ,,</a:t>
                      </a:r>
                      <a:r>
                        <a:rPr lang="lt-LT" sz="1200" b="0" u="none" strike="noStrike" dirty="0" err="1">
                          <a:solidFill>
                            <a:srgbClr val="000000"/>
                          </a:solidFill>
                          <a:effectLst/>
                        </a:rPr>
                        <a:t>Verdainė</a:t>
                      </a:r>
                      <a:r>
                        <a:rPr lang="lt-LT" sz="12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“</a:t>
                      </a:r>
                      <a:endParaRPr lang="lt-LT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lt-LT" sz="1200" b="0" u="none" strike="noStrike">
                          <a:solidFill>
                            <a:srgbClr val="000000"/>
                          </a:solidFill>
                          <a:effectLst/>
                        </a:rPr>
                        <a:t>3700</a:t>
                      </a:r>
                      <a:endParaRPr lang="lt-LT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lt-LT" sz="1200" b="0" u="none" strike="noStrike">
                          <a:solidFill>
                            <a:srgbClr val="000000"/>
                          </a:solidFill>
                          <a:effectLst/>
                        </a:rPr>
                        <a:t>Degučių kaimo folkloro kolektyvas ,,Pilutė“</a:t>
                      </a:r>
                      <a:endParaRPr lang="lt-LT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lt-LT" sz="1200" b="0" u="none" strike="noStrike">
                          <a:solidFill>
                            <a:srgbClr val="000000"/>
                          </a:solidFill>
                          <a:effectLst/>
                        </a:rPr>
                        <a:t>2400</a:t>
                      </a:r>
                      <a:endParaRPr lang="lt-LT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4251435658"/>
                  </a:ext>
                </a:extLst>
              </a:tr>
              <a:tr h="297177">
                <a:tc rowSpan="2">
                  <a:txBody>
                    <a:bodyPr/>
                    <a:lstStyle/>
                    <a:p>
                      <a:pPr algn="l" fontAlgn="ctr"/>
                      <a:r>
                        <a:rPr lang="lt-LT" sz="12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Šilutės rajono vokiečių bendrijos „</a:t>
                      </a:r>
                      <a:r>
                        <a:rPr lang="lt-LT" sz="1200" b="0" u="none" strike="noStrike" dirty="0" err="1">
                          <a:solidFill>
                            <a:srgbClr val="000000"/>
                          </a:solidFill>
                          <a:effectLst/>
                        </a:rPr>
                        <a:t>Heide</a:t>
                      </a:r>
                      <a:r>
                        <a:rPr lang="lt-LT" sz="12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“ choras „</a:t>
                      </a:r>
                      <a:r>
                        <a:rPr lang="lt-LT" sz="1200" b="0" u="none" strike="noStrike" dirty="0" err="1">
                          <a:solidFill>
                            <a:srgbClr val="000000"/>
                          </a:solidFill>
                          <a:effectLst/>
                        </a:rPr>
                        <a:t>Heide</a:t>
                      </a:r>
                      <a:r>
                        <a:rPr lang="lt-LT" sz="12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“ </a:t>
                      </a:r>
                      <a:endParaRPr lang="lt-LT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lt-LT" sz="1200" b="0" u="none" strike="noStrike">
                          <a:solidFill>
                            <a:srgbClr val="000000"/>
                          </a:solidFill>
                          <a:effectLst/>
                        </a:rPr>
                        <a:t>2200</a:t>
                      </a:r>
                      <a:endParaRPr lang="lt-LT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lt-LT" sz="1200" b="0" u="none" strike="noStrike">
                          <a:solidFill>
                            <a:srgbClr val="000000"/>
                          </a:solidFill>
                          <a:effectLst/>
                        </a:rPr>
                        <a:t>Mišrus vokalinis ansamblis ,,Mingė“</a:t>
                      </a:r>
                      <a:endParaRPr lang="lt-LT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lt-LT" sz="1200" b="0" u="none" strike="noStrike">
                          <a:solidFill>
                            <a:srgbClr val="000000"/>
                          </a:solidFill>
                          <a:effectLst/>
                        </a:rPr>
                        <a:t>3300</a:t>
                      </a:r>
                      <a:endParaRPr lang="lt-LT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lt-LT" sz="1200" b="0" u="none" strike="noStrike">
                          <a:solidFill>
                            <a:srgbClr val="000000"/>
                          </a:solidFill>
                          <a:effectLst/>
                        </a:rPr>
                        <a:t>Moterų vokalinis ansamblis ,,Raskila“</a:t>
                      </a:r>
                      <a:endParaRPr lang="lt-LT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lt-LT" sz="1200" b="0" u="none" strike="noStrike">
                          <a:solidFill>
                            <a:srgbClr val="000000"/>
                          </a:solidFill>
                          <a:effectLst/>
                        </a:rPr>
                        <a:t>1900</a:t>
                      </a:r>
                      <a:endParaRPr lang="lt-LT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3442719778"/>
                  </a:ext>
                </a:extLst>
              </a:tr>
              <a:tr h="441994">
                <a:tc vMerge="1">
                  <a:txBody>
                    <a:bodyPr/>
                    <a:lstStyle/>
                    <a:p>
                      <a:pPr algn="l" fontAlgn="ctr"/>
                      <a:r>
                        <a:rPr lang="lt-LT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„</a:t>
                      </a:r>
                      <a:r>
                        <a:rPr lang="lt-LT" sz="12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Heide</a:t>
                      </a:r>
                      <a:r>
                        <a:rPr lang="lt-LT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“ choras</a:t>
                      </a:r>
                    </a:p>
                  </a:txBody>
                  <a:tcPr marL="9525" marR="9525" marT="9525" marB="0" anchor="ctr"/>
                </a:tc>
                <a:tc vMerge="1">
                  <a:txBody>
                    <a:bodyPr/>
                    <a:lstStyle/>
                    <a:p>
                      <a:endParaRPr lang="lt-LT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lt-LT" sz="1200" b="0" u="none" strike="noStrike">
                          <a:solidFill>
                            <a:srgbClr val="000000"/>
                          </a:solidFill>
                          <a:effectLst/>
                        </a:rPr>
                        <a:t>Varinių pučiamųjų instrumentų ansamblis „Pamario Brass“</a:t>
                      </a:r>
                      <a:endParaRPr lang="lt-LT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lt-LT" sz="1200" b="0" u="none" strike="noStrike">
                          <a:solidFill>
                            <a:srgbClr val="000000"/>
                          </a:solidFill>
                          <a:effectLst/>
                        </a:rPr>
                        <a:t>3370</a:t>
                      </a:r>
                      <a:endParaRPr lang="lt-LT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lt-LT" sz="1200" b="0" u="none" strike="noStrike">
                          <a:solidFill>
                            <a:srgbClr val="000000"/>
                          </a:solidFill>
                          <a:effectLst/>
                        </a:rPr>
                        <a:t>Kaimiškos muzikos kapela „Žaliakalnis“</a:t>
                      </a:r>
                      <a:endParaRPr lang="lt-LT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lt-LT" sz="1200" b="0" u="none" strike="noStrike">
                          <a:solidFill>
                            <a:srgbClr val="000000"/>
                          </a:solidFill>
                          <a:effectLst/>
                        </a:rPr>
                        <a:t>1700</a:t>
                      </a:r>
                      <a:endParaRPr lang="lt-LT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2328916464"/>
                  </a:ext>
                </a:extLst>
              </a:tr>
              <a:tr h="441994">
                <a:tc rowSpan="2">
                  <a:txBody>
                    <a:bodyPr/>
                    <a:lstStyle/>
                    <a:p>
                      <a:pPr algn="l" fontAlgn="ctr"/>
                      <a:r>
                        <a:rPr lang="lt-LT" sz="12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Šilutės rajono neįgaliųjų draugijos</a:t>
                      </a:r>
                    </a:p>
                    <a:p>
                      <a:pPr algn="l" fontAlgn="ctr"/>
                      <a:r>
                        <a:rPr lang="lt-LT" sz="12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moterų vokalinis ansamblis „Šilainė“</a:t>
                      </a:r>
                      <a:endParaRPr lang="lt-LT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lt-LT" sz="12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700</a:t>
                      </a:r>
                      <a:endParaRPr lang="lt-LT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lt-LT" sz="1200" b="0" u="none" strike="noStrike">
                          <a:solidFill>
                            <a:srgbClr val="000000"/>
                          </a:solidFill>
                          <a:effectLst/>
                        </a:rPr>
                        <a:t>Šilutės kultūros ir pramogų centro vokalinis moterų ansamblis ,,Vaivora“</a:t>
                      </a:r>
                      <a:endParaRPr lang="lt-LT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lt-LT" sz="12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3550</a:t>
                      </a:r>
                      <a:endParaRPr lang="lt-LT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lt-LT" sz="1200" b="0" u="none" strike="noStrike">
                          <a:solidFill>
                            <a:srgbClr val="000000"/>
                          </a:solidFill>
                          <a:effectLst/>
                        </a:rPr>
                        <a:t>Gardamo moterų vokalinis ansamblis „Aušrinė“</a:t>
                      </a:r>
                      <a:endParaRPr lang="lt-LT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lt-LT" sz="1200" b="0" u="none" strike="noStrike">
                          <a:solidFill>
                            <a:srgbClr val="000000"/>
                          </a:solidFill>
                          <a:effectLst/>
                        </a:rPr>
                        <a:t>950</a:t>
                      </a:r>
                      <a:endParaRPr lang="lt-LT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552765515"/>
                  </a:ext>
                </a:extLst>
              </a:tr>
              <a:tr h="491407">
                <a:tc vMerge="1">
                  <a:txBody>
                    <a:bodyPr/>
                    <a:lstStyle/>
                    <a:p>
                      <a:pPr algn="l" fontAlgn="ctr"/>
                      <a:r>
                        <a:rPr lang="lt-LT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Moterų vokalinis ansamblis „Šilainė“</a:t>
                      </a:r>
                    </a:p>
                  </a:txBody>
                  <a:tcPr marL="9525" marR="9525" marT="9525" marB="0" anchor="ctr"/>
                </a:tc>
                <a:tc vMerge="1">
                  <a:txBody>
                    <a:bodyPr/>
                    <a:lstStyle/>
                    <a:p>
                      <a:endParaRPr lang="lt-LT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lt-LT" sz="12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Liaudiškos muzikos kapela „Karčema“</a:t>
                      </a:r>
                      <a:endParaRPr lang="lt-LT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lt-LT" sz="1200" b="0" u="none" strike="noStrike">
                          <a:solidFill>
                            <a:srgbClr val="000000"/>
                          </a:solidFill>
                          <a:effectLst/>
                        </a:rPr>
                        <a:t>3550</a:t>
                      </a:r>
                      <a:endParaRPr lang="lt-LT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lt-LT" sz="1200" b="0" u="none" strike="noStrike">
                          <a:solidFill>
                            <a:srgbClr val="000000"/>
                          </a:solidFill>
                          <a:effectLst/>
                        </a:rPr>
                        <a:t>Juknaičių seniūnijos vyresniųjų šokių grupė ,,Juknaičiai“</a:t>
                      </a:r>
                      <a:endParaRPr lang="lt-LT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lt-LT" sz="1200" b="0" u="none" strike="noStrike">
                          <a:solidFill>
                            <a:srgbClr val="000000"/>
                          </a:solidFill>
                          <a:effectLst/>
                        </a:rPr>
                        <a:t>3550</a:t>
                      </a:r>
                      <a:endParaRPr lang="lt-LT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4055995365"/>
                  </a:ext>
                </a:extLst>
              </a:tr>
              <a:tr h="441994">
                <a:tc rowSpan="2">
                  <a:txBody>
                    <a:bodyPr/>
                    <a:lstStyle/>
                    <a:p>
                      <a:pPr algn="l" fontAlgn="ctr"/>
                      <a:r>
                        <a:rPr lang="lt-LT" sz="12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Lietuvos pensininkų sąjungos „Bočiai“ Šilutės rajono bendrijos</a:t>
                      </a:r>
                    </a:p>
                    <a:p>
                      <a:pPr algn="l" fontAlgn="ctr"/>
                      <a:r>
                        <a:rPr lang="lt-LT" sz="12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Šilutės „Bočių“ mišrus vokalinis ansamblis</a:t>
                      </a:r>
                      <a:endParaRPr lang="lt-LT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lt-LT" sz="12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850</a:t>
                      </a:r>
                      <a:endParaRPr lang="lt-LT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pt-BR" sz="1200" b="0" u="none" strike="noStrike">
                          <a:solidFill>
                            <a:srgbClr val="000000"/>
                          </a:solidFill>
                          <a:effectLst/>
                        </a:rPr>
                        <a:t>Šilutės kultūros ir pramogų centro choras „Laudamus“</a:t>
                      </a:r>
                      <a:endParaRPr lang="pt-BR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lt-LT" sz="12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3300</a:t>
                      </a:r>
                      <a:endParaRPr lang="lt-LT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lt-LT" sz="1200" b="0" u="none" strike="noStrike">
                          <a:solidFill>
                            <a:srgbClr val="000000"/>
                          </a:solidFill>
                          <a:effectLst/>
                        </a:rPr>
                        <a:t>Rusnės moterų vokalinis ansamblis ,,Luotužė“</a:t>
                      </a:r>
                      <a:endParaRPr lang="lt-LT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lt-LT" sz="1200" b="0" u="none" strike="noStrike">
                          <a:solidFill>
                            <a:srgbClr val="000000"/>
                          </a:solidFill>
                          <a:effectLst/>
                        </a:rPr>
                        <a:t>3400</a:t>
                      </a:r>
                      <a:endParaRPr lang="lt-LT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817154799"/>
                  </a:ext>
                </a:extLst>
              </a:tr>
              <a:tr h="441994">
                <a:tc vMerge="1">
                  <a:txBody>
                    <a:bodyPr/>
                    <a:lstStyle/>
                    <a:p>
                      <a:pPr algn="l" fontAlgn="ctr"/>
                      <a:r>
                        <a:rPr lang="lt-LT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Šilutės „Bočių“ mišrus vokalinis ansamblis</a:t>
                      </a:r>
                    </a:p>
                  </a:txBody>
                  <a:tcPr marL="9525" marR="9525" marT="9525" marB="0" anchor="ctr"/>
                </a:tc>
                <a:tc vMerge="1">
                  <a:txBody>
                    <a:bodyPr/>
                    <a:lstStyle/>
                    <a:p>
                      <a:endParaRPr lang="lt-LT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lt-LT" sz="12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Šilutės kultūros ir pramogų centro vokalinis ansamblis „</a:t>
                      </a:r>
                      <a:r>
                        <a:rPr lang="lt-LT" sz="1200" b="0" u="none" strike="noStrike" dirty="0" err="1">
                          <a:solidFill>
                            <a:srgbClr val="000000"/>
                          </a:solidFill>
                          <a:effectLst/>
                        </a:rPr>
                        <a:t>Vox</a:t>
                      </a:r>
                      <a:r>
                        <a:rPr lang="lt-LT" sz="12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 </a:t>
                      </a:r>
                      <a:r>
                        <a:rPr lang="lt-LT" sz="1200" b="0" u="none" strike="noStrike" dirty="0" err="1">
                          <a:solidFill>
                            <a:srgbClr val="000000"/>
                          </a:solidFill>
                          <a:effectLst/>
                        </a:rPr>
                        <a:t>Libri</a:t>
                      </a:r>
                      <a:r>
                        <a:rPr lang="lt-LT" sz="12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“</a:t>
                      </a:r>
                      <a:endParaRPr lang="lt-LT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lt-LT" sz="1200" b="0" u="none" strike="noStrike">
                          <a:solidFill>
                            <a:srgbClr val="000000"/>
                          </a:solidFill>
                          <a:effectLst/>
                        </a:rPr>
                        <a:t>3100</a:t>
                      </a:r>
                      <a:endParaRPr lang="lt-LT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lt-LT" sz="1200" b="0" u="none" strike="noStrike">
                          <a:solidFill>
                            <a:srgbClr val="000000"/>
                          </a:solidFill>
                          <a:effectLst/>
                        </a:rPr>
                        <a:t>Usėnų seniūnijos etnografinis mėgėjų teatras „Negelys“ </a:t>
                      </a:r>
                      <a:endParaRPr lang="lt-LT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lt-LT" sz="1200" b="0" u="none" strike="noStrike">
                          <a:solidFill>
                            <a:srgbClr val="000000"/>
                          </a:solidFill>
                          <a:effectLst/>
                        </a:rPr>
                        <a:t>2600</a:t>
                      </a:r>
                      <a:endParaRPr lang="lt-LT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4068618065"/>
                  </a:ext>
                </a:extLst>
              </a:tr>
              <a:tr h="441994">
                <a:tc rowSpan="2">
                  <a:txBody>
                    <a:bodyPr/>
                    <a:lstStyle/>
                    <a:p>
                      <a:pPr algn="l" fontAlgn="ctr"/>
                      <a:r>
                        <a:rPr lang="lt-LT" sz="12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Lietuvos pensininkų sąjungos „Bočiai“ Šilutės rajono bendrijos</a:t>
                      </a:r>
                    </a:p>
                    <a:p>
                      <a:pPr algn="l" fontAlgn="ctr"/>
                      <a:r>
                        <a:rPr lang="lt-LT" sz="12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Šilutės „Bočių“ kaimo kapela</a:t>
                      </a:r>
                      <a:endParaRPr lang="lt-LT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lt-LT" sz="1200" b="0" u="none" strike="noStrike">
                          <a:solidFill>
                            <a:srgbClr val="000000"/>
                          </a:solidFill>
                          <a:effectLst/>
                        </a:rPr>
                        <a:t>850</a:t>
                      </a:r>
                      <a:endParaRPr lang="lt-LT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lt-LT" sz="1200" b="0" u="none" strike="noStrike">
                          <a:solidFill>
                            <a:srgbClr val="000000"/>
                          </a:solidFill>
                          <a:effectLst/>
                        </a:rPr>
                        <a:t>Folkloro kolektyvas „Vainuta“</a:t>
                      </a:r>
                      <a:endParaRPr lang="lt-LT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lt-LT" sz="1200" b="0" u="none" strike="noStrike">
                          <a:solidFill>
                            <a:srgbClr val="000000"/>
                          </a:solidFill>
                          <a:effectLst/>
                        </a:rPr>
                        <a:t>2200</a:t>
                      </a:r>
                      <a:endParaRPr lang="lt-LT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lt-LT" sz="1200" b="0" u="none" strike="noStrike">
                          <a:solidFill>
                            <a:srgbClr val="000000"/>
                          </a:solidFill>
                          <a:effectLst/>
                        </a:rPr>
                        <a:t>Juknaičių moterų vokalinis ansamblis „Vėjūnė“</a:t>
                      </a:r>
                      <a:endParaRPr lang="lt-LT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lt-LT" sz="1200" b="0" u="none" strike="noStrike">
                          <a:solidFill>
                            <a:srgbClr val="000000"/>
                          </a:solidFill>
                          <a:effectLst/>
                        </a:rPr>
                        <a:t>3300</a:t>
                      </a:r>
                      <a:endParaRPr lang="lt-LT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2553571088"/>
                  </a:ext>
                </a:extLst>
              </a:tr>
              <a:tr h="297177">
                <a:tc vMerge="1">
                  <a:txBody>
                    <a:bodyPr/>
                    <a:lstStyle/>
                    <a:p>
                      <a:pPr algn="l" fontAlgn="ctr"/>
                      <a:r>
                        <a:rPr lang="lt-LT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</a:rPr>
                        <a:t>Šilutės „Bočių“ kaimo kapela</a:t>
                      </a:r>
                    </a:p>
                  </a:txBody>
                  <a:tcPr marL="9525" marR="9525" marT="9525" marB="0" anchor="ctr"/>
                </a:tc>
                <a:tc vMerge="1">
                  <a:txBody>
                    <a:bodyPr/>
                    <a:lstStyle/>
                    <a:p>
                      <a:endParaRPr lang="lt-LT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lt-LT" sz="1200" b="0" u="none" strike="noStrike">
                          <a:solidFill>
                            <a:srgbClr val="000000"/>
                          </a:solidFill>
                          <a:effectLst/>
                        </a:rPr>
                        <a:t>Moterų vokalinis ansamblis ,,Vakarė“</a:t>
                      </a:r>
                      <a:endParaRPr lang="lt-LT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lt-LT" sz="1200" b="0" u="none" strike="noStrike">
                          <a:solidFill>
                            <a:srgbClr val="000000"/>
                          </a:solidFill>
                          <a:effectLst/>
                        </a:rPr>
                        <a:t>3400</a:t>
                      </a:r>
                      <a:endParaRPr lang="lt-LT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lt-LT" sz="1200" b="0" u="none" strike="noStrike">
                          <a:solidFill>
                            <a:srgbClr val="000000"/>
                          </a:solidFill>
                          <a:effectLst/>
                        </a:rPr>
                        <a:t>Usėnų moterų vokalinis ansamblis „Smiltė“</a:t>
                      </a:r>
                      <a:endParaRPr lang="lt-LT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lt-LT" sz="1200" b="0" u="none" strike="noStrike">
                          <a:solidFill>
                            <a:srgbClr val="000000"/>
                          </a:solidFill>
                          <a:effectLst/>
                        </a:rPr>
                        <a:t>2200</a:t>
                      </a:r>
                      <a:endParaRPr lang="lt-LT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403286081"/>
                  </a:ext>
                </a:extLst>
              </a:tr>
              <a:tr h="297177">
                <a:tc>
                  <a:txBody>
                    <a:bodyPr/>
                    <a:lstStyle/>
                    <a:p>
                      <a:pPr algn="l" fontAlgn="ctr"/>
                      <a:r>
                        <a:rPr lang="lt-LT" sz="1200" b="0" u="none" strike="noStrike">
                          <a:solidFill>
                            <a:srgbClr val="000000"/>
                          </a:solidFill>
                          <a:effectLst/>
                        </a:rPr>
                        <a:t>Inkaklių folklorinis ansamblis ,,Dainoriai“</a:t>
                      </a:r>
                      <a:endParaRPr lang="lt-LT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lt-LT" sz="12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2400</a:t>
                      </a:r>
                      <a:endParaRPr lang="lt-LT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lt-LT" sz="1200" b="0" u="none" strike="noStrike">
                          <a:solidFill>
                            <a:srgbClr val="000000"/>
                          </a:solidFill>
                          <a:effectLst/>
                        </a:rPr>
                        <a:t>Kintų moterų vokalinis ansamblis „Nendra“</a:t>
                      </a:r>
                      <a:endParaRPr lang="lt-LT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lt-LT" sz="1200" b="0" u="none" strike="noStrike">
                          <a:solidFill>
                            <a:srgbClr val="000000"/>
                          </a:solidFill>
                          <a:effectLst/>
                        </a:rPr>
                        <a:t>2200</a:t>
                      </a:r>
                      <a:endParaRPr lang="lt-LT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lt-LT" sz="1200" b="0" u="none" strike="noStrike">
                          <a:solidFill>
                            <a:srgbClr val="000000"/>
                          </a:solidFill>
                          <a:effectLst/>
                        </a:rPr>
                        <a:t>Usėnų Kiemo teatras </a:t>
                      </a:r>
                      <a:endParaRPr lang="lt-LT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lt-LT" sz="1200" b="0" u="none" strike="noStrike">
                          <a:solidFill>
                            <a:srgbClr val="000000"/>
                          </a:solidFill>
                          <a:effectLst/>
                        </a:rPr>
                        <a:t>850</a:t>
                      </a:r>
                      <a:endParaRPr lang="lt-LT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540044692"/>
                  </a:ext>
                </a:extLst>
              </a:tr>
              <a:tr h="441994">
                <a:tc>
                  <a:txBody>
                    <a:bodyPr/>
                    <a:lstStyle/>
                    <a:p>
                      <a:pPr algn="l" fontAlgn="ctr"/>
                      <a:r>
                        <a:rPr lang="lt-LT" sz="1200" b="0" u="none" strike="noStrike">
                          <a:solidFill>
                            <a:srgbClr val="000000"/>
                          </a:solidFill>
                          <a:effectLst/>
                        </a:rPr>
                        <a:t>Švėkšnos vyresniojo amžiaus žmonių šokių kolektyvas ,,Šalna“</a:t>
                      </a:r>
                      <a:endParaRPr lang="lt-LT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lt-LT" sz="1200" b="0" u="none" strike="noStrike">
                          <a:solidFill>
                            <a:srgbClr val="000000"/>
                          </a:solidFill>
                          <a:effectLst/>
                        </a:rPr>
                        <a:t>3000</a:t>
                      </a:r>
                      <a:endParaRPr lang="lt-LT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lt-LT" sz="1200" b="0" u="none" strike="noStrike">
                          <a:solidFill>
                            <a:srgbClr val="000000"/>
                          </a:solidFill>
                          <a:effectLst/>
                        </a:rPr>
                        <a:t>Merginų šokių grupė „Kaitra“</a:t>
                      </a:r>
                      <a:endParaRPr lang="lt-LT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lt-LT" sz="1200" b="0" u="none" strike="noStrike">
                          <a:solidFill>
                            <a:srgbClr val="000000"/>
                          </a:solidFill>
                          <a:effectLst/>
                        </a:rPr>
                        <a:t>2200</a:t>
                      </a:r>
                      <a:endParaRPr lang="lt-LT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lt-LT" sz="1200" b="0" u="none" strike="noStrike">
                          <a:solidFill>
                            <a:srgbClr val="000000"/>
                          </a:solidFill>
                          <a:effectLst/>
                        </a:rPr>
                        <a:t>Salos etnokultūros folkloro ansamblis „Sklada“</a:t>
                      </a:r>
                      <a:endParaRPr lang="lt-LT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lt-LT" sz="1200" b="0" u="none" strike="noStrike">
                          <a:solidFill>
                            <a:srgbClr val="000000"/>
                          </a:solidFill>
                          <a:effectLst/>
                        </a:rPr>
                        <a:t>1000</a:t>
                      </a:r>
                      <a:endParaRPr lang="lt-LT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710490127"/>
                  </a:ext>
                </a:extLst>
              </a:tr>
              <a:tr h="297177">
                <a:tc>
                  <a:txBody>
                    <a:bodyPr/>
                    <a:lstStyle/>
                    <a:p>
                      <a:pPr algn="l" fontAlgn="ctr"/>
                      <a:r>
                        <a:rPr lang="lt-LT" sz="1200" b="0" u="none" strike="noStrike" dirty="0" err="1">
                          <a:solidFill>
                            <a:srgbClr val="000000"/>
                          </a:solidFill>
                          <a:effectLst/>
                        </a:rPr>
                        <a:t>Inkaklių</a:t>
                      </a:r>
                      <a:r>
                        <a:rPr lang="lt-LT" sz="12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 kaimo kapela ,,</a:t>
                      </a:r>
                      <a:r>
                        <a:rPr lang="lt-LT" sz="1200" b="0" u="none" strike="noStrike" dirty="0" err="1">
                          <a:solidFill>
                            <a:srgbClr val="000000"/>
                          </a:solidFill>
                          <a:effectLst/>
                        </a:rPr>
                        <a:t>Ašvelė</a:t>
                      </a:r>
                      <a:r>
                        <a:rPr lang="lt-LT" sz="12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“</a:t>
                      </a:r>
                      <a:endParaRPr lang="lt-LT" sz="12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lt-LT" sz="1200" b="0" u="none" strike="noStrike">
                          <a:solidFill>
                            <a:srgbClr val="000000"/>
                          </a:solidFill>
                          <a:effectLst/>
                        </a:rPr>
                        <a:t>1000</a:t>
                      </a:r>
                      <a:endParaRPr lang="lt-LT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lt-LT" sz="1200" b="0" u="none" strike="noStrike">
                          <a:solidFill>
                            <a:srgbClr val="000000"/>
                          </a:solidFill>
                          <a:effectLst/>
                        </a:rPr>
                        <a:t>Suaugusiųjų šokių grupė „Kintai“</a:t>
                      </a:r>
                      <a:endParaRPr lang="lt-LT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lt-LT" sz="1200" b="0" u="none" strike="noStrike">
                          <a:solidFill>
                            <a:srgbClr val="000000"/>
                          </a:solidFill>
                          <a:effectLst/>
                        </a:rPr>
                        <a:t>2200</a:t>
                      </a:r>
                      <a:endParaRPr lang="lt-LT" sz="12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lt-LT" sz="1200" b="1" u="none" strike="noStrike">
                          <a:solidFill>
                            <a:srgbClr val="000000"/>
                          </a:solidFill>
                          <a:effectLst/>
                        </a:rPr>
                        <a:t>Viso </a:t>
                      </a:r>
                      <a:endParaRPr lang="lt-LT" sz="12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lt-LT" sz="1200" b="1" u="none" strike="noStrike" dirty="0">
                          <a:solidFill>
                            <a:srgbClr val="000000"/>
                          </a:solidFill>
                          <a:effectLst/>
                        </a:rPr>
                        <a:t>77420</a:t>
                      </a:r>
                      <a:endParaRPr lang="lt-LT" sz="12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06669360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788040557"/>
      </p:ext>
    </p:extLst>
  </p:cSld>
  <p:clrMapOvr>
    <a:masterClrMapping/>
  </p:clrMapOvr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avadinimas 6">
            <a:extLst>
              <a:ext uri="{FF2B5EF4-FFF2-40B4-BE49-F238E27FC236}">
                <a16:creationId xmlns:a16="http://schemas.microsoft.com/office/drawing/2014/main" id="{DD7E848D-5906-49D2-A273-79EEE10466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lt-LT" dirty="0"/>
              <a:t>RELIGINIŲ BENDRUOMENIŲ RĖMIMO PROGRAMA</a:t>
            </a:r>
          </a:p>
        </p:txBody>
      </p:sp>
      <p:graphicFrame>
        <p:nvGraphicFramePr>
          <p:cNvPr id="6" name="Lentelė 6">
            <a:extLst>
              <a:ext uri="{FF2B5EF4-FFF2-40B4-BE49-F238E27FC236}">
                <a16:creationId xmlns:a16="http://schemas.microsoft.com/office/drawing/2014/main" id="{26359B9A-1763-466C-8E36-50C9961E6646}"/>
              </a:ext>
            </a:extLst>
          </p:cNvPr>
          <p:cNvGraphicFramePr>
            <a:graphicFrameLocks noGrp="1"/>
          </p:cNvGraphicFramePr>
          <p:nvPr>
            <p:ph sz="half" idx="1"/>
            <p:extLst>
              <p:ext uri="{D42A27DB-BD31-4B8C-83A1-F6EECF244321}">
                <p14:modId xmlns:p14="http://schemas.microsoft.com/office/powerpoint/2010/main" val="2798338165"/>
              </p:ext>
            </p:extLst>
          </p:nvPr>
        </p:nvGraphicFramePr>
        <p:xfrm>
          <a:off x="838200" y="1825625"/>
          <a:ext cx="4742468" cy="3708400"/>
        </p:xfrm>
        <a:graphic>
          <a:graphicData uri="http://schemas.openxmlformats.org/drawingml/2006/table">
            <a:tbl>
              <a:tblPr firstRow="1" bandRow="1">
                <a:tableStyleId>{9D7B26C5-4107-4FEC-AEDC-1716B250A1EF}</a:tableStyleId>
              </a:tblPr>
              <a:tblGrid>
                <a:gridCol w="2371234">
                  <a:extLst>
                    <a:ext uri="{9D8B030D-6E8A-4147-A177-3AD203B41FA5}">
                      <a16:colId xmlns:a16="http://schemas.microsoft.com/office/drawing/2014/main" val="229591125"/>
                    </a:ext>
                  </a:extLst>
                </a:gridCol>
                <a:gridCol w="2371234">
                  <a:extLst>
                    <a:ext uri="{9D8B030D-6E8A-4147-A177-3AD203B41FA5}">
                      <a16:colId xmlns:a16="http://schemas.microsoft.com/office/drawing/2014/main" val="240534565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 fontAlgn="ctr"/>
                      <a:r>
                        <a:rPr lang="lt-LT" sz="900" b="1" u="none" strike="noStrike" dirty="0">
                          <a:solidFill>
                            <a:srgbClr val="000000"/>
                          </a:solidFill>
                          <a:effectLst/>
                        </a:rPr>
                        <a:t>Paraiškos teikėjas</a:t>
                      </a:r>
                      <a:endParaRPr lang="lt-LT" sz="900" b="1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lt-LT" sz="900" b="1" u="none" strike="noStrike">
                          <a:solidFill>
                            <a:srgbClr val="000000"/>
                          </a:solidFill>
                          <a:effectLst/>
                        </a:rPr>
                        <a:t>Skirta lėšų</a:t>
                      </a:r>
                      <a:endParaRPr lang="lt-LT" sz="9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369223270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 fontAlgn="ctr"/>
                      <a:r>
                        <a:rPr lang="lt-LT" sz="1100" b="0" u="none" strike="noStrike">
                          <a:solidFill>
                            <a:srgbClr val="000000"/>
                          </a:solidFill>
                          <a:effectLst/>
                        </a:rPr>
                        <a:t>Ramučių evangelikų liuteronų parapija</a:t>
                      </a:r>
                      <a:endParaRPr lang="lt-LT" sz="11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lt-LT" sz="1100" b="0" u="none" strike="noStrike">
                          <a:solidFill>
                            <a:srgbClr val="000000"/>
                          </a:solidFill>
                          <a:effectLst/>
                        </a:rPr>
                        <a:t>1400</a:t>
                      </a:r>
                      <a:endParaRPr lang="lt-LT" sz="11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9227474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 fontAlgn="ctr"/>
                      <a:r>
                        <a:rPr lang="lt-LT" sz="11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Šilutės </a:t>
                      </a:r>
                      <a:r>
                        <a:rPr lang="lt-LT" sz="1100" b="0" u="none" strike="noStrike" dirty="0" err="1">
                          <a:solidFill>
                            <a:srgbClr val="000000"/>
                          </a:solidFill>
                          <a:effectLst/>
                        </a:rPr>
                        <a:t>šv.</a:t>
                      </a:r>
                      <a:r>
                        <a:rPr lang="lt-LT" sz="11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 Kryžiaus katalikų parapija</a:t>
                      </a:r>
                      <a:endParaRPr lang="lt-LT" sz="11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lt-LT" sz="1100" b="0" u="none" strike="noStrike">
                          <a:solidFill>
                            <a:srgbClr val="000000"/>
                          </a:solidFill>
                          <a:effectLst/>
                        </a:rPr>
                        <a:t>30000</a:t>
                      </a:r>
                      <a:endParaRPr lang="lt-LT" sz="11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338626177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 fontAlgn="ctr"/>
                      <a:r>
                        <a:rPr lang="lt-LT" sz="1100" b="0" u="none" strike="noStrike">
                          <a:solidFill>
                            <a:srgbClr val="000000"/>
                          </a:solidFill>
                          <a:effectLst/>
                        </a:rPr>
                        <a:t>Vainuto Šv. Jono Krikštytojo katalikų parapija</a:t>
                      </a:r>
                      <a:endParaRPr lang="lt-LT" sz="11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lt-LT" sz="1100" b="0" u="none" strike="noStrike">
                          <a:solidFill>
                            <a:srgbClr val="000000"/>
                          </a:solidFill>
                          <a:effectLst/>
                        </a:rPr>
                        <a:t>30000</a:t>
                      </a:r>
                      <a:endParaRPr lang="lt-LT" sz="11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244162926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 fontAlgn="ctr"/>
                      <a:r>
                        <a:rPr lang="lt-LT" sz="1100" b="0" u="none" strike="noStrike">
                          <a:solidFill>
                            <a:srgbClr val="000000"/>
                          </a:solidFill>
                          <a:effectLst/>
                        </a:rPr>
                        <a:t>Saugų evangelikų liuteronų parapija</a:t>
                      </a:r>
                      <a:endParaRPr lang="lt-LT" sz="11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lt-LT" sz="1100" b="0" u="none" strike="noStrike">
                          <a:solidFill>
                            <a:srgbClr val="000000"/>
                          </a:solidFill>
                          <a:effectLst/>
                        </a:rPr>
                        <a:t>2400</a:t>
                      </a:r>
                      <a:endParaRPr lang="lt-LT" sz="11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421379378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 fontAlgn="ctr"/>
                      <a:r>
                        <a:rPr lang="lt-LT" sz="1100" b="0" u="none" strike="noStrike">
                          <a:solidFill>
                            <a:srgbClr val="000000"/>
                          </a:solidFill>
                          <a:effectLst/>
                        </a:rPr>
                        <a:t>Kintų evangelikų liuteronų parapija</a:t>
                      </a:r>
                      <a:endParaRPr lang="lt-LT" sz="11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lt-LT" sz="1100" b="0" u="none" strike="noStrike">
                          <a:solidFill>
                            <a:srgbClr val="000000"/>
                          </a:solidFill>
                          <a:effectLst/>
                        </a:rPr>
                        <a:t>3000</a:t>
                      </a:r>
                      <a:endParaRPr lang="lt-LT" sz="11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404186684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 fontAlgn="ctr"/>
                      <a:r>
                        <a:rPr lang="lt-LT" sz="1100" b="0" u="none" strike="noStrike">
                          <a:solidFill>
                            <a:srgbClr val="000000"/>
                          </a:solidFill>
                          <a:effectLst/>
                        </a:rPr>
                        <a:t>Švėkšnos evangelikų liuteronų parapija</a:t>
                      </a:r>
                      <a:endParaRPr lang="lt-LT" sz="11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lt-LT" sz="1100" b="0" u="none" strike="noStrike">
                          <a:solidFill>
                            <a:srgbClr val="000000"/>
                          </a:solidFill>
                          <a:effectLst/>
                        </a:rPr>
                        <a:t>1500</a:t>
                      </a:r>
                      <a:endParaRPr lang="lt-LT" sz="11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8220287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 fontAlgn="ctr"/>
                      <a:r>
                        <a:rPr lang="lt-LT" sz="11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Švėkšnos Šv. Apaštalo Jokūbo parapija</a:t>
                      </a:r>
                      <a:endParaRPr lang="lt-LT" sz="11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lt-LT" sz="1100" b="0" u="none" strike="noStrike">
                          <a:solidFill>
                            <a:srgbClr val="000000"/>
                          </a:solidFill>
                          <a:effectLst/>
                        </a:rPr>
                        <a:t>3200</a:t>
                      </a:r>
                      <a:endParaRPr lang="lt-LT" sz="11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74027442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 fontAlgn="ctr"/>
                      <a:r>
                        <a:rPr lang="lt-LT" sz="11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Rusnės evangelikų liuteronų parapija</a:t>
                      </a:r>
                      <a:endParaRPr lang="lt-LT" sz="11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lt-LT" sz="1100" b="0" u="none" strike="noStrike">
                          <a:solidFill>
                            <a:srgbClr val="000000"/>
                          </a:solidFill>
                          <a:effectLst/>
                        </a:rPr>
                        <a:t>8000</a:t>
                      </a:r>
                      <a:endParaRPr lang="lt-LT" sz="1100" b="0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44358623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l" fontAlgn="ctr"/>
                      <a:r>
                        <a:rPr lang="lt-LT" sz="1100" b="1" u="none" strike="noStrike">
                          <a:solidFill>
                            <a:srgbClr val="000000"/>
                          </a:solidFill>
                          <a:effectLst/>
                        </a:rPr>
                        <a:t>Viso</a:t>
                      </a:r>
                      <a:endParaRPr lang="lt-LT" sz="1100" b="1" i="0" u="none" strike="noStrike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lt-LT" sz="1100" b="0" u="none" strike="noStrike" dirty="0">
                          <a:solidFill>
                            <a:srgbClr val="000000"/>
                          </a:solidFill>
                          <a:effectLst/>
                        </a:rPr>
                        <a:t>79500</a:t>
                      </a:r>
                      <a:endParaRPr lang="lt-LT" sz="1100" b="0" i="0" u="none" strike="noStrike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2309788838"/>
                  </a:ext>
                </a:extLst>
              </a:tr>
            </a:tbl>
          </a:graphicData>
        </a:graphic>
      </p:graphicFrame>
      <p:pic>
        <p:nvPicPr>
          <p:cNvPr id="1026" name="Picture 2">
            <a:extLst>
              <a:ext uri="{FF2B5EF4-FFF2-40B4-BE49-F238E27FC236}">
                <a16:creationId xmlns:a16="http://schemas.microsoft.com/office/drawing/2014/main" id="{E6367D92-EF77-4CC2-8A15-B37B367C1C72}"/>
              </a:ext>
            </a:extLst>
          </p:cNvPr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00401" y="1825625"/>
            <a:ext cx="5606978" cy="31539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7070347"/>
      </p:ext>
    </p:extLst>
  </p:cSld>
  <p:clrMapOvr>
    <a:masterClrMapping/>
  </p:clrMapOvr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CDA1A2E9-63FE-408D-A803-8E306ECAB4B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62058" y="450221"/>
            <a:ext cx="8994357" cy="4343400"/>
          </a:xfrm>
          <a:prstGeom prst="rect">
            <a:avLst/>
          </a:prstGeom>
          <a:solidFill>
            <a:srgbClr val="595959"/>
          </a:solidFill>
          <a:ln w="254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Pavadinimas 4">
            <a:extLst>
              <a:ext uri="{FF2B5EF4-FFF2-40B4-BE49-F238E27FC236}">
                <a16:creationId xmlns:a16="http://schemas.microsoft.com/office/drawing/2014/main" id="{75ACF109-CFB8-41F0-9ADF-1903348114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00669" y="1031353"/>
            <a:ext cx="7736255" cy="3181135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6600" kern="120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AČIŪ UŽ DĖMESĮ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1A882A9F-F4E9-4E23-8F0B-20B5DF42EAA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619345" y="450221"/>
            <a:ext cx="2115455" cy="2102827"/>
          </a:xfrm>
          <a:prstGeom prst="rect">
            <a:avLst/>
          </a:prstGeom>
          <a:solidFill>
            <a:schemeClr val="accent1">
              <a:alpha val="95000"/>
            </a:schemeClr>
          </a:solidFill>
          <a:ln w="254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FBE9F90C-C163-435B-9A68-D15C92D1CF2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57199" y="4932939"/>
            <a:ext cx="11277601" cy="1466141"/>
          </a:xfrm>
          <a:prstGeom prst="rect">
            <a:avLst/>
          </a:prstGeom>
          <a:solidFill>
            <a:srgbClr val="7F7F7F">
              <a:alpha val="20000"/>
            </a:srgbClr>
          </a:solidFill>
          <a:ln w="254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Teksto vietos rezervavimo ženklas 5">
            <a:extLst>
              <a:ext uri="{FF2B5EF4-FFF2-40B4-BE49-F238E27FC236}">
                <a16:creationId xmlns:a16="http://schemas.microsoft.com/office/drawing/2014/main" id="{0FB2FCFC-E67C-462F-805A-1ADCE10A2F2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100669" y="5184138"/>
            <a:ext cx="10008863" cy="963741"/>
          </a:xfrm>
        </p:spPr>
        <p:txBody>
          <a:bodyPr vert="horz" lIns="91440" tIns="45720" rIns="91440" bIns="45720" rtlCol="0" anchor="ctr">
            <a:normAutofit/>
          </a:bodyPr>
          <a:lstStyle/>
          <a:p>
            <a:endParaRPr lang="en-US" sz="2400" kern="1200">
              <a:solidFill>
                <a:schemeClr val="tx1">
                  <a:lumMod val="95000"/>
                  <a:lumOff val="5000"/>
                </a:schemeClr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42280AB2-77A5-4CB7-AF7D-1795CA8DC7B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619345" y="2728167"/>
            <a:ext cx="2115455" cy="2065454"/>
          </a:xfrm>
          <a:prstGeom prst="rect">
            <a:avLst/>
          </a:prstGeom>
          <a:solidFill>
            <a:srgbClr val="A5A5A5"/>
          </a:solidFill>
          <a:ln w="254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39939940"/>
      </p:ext>
    </p:extLst>
  </p:cSld>
  <p:clrMapOvr>
    <a:masterClrMapping/>
  </p:clrMapOvr>
</p:sld>
</file>

<file path=ppt/theme/theme1.xml><?xml version="1.0" encoding="utf-8"?>
<a:theme xmlns:a="http://schemas.openxmlformats.org/drawingml/2006/main" name="„Office“ t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„Office“ t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481</TotalTime>
  <Words>4206</Words>
  <Application>Microsoft Office PowerPoint</Application>
  <PresentationFormat>Plačiaekranė</PresentationFormat>
  <Paragraphs>836</Paragraphs>
  <Slides>98</Slides>
  <Notes>1</Notes>
  <HiddenSlides>0</HiddenSlides>
  <MMClips>0</MMClips>
  <ScaleCrop>false</ScaleCrop>
  <HeadingPairs>
    <vt:vector size="6" baseType="variant">
      <vt:variant>
        <vt:lpstr>Naudojami šriftai</vt:lpstr>
      </vt:variant>
      <vt:variant>
        <vt:i4>5</vt:i4>
      </vt:variant>
      <vt:variant>
        <vt:lpstr>Tema</vt:lpstr>
      </vt:variant>
      <vt:variant>
        <vt:i4>1</vt:i4>
      </vt:variant>
      <vt:variant>
        <vt:lpstr>Skaidrių pavadinimai</vt:lpstr>
      </vt:variant>
      <vt:variant>
        <vt:i4>98</vt:i4>
      </vt:variant>
    </vt:vector>
  </HeadingPairs>
  <TitlesOfParts>
    <vt:vector size="104" baseType="lpstr">
      <vt:lpstr>Arial</vt:lpstr>
      <vt:lpstr>Calibri</vt:lpstr>
      <vt:lpstr>Calibri Light</vt:lpstr>
      <vt:lpstr>Times New Roman</vt:lpstr>
      <vt:lpstr>Wingdings</vt:lpstr>
      <vt:lpstr>„Office“ tema</vt:lpstr>
      <vt:lpstr>ŠILUTĖS RAJONO SAVIVALDYBĖS 2021 METŲ VEIKLOS ATASKAITA</vt:lpstr>
      <vt:lpstr>BENDRIEJI ŠALIES RODIKLIAI 2021 M.</vt:lpstr>
      <vt:lpstr>GYVENTOJŲ SKAIČIAUS POKYTIS</vt:lpstr>
      <vt:lpstr>GIMSTAMUMAS</vt:lpstr>
      <vt:lpstr>EMIGRACIJA </vt:lpstr>
      <vt:lpstr>NEDARBO LYGIS</vt:lpstr>
      <vt:lpstr>VIDUTINIS DARBO UŽMOKESTIS (BRUTO)</vt:lpstr>
      <vt:lpstr>TIESIOGINĖS UŽSIENIO INVESTICIJOS MLN. EUR</vt:lpstr>
      <vt:lpstr>PER METUS ĮREGISTRUOTA MAŽŲ IR VIDUTINIŲ ĮMONIŲ SKAIČIUS VNT.</vt:lpstr>
      <vt:lpstr>TURISTŲ SKAIČIUS APGYVENDINIMO ĮSTAIGOSE</vt:lpstr>
      <vt:lpstr>MERO IR TARYBOS NARIŲ ATSTOVAVIMAS</vt:lpstr>
      <vt:lpstr>KLAIPĖDOS REGIONO PLĖTROS TARYBA</vt:lpstr>
      <vt:lpstr>LIETUVOS SAVIVALDYBIŲ ASOCIACIJA</vt:lpstr>
      <vt:lpstr>LSA ŠVIETIMO IR KULTŪROS KOMITETAS</vt:lpstr>
      <vt:lpstr>ASOCIACIJA „KLAIPĖDOS REGIONAS“</vt:lpstr>
      <vt:lpstr>MERO INSTITUCIJOS INTERESANTŲ PRIĖMIMAS</vt:lpstr>
      <vt:lpstr>MERO POTVARKIAI</vt:lpstr>
      <vt:lpstr>MERO PADĖKOS</vt:lpstr>
      <vt:lpstr>REIKŠMINGI APDOVANOJIMAI</vt:lpstr>
      <vt:lpstr>UŽSIENIO PARTNERIAI</vt:lpstr>
      <vt:lpstr>UŽSIENIO PARTNERIAI</vt:lpstr>
      <vt:lpstr>MERO FONDO LĖŠŲ PANAUDOJIMAS</vt:lpstr>
      <vt:lpstr>  IX ŠAUKIMO TARYBA</vt:lpstr>
      <vt:lpstr>TARYBOS NARIŲ POSĖDŽIŲ LANKOMUMAS</vt:lpstr>
      <vt:lpstr>KOMITETAI IR KOMISIJOS</vt:lpstr>
      <vt:lpstr>EKONOMIKOS IR FINASŲ KOMITETAS</vt:lpstr>
      <vt:lpstr>EKONOMIKOS KOMITETO VEIKLA</vt:lpstr>
      <vt:lpstr>SOCIALINIŲ REIKALŲ KOMITETAS</vt:lpstr>
      <vt:lpstr>SOCIALINIŲ REIKALŲ KOMITETO VEIKLA</vt:lpstr>
      <vt:lpstr>TERITORIJŲ IR KAIMO REIKALŲ KOMITETAS</vt:lpstr>
      <vt:lpstr>TERITORIJŲ IR KAIMO REIKALŲ KOMITETO VEIKLA</vt:lpstr>
      <vt:lpstr>KONTROLĖS KOMITETAS</vt:lpstr>
      <vt:lpstr>KONTROLĖS KOMITETO VEIKLA</vt:lpstr>
      <vt:lpstr>ANTIKORUPCIJOS KOMISIJA</vt:lpstr>
      <vt:lpstr>ANTIKORUPCIJOS KOMISIJOS VEIKLA</vt:lpstr>
      <vt:lpstr>ETIKOS KOMISIJA</vt:lpstr>
      <vt:lpstr>ETIKOS KOMISIJOS VEIKLA</vt:lpstr>
      <vt:lpstr>NARKOTIKŲ KONTROLĖS KOMISIJA </vt:lpstr>
      <vt:lpstr>NARKOTIKŲ KONTROLĖS KOMISIJOS VEIKLA</vt:lpstr>
      <vt:lpstr>SAVIVALDYBĖJE VYKDOMI DIDIEJI PROJEKTAI</vt:lpstr>
      <vt:lpstr>KULTŪROS IR PRAMOGŲ CENTRO REKONSTRUKCIJA</vt:lpstr>
      <vt:lpstr>ŠILUTĖS SPORTO KOMPLEKSO STATYBA</vt:lpstr>
      <vt:lpstr>ŠILOKARČEMOS KVARTALAS </vt:lpstr>
      <vt:lpstr>ISTORINIS PARKAS</vt:lpstr>
      <vt:lpstr>Savivaldybės 2021 metų biudžetas</vt:lpstr>
      <vt:lpstr>„PowerPoint“ pateiktis</vt:lpstr>
      <vt:lpstr>„PowerPoint“ pateiktis</vt:lpstr>
      <vt:lpstr>„PowerPoint“ pateiktis</vt:lpstr>
      <vt:lpstr>„PowerPoint“ pateiktis</vt:lpstr>
      <vt:lpstr>KELIŲ PRIEŽIŪRA</vt:lpstr>
      <vt:lpstr>KAPITALO INVESTICIJOS SKIRTOS KELIAMS</vt:lpstr>
      <vt:lpstr>VIETINĖS REIKŠMĖS KELIŲ LAISTYMAS</vt:lpstr>
      <vt:lpstr>ŽEMĖS ŪKIS</vt:lpstr>
      <vt:lpstr>Melioracijos programa</vt:lpstr>
      <vt:lpstr>Polderių rekonstrukcija</vt:lpstr>
      <vt:lpstr>PASĖLIŲ DEKLARAVIMAS </vt:lpstr>
      <vt:lpstr>GERIAMOJO VANDENS IR NUOTEKŲ TINKLŲ PLĖTRA ŠILUTĖS MIESTE</vt:lpstr>
      <vt:lpstr>GERIAMOJO VANDENS IR NUOTEKŲ TINKLŲ PLĖTRA ŠILUTĖS RAJONE</vt:lpstr>
      <vt:lpstr>ŠVIETIMO SRITIS</vt:lpstr>
      <vt:lpstr>ŽEMAIČIŲ NAUMIESČIO GIMNAZIJOS REMONTAS</vt:lpstr>
      <vt:lpstr>ŠILUTĖS MENO MOKYKLOS REMONTAS</vt:lpstr>
      <vt:lpstr>TRAKSĖDŽIŲ ŠILOJŲ MOKYKLOS ĮRENGIMAS</vt:lpstr>
      <vt:lpstr>IKIMOKYKLINIO UGDYMO ĮSTAIGOS</vt:lpstr>
      <vt:lpstr>METŲ MOKYTOJO APDOVANOJIMAS</vt:lpstr>
      <vt:lpstr>MEDELIŲ SODINIMO AKCIJA</vt:lpstr>
      <vt:lpstr>GABIAUSIŲJŲ RAJONO MOKINIŲ PAGERBIMAS</vt:lpstr>
      <vt:lpstr>NUOTOLINIS MOKYMASIS</vt:lpstr>
      <vt:lpstr>INOVATYVIŲ MOKYMO PRIEMONIŲ DIEGIMAS</vt:lpstr>
      <vt:lpstr>NEFORMALUS VAIKŲ ŠVIETIMAS </vt:lpstr>
      <vt:lpstr>SOCIALINĖ SRITIS</vt:lpstr>
      <vt:lpstr>ŠILUTĖS SOCIALINĖS GLOBOS NAMŲ PADALINYS</vt:lpstr>
      <vt:lpstr>VAIKO GEROVĖS IR GLOBOS CENTRAS</vt:lpstr>
      <vt:lpstr>PASTATO REMONTAS</vt:lpstr>
      <vt:lpstr>PARAMOS VALGYKLA</vt:lpstr>
      <vt:lpstr>LR PREZIDENTO APDOVANOJIMAI</vt:lpstr>
      <vt:lpstr>SOCIALINIŲ BŪSTŲ PIRKIMAS</vt:lpstr>
      <vt:lpstr>BŪSTŲ PRITAIKYMAS NEĮGALIEMS</vt:lpstr>
      <vt:lpstr>SOCIALINIŲ BŪSTŲ REMONTO DARBAI </vt:lpstr>
      <vt:lpstr>SVEIKATOS SRITIS </vt:lpstr>
      <vt:lpstr>COVID-19 PANDEMIJOS VALDYMAS</vt:lpstr>
      <vt:lpstr>SKIEPIJIMAS NUO COVID-19</vt:lpstr>
      <vt:lpstr>VISUOMENĖS SVEIKATOS BIURO VEIKLOS</vt:lpstr>
      <vt:lpstr>JAUNIMO SRITIS</vt:lpstr>
      <vt:lpstr>JAUNIMO PROGRAMOS PROJEKTAI</vt:lpstr>
      <vt:lpstr>Parama jaunoms šeimoms </vt:lpstr>
      <vt:lpstr>JAUNIMO STUDIJŲ FINANSAVIMO PROGRAMA</vt:lpstr>
      <vt:lpstr>JAUNIMO ĮTRAUKIMAS Į SAVANORIŠKĄ VEIKLĄ</vt:lpstr>
      <vt:lpstr>VAIKŲ ŽAIDIMO AIKŠTELIŲ ĮRENGIMAS </vt:lpstr>
      <vt:lpstr>SPORTO SRITIS</vt:lpstr>
      <vt:lpstr>STADIONO REMONTAS</vt:lpstr>
      <vt:lpstr>SPORTO KLUBŲ FINANSAVIMAS</vt:lpstr>
      <vt:lpstr>KULTŪROS SRITIS</vt:lpstr>
      <vt:lpstr>STRATEGINIAI RENGINIAI </vt:lpstr>
      <vt:lpstr>TRADICINIAI RENGINIAI</vt:lpstr>
      <vt:lpstr>KRAŠTO ŽINOMUMĄ GARSINANTYS RENGINIAI</vt:lpstr>
      <vt:lpstr>MĖGĖJŲ MENO KOLEKTYVŲ 2021 METŲ FINANSUOTŲ PROJEKTŲ SĄRAŠAS</vt:lpstr>
      <vt:lpstr>RELIGINIŲ BENDRUOMENIŲ RĖMIMO PROGRAMA</vt:lpstr>
      <vt:lpstr>AČIŪ UŽ DĖMESĮ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ŠILUTĖS RAJONO SAVIVALDYBĖS MERO - TARYBOS  2019 M. VEIKLOS ATASKAITA</dc:title>
  <dc:creator>Andrius Jurkus</dc:creator>
  <cp:lastModifiedBy>Gerda Belokopytova</cp:lastModifiedBy>
  <cp:revision>9</cp:revision>
  <dcterms:created xsi:type="dcterms:W3CDTF">2020-04-08T08:13:24Z</dcterms:created>
  <dcterms:modified xsi:type="dcterms:W3CDTF">2022-02-18T09:40:39Z</dcterms:modified>
</cp:coreProperties>
</file>