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sldIdLst>
    <p:sldId id="256" r:id="rId2"/>
    <p:sldId id="257" r:id="rId3"/>
    <p:sldId id="333" r:id="rId4"/>
    <p:sldId id="332" r:id="rId5"/>
    <p:sldId id="330" r:id="rId6"/>
    <p:sldId id="331" r:id="rId7"/>
    <p:sldId id="334" r:id="rId8"/>
    <p:sldId id="335" r:id="rId9"/>
    <p:sldId id="336" r:id="rId10"/>
    <p:sldId id="337" r:id="rId11"/>
    <p:sldId id="361" r:id="rId12"/>
    <p:sldId id="457" r:id="rId13"/>
    <p:sldId id="458" r:id="rId14"/>
    <p:sldId id="459" r:id="rId15"/>
    <p:sldId id="461" r:id="rId16"/>
    <p:sldId id="466" r:id="rId17"/>
    <p:sldId id="464" r:id="rId18"/>
    <p:sldId id="465" r:id="rId19"/>
    <p:sldId id="469" r:id="rId20"/>
    <p:sldId id="521" r:id="rId21"/>
    <p:sldId id="468" r:id="rId22"/>
    <p:sldId id="467" r:id="rId23"/>
    <p:sldId id="344" r:id="rId24"/>
    <p:sldId id="450" r:id="rId25"/>
    <p:sldId id="345" r:id="rId26"/>
    <p:sldId id="346" r:id="rId27"/>
    <p:sldId id="453" r:id="rId28"/>
    <p:sldId id="348" r:id="rId29"/>
    <p:sldId id="455" r:id="rId30"/>
    <p:sldId id="347" r:id="rId31"/>
    <p:sldId id="454" r:id="rId32"/>
    <p:sldId id="349" r:id="rId33"/>
    <p:sldId id="456" r:id="rId34"/>
    <p:sldId id="350" r:id="rId35"/>
    <p:sldId id="452" r:id="rId36"/>
    <p:sldId id="351" r:id="rId37"/>
    <p:sldId id="451" r:id="rId38"/>
    <p:sldId id="472" r:id="rId39"/>
    <p:sldId id="470" r:id="rId40"/>
    <p:sldId id="497" r:id="rId41"/>
    <p:sldId id="264" r:id="rId42"/>
    <p:sldId id="263" r:id="rId43"/>
    <p:sldId id="266" r:id="rId44"/>
    <p:sldId id="496" r:id="rId45"/>
    <p:sldId id="498" r:id="rId46"/>
    <p:sldId id="492" r:id="rId47"/>
    <p:sldId id="494" r:id="rId48"/>
    <p:sldId id="524" r:id="rId49"/>
    <p:sldId id="327" r:id="rId50"/>
    <p:sldId id="499" r:id="rId51"/>
    <p:sldId id="495" r:id="rId52"/>
    <p:sldId id="501" r:id="rId53"/>
    <p:sldId id="518" r:id="rId54"/>
    <p:sldId id="477" r:id="rId55"/>
    <p:sldId id="478" r:id="rId56"/>
    <p:sldId id="517" r:id="rId57"/>
    <p:sldId id="440" r:id="rId58"/>
    <p:sldId id="525" r:id="rId59"/>
    <p:sldId id="502" r:id="rId60"/>
    <p:sldId id="503" r:id="rId61"/>
    <p:sldId id="504" r:id="rId62"/>
    <p:sldId id="516" r:id="rId63"/>
    <p:sldId id="486" r:id="rId64"/>
    <p:sldId id="323" r:id="rId65"/>
    <p:sldId id="483" r:id="rId66"/>
    <p:sldId id="485" r:id="rId67"/>
    <p:sldId id="484" r:id="rId68"/>
    <p:sldId id="480" r:id="rId69"/>
    <p:sldId id="482" r:id="rId70"/>
    <p:sldId id="481" r:id="rId71"/>
    <p:sldId id="506" r:id="rId72"/>
    <p:sldId id="509" r:id="rId73"/>
    <p:sldId id="311" r:id="rId74"/>
    <p:sldId id="310" r:id="rId75"/>
    <p:sldId id="490" r:id="rId76"/>
    <p:sldId id="510" r:id="rId77"/>
    <p:sldId id="527" r:id="rId78"/>
    <p:sldId id="511" r:id="rId79"/>
    <p:sldId id="513" r:id="rId80"/>
    <p:sldId id="319" r:id="rId81"/>
    <p:sldId id="514" r:id="rId82"/>
    <p:sldId id="515" r:id="rId83"/>
    <p:sldId id="528" r:id="rId84"/>
    <p:sldId id="526" r:id="rId85"/>
    <p:sldId id="505" r:id="rId86"/>
    <p:sldId id="488" r:id="rId87"/>
    <p:sldId id="489" r:id="rId88"/>
    <p:sldId id="507" r:id="rId89"/>
    <p:sldId id="508" r:id="rId90"/>
    <p:sldId id="303" r:id="rId91"/>
    <p:sldId id="304" r:id="rId92"/>
    <p:sldId id="436" r:id="rId93"/>
    <p:sldId id="487" r:id="rId94"/>
    <p:sldId id="519" r:id="rId95"/>
    <p:sldId id="473" r:id="rId96"/>
    <p:sldId id="307" r:id="rId97"/>
    <p:sldId id="520" r:id="rId98"/>
    <p:sldId id="447" r:id="rId99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Vidutinis stilius 2 – paryškinima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Vidutinis stili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Šviesus stili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Šviesus stilius 3 – paryškinimas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>
      <p:cViewPr varScale="1">
        <p:scale>
          <a:sx n="103" d="100"/>
          <a:sy n="103" d="100"/>
        </p:scale>
        <p:origin x="14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45665</c:v>
                </c:pt>
                <c:pt idx="1">
                  <c:v>41282</c:v>
                </c:pt>
                <c:pt idx="2">
                  <c:v>19737</c:v>
                </c:pt>
                <c:pt idx="3">
                  <c:v>25895</c:v>
                </c:pt>
                <c:pt idx="4">
                  <c:v>43933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FD-1D4F-B450-1E788D2D7D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44585</c:v>
                </c:pt>
                <c:pt idx="1">
                  <c:v>40372</c:v>
                </c:pt>
                <c:pt idx="2">
                  <c:v>19145</c:v>
                </c:pt>
                <c:pt idx="3">
                  <c:v>25064</c:v>
                </c:pt>
                <c:pt idx="4">
                  <c:v>42907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FD-1D4F-B450-1E788D2D7D4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43840</c:v>
                </c:pt>
                <c:pt idx="1">
                  <c:v>40264</c:v>
                </c:pt>
                <c:pt idx="2">
                  <c:v>18694</c:v>
                </c:pt>
                <c:pt idx="3">
                  <c:v>24471</c:v>
                </c:pt>
                <c:pt idx="4">
                  <c:v>42427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FD-1D4F-B450-1E788D2D7D4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42330</c:v>
                </c:pt>
                <c:pt idx="1">
                  <c:v>39922</c:v>
                </c:pt>
                <c:pt idx="2">
                  <c:v>17745</c:v>
                </c:pt>
                <c:pt idx="3">
                  <c:v>23441</c:v>
                </c:pt>
                <c:pt idx="4">
                  <c:v>41256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FD-1D4F-B450-1E788D2D7D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93124096"/>
        <c:axId val="93125632"/>
      </c:barChart>
      <c:catAx>
        <c:axId val="93124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3125632"/>
        <c:crosses val="autoZero"/>
        <c:auto val="1"/>
        <c:lblAlgn val="ctr"/>
        <c:lblOffset val="100"/>
        <c:noMultiLvlLbl val="0"/>
      </c:catAx>
      <c:valAx>
        <c:axId val="93125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3124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772950024260069"/>
          <c:y val="1.1984434865900385E-2"/>
          <c:w val="0.74719998387204312"/>
          <c:h val="0.864593861656159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2021 m.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4.627071965785410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1D8-4F02-B558-44D6E06B2098}"/>
                </c:ext>
              </c:extLst>
            </c:dLbl>
            <c:dLbl>
              <c:idx val="8"/>
              <c:layout>
                <c:manualLayout>
                  <c:x val="4.6399805919456584E-3"/>
                  <c:y val="3.20881226053639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D8-4F02-B558-44D6E06B20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Lapas1!$A$2:$A$12</c:f>
              <c:strCache>
                <c:ptCount val="11"/>
                <c:pt idx="0">
                  <c:v>Gardamo seniūnija</c:v>
                </c:pt>
                <c:pt idx="1">
                  <c:v>Juknaičių seniūnija</c:v>
                </c:pt>
                <c:pt idx="2">
                  <c:v>Katyčių seniūnija</c:v>
                </c:pt>
                <c:pt idx="3">
                  <c:v>Kintų seniūnija</c:v>
                </c:pt>
                <c:pt idx="4">
                  <c:v>Rusnės seniūnija</c:v>
                </c:pt>
                <c:pt idx="5">
                  <c:v>Saugų seniūnija</c:v>
                </c:pt>
                <c:pt idx="6">
                  <c:v>Šilutės seniūnija</c:v>
                </c:pt>
                <c:pt idx="7">
                  <c:v>Švėkšnos seniūnija</c:v>
                </c:pt>
                <c:pt idx="8">
                  <c:v>Usėnų seniūnija</c:v>
                </c:pt>
                <c:pt idx="9">
                  <c:v>Vainuto seniūnija</c:v>
                </c:pt>
                <c:pt idx="10">
                  <c:v>Žemaičių Naumiesčio seniūnija</c:v>
                </c:pt>
              </c:strCache>
            </c:strRef>
          </c:cat>
          <c:val>
            <c:numRef>
              <c:f>Lapas1!$B$2:$B$12</c:f>
              <c:numCache>
                <c:formatCode>General</c:formatCode>
                <c:ptCount val="11"/>
                <c:pt idx="0">
                  <c:v>150.9</c:v>
                </c:pt>
                <c:pt idx="1">
                  <c:v>167.9</c:v>
                </c:pt>
                <c:pt idx="2">
                  <c:v>121.7</c:v>
                </c:pt>
                <c:pt idx="3">
                  <c:v>133.69999999999999</c:v>
                </c:pt>
                <c:pt idx="4">
                  <c:v>140.1</c:v>
                </c:pt>
                <c:pt idx="5">
                  <c:v>141.80000000000001</c:v>
                </c:pt>
                <c:pt idx="6">
                  <c:v>1145.8</c:v>
                </c:pt>
                <c:pt idx="7">
                  <c:v>164.4</c:v>
                </c:pt>
                <c:pt idx="8">
                  <c:v>131.6</c:v>
                </c:pt>
                <c:pt idx="9">
                  <c:v>167</c:v>
                </c:pt>
                <c:pt idx="10">
                  <c:v>158.30000000000001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D8-4F02-B558-44D6E06B2098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Lapas1!$A$2:$A$12</c:f>
              <c:strCache>
                <c:ptCount val="11"/>
                <c:pt idx="0">
                  <c:v>Gardamo seniūnija</c:v>
                </c:pt>
                <c:pt idx="1">
                  <c:v>Juknaičių seniūnija</c:v>
                </c:pt>
                <c:pt idx="2">
                  <c:v>Katyčių seniūnija</c:v>
                </c:pt>
                <c:pt idx="3">
                  <c:v>Kintų seniūnija</c:v>
                </c:pt>
                <c:pt idx="4">
                  <c:v>Rusnės seniūnija</c:v>
                </c:pt>
                <c:pt idx="5">
                  <c:v>Saugų seniūnija</c:v>
                </c:pt>
                <c:pt idx="6">
                  <c:v>Šilutės seniūnija</c:v>
                </c:pt>
                <c:pt idx="7">
                  <c:v>Švėkšnos seniūnija</c:v>
                </c:pt>
                <c:pt idx="8">
                  <c:v>Usėnų seniūnija</c:v>
                </c:pt>
                <c:pt idx="9">
                  <c:v>Vainuto seniūnija</c:v>
                </c:pt>
                <c:pt idx="10">
                  <c:v>Žemaičių Naumiesčio seniūnija</c:v>
                </c:pt>
              </c:strCache>
            </c:strRef>
          </c:cat>
          <c:val>
            <c:numRef>
              <c:f>Lapas1!$C$2:$C$12</c:f>
              <c:numCache>
                <c:formatCode>General</c:formatCode>
                <c:ptCount val="11"/>
                <c:pt idx="0">
                  <c:v>144.30000000000001</c:v>
                </c:pt>
                <c:pt idx="1">
                  <c:v>165.9</c:v>
                </c:pt>
                <c:pt idx="2">
                  <c:v>118.8</c:v>
                </c:pt>
                <c:pt idx="3">
                  <c:v>128.30000000000001</c:v>
                </c:pt>
                <c:pt idx="4">
                  <c:v>136.5</c:v>
                </c:pt>
                <c:pt idx="5">
                  <c:v>143.5</c:v>
                </c:pt>
                <c:pt idx="6">
                  <c:v>1133.5</c:v>
                </c:pt>
                <c:pt idx="7">
                  <c:v>158</c:v>
                </c:pt>
                <c:pt idx="8">
                  <c:v>125.8</c:v>
                </c:pt>
                <c:pt idx="9">
                  <c:v>164.8</c:v>
                </c:pt>
                <c:pt idx="10">
                  <c:v>153.69999999999999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D8-4F02-B558-44D6E06B20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axId val="308428584"/>
        <c:axId val="308431720"/>
      </c:barChart>
      <c:catAx>
        <c:axId val="30842858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lt-LT"/>
          </a:p>
        </c:txPr>
        <c:crossAx val="308431720"/>
        <c:crosses val="autoZero"/>
        <c:auto val="1"/>
        <c:lblAlgn val="ctr"/>
        <c:lblOffset val="100"/>
        <c:noMultiLvlLbl val="0"/>
      </c:catAx>
      <c:valAx>
        <c:axId val="308431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08428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7033650957737108"/>
          <c:y val="0.95093606321839086"/>
          <c:w val="0.23409049005337215"/>
          <c:h val="4.9063936781609196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lt-LT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526889250201556E-2"/>
          <c:y val="4.3449817251428199E-2"/>
          <c:w val="0.91669784215300765"/>
          <c:h val="0.764261583911346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Mokėtinos sumos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8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3"/>
                <c:pt idx="0">
                  <c:v>2019 m.</c:v>
                </c:pt>
                <c:pt idx="1">
                  <c:v>2020 m.</c:v>
                </c:pt>
                <c:pt idx="2">
                  <c:v>2021 m.</c:v>
                </c:pt>
              </c:strCache>
            </c:strRef>
          </c:cat>
          <c:val>
            <c:numRef>
              <c:f>Lapas1!$B$2:$B$4</c:f>
              <c:numCache>
                <c:formatCode>General</c:formatCode>
                <c:ptCount val="3"/>
                <c:pt idx="0">
                  <c:v>9831.1</c:v>
                </c:pt>
                <c:pt idx="1">
                  <c:v>9793.1</c:v>
                </c:pt>
                <c:pt idx="2">
                  <c:v>10977.5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82-4254-A1DB-B8521AE456D1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Paskolos likutis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8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3"/>
                <c:pt idx="0">
                  <c:v>2019 m.</c:v>
                </c:pt>
                <c:pt idx="1">
                  <c:v>2020 m.</c:v>
                </c:pt>
                <c:pt idx="2">
                  <c:v>2021 m.</c:v>
                </c:pt>
              </c:strCache>
            </c:strRef>
          </c:cat>
          <c:val>
            <c:numRef>
              <c:f>Lapas1!$C$2:$C$4</c:f>
              <c:numCache>
                <c:formatCode>General</c:formatCode>
                <c:ptCount val="3"/>
                <c:pt idx="0">
                  <c:v>8722.7000000000007</c:v>
                </c:pt>
                <c:pt idx="1">
                  <c:v>9442</c:v>
                </c:pt>
                <c:pt idx="2">
                  <c:v>10191.6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82-4254-A1DB-B8521AE456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8"/>
        <c:axId val="365342144"/>
        <c:axId val="365338616"/>
      </c:barChart>
      <c:catAx>
        <c:axId val="36534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lt-LT"/>
          </a:p>
        </c:txPr>
        <c:crossAx val="365338616"/>
        <c:crosses val="autoZero"/>
        <c:auto val="1"/>
        <c:lblAlgn val="ctr"/>
        <c:lblOffset val="100"/>
        <c:noMultiLvlLbl val="0"/>
      </c:catAx>
      <c:valAx>
        <c:axId val="365338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lt-LT"/>
          </a:p>
        </c:txPr>
        <c:crossAx val="365342144"/>
        <c:crosses val="autoZero"/>
        <c:crossBetween val="between"/>
      </c:valAx>
      <c:spPr>
        <a:noFill/>
        <a:ln>
          <a:noFill/>
        </a:ln>
        <a:effectLst>
          <a:glow rad="38100">
            <a:schemeClr val="accent1">
              <a:alpha val="40000"/>
            </a:schemeClr>
          </a:glow>
        </a:effectLst>
      </c:spPr>
    </c:plotArea>
    <c:legend>
      <c:legendPos val="b"/>
      <c:layout>
        <c:manualLayout>
          <c:xMode val="edge"/>
          <c:yMode val="edge"/>
          <c:x val="0.29933311513638761"/>
          <c:y val="0.90855845080498254"/>
          <c:w val="0.43809001416770138"/>
          <c:h val="7.348644092430083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lt-L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393</c:v>
                </c:pt>
                <c:pt idx="1">
                  <c:v>386</c:v>
                </c:pt>
                <c:pt idx="2">
                  <c:v>163</c:v>
                </c:pt>
                <c:pt idx="3">
                  <c:v>209</c:v>
                </c:pt>
                <c:pt idx="4">
                  <c:v>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C9-0A4D-847A-459D59FE747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378</c:v>
                </c:pt>
                <c:pt idx="1">
                  <c:v>390</c:v>
                </c:pt>
                <c:pt idx="2">
                  <c:v>146</c:v>
                </c:pt>
                <c:pt idx="3">
                  <c:v>190</c:v>
                </c:pt>
                <c:pt idx="4">
                  <c:v>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C9-0A4D-847A-459D59FE747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314</c:v>
                </c:pt>
                <c:pt idx="1">
                  <c:v>323</c:v>
                </c:pt>
                <c:pt idx="2">
                  <c:v>149</c:v>
                </c:pt>
                <c:pt idx="3">
                  <c:v>172</c:v>
                </c:pt>
                <c:pt idx="4">
                  <c:v>357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C9-0A4D-847A-459D59FE747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341</c:v>
                </c:pt>
                <c:pt idx="1">
                  <c:v>320</c:v>
                </c:pt>
                <c:pt idx="2">
                  <c:v>104</c:v>
                </c:pt>
                <c:pt idx="3">
                  <c:v>183</c:v>
                </c:pt>
                <c:pt idx="4">
                  <c:v>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E7-4E4F-855D-55E3F3BCF35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95113984"/>
        <c:axId val="95115520"/>
      </c:barChart>
      <c:catAx>
        <c:axId val="9511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5115520"/>
        <c:crosses val="autoZero"/>
        <c:auto val="1"/>
        <c:lblAlgn val="ctr"/>
        <c:lblOffset val="100"/>
        <c:noMultiLvlLbl val="0"/>
      </c:catAx>
      <c:valAx>
        <c:axId val="95115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5113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565</c:v>
                </c:pt>
                <c:pt idx="1">
                  <c:v>403</c:v>
                </c:pt>
                <c:pt idx="2">
                  <c:v>170</c:v>
                </c:pt>
                <c:pt idx="3">
                  <c:v>239</c:v>
                </c:pt>
                <c:pt idx="4">
                  <c:v>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D6-C945-A51D-D64F8742AF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507</c:v>
                </c:pt>
                <c:pt idx="1">
                  <c:v>304</c:v>
                </c:pt>
                <c:pt idx="2">
                  <c:v>163</c:v>
                </c:pt>
                <c:pt idx="3">
                  <c:v>168</c:v>
                </c:pt>
                <c:pt idx="4">
                  <c:v>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D6-C945-A51D-D64F8742AF2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303</c:v>
                </c:pt>
                <c:pt idx="1">
                  <c:v>217</c:v>
                </c:pt>
                <c:pt idx="2">
                  <c:v>133</c:v>
                </c:pt>
                <c:pt idx="3">
                  <c:v>125</c:v>
                </c:pt>
                <c:pt idx="4">
                  <c:v>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D6-C945-A51D-D64F8742AF2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421</c:v>
                </c:pt>
                <c:pt idx="1">
                  <c:v>260</c:v>
                </c:pt>
                <c:pt idx="2">
                  <c:v>142</c:v>
                </c:pt>
                <c:pt idx="3">
                  <c:v>127</c:v>
                </c:pt>
                <c:pt idx="4">
                  <c:v>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BF-4B65-A9D6-DA2865D6AD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0936320"/>
        <c:axId val="100950400"/>
      </c:barChart>
      <c:catAx>
        <c:axId val="10093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0950400"/>
        <c:crosses val="autoZero"/>
        <c:auto val="1"/>
        <c:lblAlgn val="ctr"/>
        <c:lblOffset val="100"/>
        <c:noMultiLvlLbl val="0"/>
      </c:catAx>
      <c:valAx>
        <c:axId val="10095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0936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9.9</c:v>
                </c:pt>
                <c:pt idx="1">
                  <c:v>4.5999999999999996</c:v>
                </c:pt>
                <c:pt idx="2">
                  <c:v>6.2</c:v>
                </c:pt>
                <c:pt idx="3">
                  <c:v>6.7</c:v>
                </c:pt>
                <c:pt idx="4">
                  <c:v>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44-8B44-93AA-B9AA6CC9FE4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8.9</c:v>
                </c:pt>
                <c:pt idx="1">
                  <c:v>5.0999999999999996</c:v>
                </c:pt>
                <c:pt idx="2">
                  <c:v>5.7</c:v>
                </c:pt>
                <c:pt idx="3">
                  <c:v>7</c:v>
                </c:pt>
                <c:pt idx="4">
                  <c:v>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44-8B44-93AA-B9AA6CC9FE4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14.5</c:v>
                </c:pt>
                <c:pt idx="1">
                  <c:v>9</c:v>
                </c:pt>
                <c:pt idx="2">
                  <c:v>10.6</c:v>
                </c:pt>
                <c:pt idx="3">
                  <c:v>12.6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44-8B44-93AA-B9AA6CC9FE4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14.3</c:v>
                </c:pt>
                <c:pt idx="1">
                  <c:v>10.1</c:v>
                </c:pt>
                <c:pt idx="2">
                  <c:v>10.9</c:v>
                </c:pt>
                <c:pt idx="3">
                  <c:v>13.8</c:v>
                </c:pt>
                <c:pt idx="4">
                  <c:v>13.1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8F-496A-8545-D1B4B16C4D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2133760"/>
        <c:axId val="102135296"/>
      </c:barChart>
      <c:catAx>
        <c:axId val="10213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2135296"/>
        <c:crosses val="autoZero"/>
        <c:auto val="1"/>
        <c:lblAlgn val="ctr"/>
        <c:lblOffset val="100"/>
        <c:noMultiLvlLbl val="0"/>
      </c:catAx>
      <c:valAx>
        <c:axId val="102135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2133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668</c:v>
                </c:pt>
                <c:pt idx="1">
                  <c:v>652</c:v>
                </c:pt>
                <c:pt idx="2">
                  <c:v>609</c:v>
                </c:pt>
                <c:pt idx="3">
                  <c:v>648</c:v>
                </c:pt>
                <c:pt idx="4">
                  <c:v>691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FC-D84D-9646-3591869D3D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746</c:v>
                </c:pt>
                <c:pt idx="1">
                  <c:v>714</c:v>
                </c:pt>
                <c:pt idx="2">
                  <c:v>667</c:v>
                </c:pt>
                <c:pt idx="3">
                  <c:v>705</c:v>
                </c:pt>
                <c:pt idx="4">
                  <c:v>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FC-D84D-9646-3591869D3D1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1054</c:v>
                </c:pt>
                <c:pt idx="1">
                  <c:v>996.6</c:v>
                </c:pt>
                <c:pt idx="2">
                  <c:v>952.7</c:v>
                </c:pt>
                <c:pt idx="3">
                  <c:v>975</c:v>
                </c:pt>
                <c:pt idx="4">
                  <c:v>1028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FC-D84D-9646-3591869D3D1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1152</c:v>
                </c:pt>
                <c:pt idx="1">
                  <c:v>1099</c:v>
                </c:pt>
                <c:pt idx="2">
                  <c:v>1068</c:v>
                </c:pt>
                <c:pt idx="3">
                  <c:v>1097</c:v>
                </c:pt>
                <c:pt idx="4">
                  <c:v>1162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5C-46CE-BBDC-D302AF3151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2216832"/>
        <c:axId val="102218368"/>
      </c:barChart>
      <c:catAx>
        <c:axId val="10221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2218368"/>
        <c:crosses val="autoZero"/>
        <c:auto val="1"/>
        <c:lblAlgn val="ctr"/>
        <c:lblOffset val="100"/>
        <c:noMultiLvlLbl val="0"/>
      </c:catAx>
      <c:valAx>
        <c:axId val="102218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2216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35.15</c:v>
                </c:pt>
                <c:pt idx="1">
                  <c:v>14.83</c:v>
                </c:pt>
                <c:pt idx="2">
                  <c:v>2.6</c:v>
                </c:pt>
                <c:pt idx="3">
                  <c:v>0.42</c:v>
                </c:pt>
                <c:pt idx="4">
                  <c:v>27.87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8D-BF46-8D29-38194C0567F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38.76</c:v>
                </c:pt>
                <c:pt idx="1">
                  <c:v>15.94</c:v>
                </c:pt>
                <c:pt idx="2">
                  <c:v>3.23</c:v>
                </c:pt>
                <c:pt idx="3">
                  <c:v>0.42</c:v>
                </c:pt>
                <c:pt idx="4">
                  <c:v>34.549999999999997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CF-4C59-B01B-B4C4BEACDCE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44.95</c:v>
                </c:pt>
                <c:pt idx="1">
                  <c:v>20.18</c:v>
                </c:pt>
                <c:pt idx="2">
                  <c:v>3.53</c:v>
                </c:pt>
                <c:pt idx="3">
                  <c:v>0.42</c:v>
                </c:pt>
                <c:pt idx="4">
                  <c:v>57.94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CF-4C59-B01B-B4C4BEACDCE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49.1</c:v>
                </c:pt>
                <c:pt idx="1">
                  <c:v>24.11</c:v>
                </c:pt>
                <c:pt idx="2">
                  <c:v>5.26</c:v>
                </c:pt>
                <c:pt idx="3">
                  <c:v>0.99</c:v>
                </c:pt>
                <c:pt idx="4">
                  <c:v>60.45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BCF-4C59-B01B-B4C4BEACDC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2308096"/>
        <c:axId val="102322176"/>
      </c:barChart>
      <c:catAx>
        <c:axId val="102308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2322176"/>
        <c:crosses val="autoZero"/>
        <c:auto val="1"/>
        <c:lblAlgn val="ctr"/>
        <c:lblOffset val="100"/>
        <c:noMultiLvlLbl val="0"/>
      </c:catAx>
      <c:valAx>
        <c:axId val="102322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230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76</c:v>
                </c:pt>
                <c:pt idx="1">
                  <c:v>71</c:v>
                </c:pt>
                <c:pt idx="2">
                  <c:v>18</c:v>
                </c:pt>
                <c:pt idx="3">
                  <c:v>36</c:v>
                </c:pt>
                <c:pt idx="4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0D-1D47-9642-32C1B32F075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80</c:v>
                </c:pt>
                <c:pt idx="1">
                  <c:v>77</c:v>
                </c:pt>
                <c:pt idx="2">
                  <c:v>20</c:v>
                </c:pt>
                <c:pt idx="3">
                  <c:v>28</c:v>
                </c:pt>
                <c:pt idx="4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0D-1D47-9642-32C1B32F075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87</c:v>
                </c:pt>
                <c:pt idx="1">
                  <c:v>69</c:v>
                </c:pt>
                <c:pt idx="2">
                  <c:v>21</c:v>
                </c:pt>
                <c:pt idx="3">
                  <c:v>34</c:v>
                </c:pt>
                <c:pt idx="4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0D-1D47-9642-32C1B32F075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94</c:v>
                </c:pt>
                <c:pt idx="1">
                  <c:v>83</c:v>
                </c:pt>
                <c:pt idx="2">
                  <c:v>21</c:v>
                </c:pt>
                <c:pt idx="3">
                  <c:v>37</c:v>
                </c:pt>
                <c:pt idx="4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C4-4C9F-8BA4-8C2B454586E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95</c:v>
                </c:pt>
                <c:pt idx="1">
                  <c:v>102</c:v>
                </c:pt>
                <c:pt idx="2">
                  <c:v>17</c:v>
                </c:pt>
                <c:pt idx="3">
                  <c:v>44</c:v>
                </c:pt>
                <c:pt idx="4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6B-4183-8A9F-B78BFDAD4C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6501632"/>
        <c:axId val="106503168"/>
      </c:barChart>
      <c:catAx>
        <c:axId val="106501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6503168"/>
        <c:crosses val="autoZero"/>
        <c:auto val="1"/>
        <c:lblAlgn val="ctr"/>
        <c:lblOffset val="100"/>
        <c:noMultiLvlLbl val="0"/>
      </c:catAx>
      <c:valAx>
        <c:axId val="106503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6501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10998</c:v>
                </c:pt>
                <c:pt idx="1">
                  <c:v>27587</c:v>
                </c:pt>
                <c:pt idx="2">
                  <c:v>23</c:v>
                </c:pt>
                <c:pt idx="3">
                  <c:v>1006</c:v>
                </c:pt>
                <c:pt idx="4">
                  <c:v>11392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18-4428-9C13-9F44737ED4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12783</c:v>
                </c:pt>
                <c:pt idx="1">
                  <c:v>33963</c:v>
                </c:pt>
                <c:pt idx="2">
                  <c:v>84</c:v>
                </c:pt>
                <c:pt idx="3">
                  <c:v>2575</c:v>
                </c:pt>
                <c:pt idx="4">
                  <c:v>10011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18-4428-9C13-9F44737ED45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17173</c:v>
                </c:pt>
                <c:pt idx="1">
                  <c:v>46793</c:v>
                </c:pt>
                <c:pt idx="2">
                  <c:v>73</c:v>
                </c:pt>
                <c:pt idx="3">
                  <c:v>2402</c:v>
                </c:pt>
                <c:pt idx="4">
                  <c:v>12248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18-4428-9C13-9F44737ED45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11901</c:v>
                </c:pt>
                <c:pt idx="1">
                  <c:v>33604</c:v>
                </c:pt>
                <c:pt idx="2">
                  <c:v>0</c:v>
                </c:pt>
                <c:pt idx="3">
                  <c:v>3125</c:v>
                </c:pt>
                <c:pt idx="4">
                  <c:v>4936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18-4428-9C13-9F44737ED4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601088"/>
        <c:axId val="106611072"/>
      </c:barChart>
      <c:catAx>
        <c:axId val="10660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lt-LT"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6611072"/>
        <c:crosses val="autoZero"/>
        <c:auto val="1"/>
        <c:lblAlgn val="ctr"/>
        <c:lblOffset val="100"/>
        <c:noMultiLvlLbl val="0"/>
      </c:catAx>
      <c:valAx>
        <c:axId val="106611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lt-LT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6601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lt-LT"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lt-LT"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2000" dirty="0"/>
              <a:t>Praleistų</a:t>
            </a:r>
            <a:r>
              <a:rPr lang="lt-LT" sz="2000" baseline="0" dirty="0"/>
              <a:t> Tarybos posėdžių skaičius dėl pateisinamos priežasties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7830556506523643E-2"/>
          <c:y val="0.12852253720579737"/>
          <c:w val="0.91526123093308998"/>
          <c:h val="0.555436052083290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1 seka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Lapas1!$A$2:$A$26</c:f>
              <c:strCache>
                <c:ptCount val="25"/>
                <c:pt idx="0">
                  <c:v>Vytautas Laurinaitis</c:v>
                </c:pt>
                <c:pt idx="1">
                  <c:v>Arūnas Pupšys</c:v>
                </c:pt>
                <c:pt idx="2">
                  <c:v>Genovaitė Kimbrienė</c:v>
                </c:pt>
                <c:pt idx="3">
                  <c:v>Zigmantas Jaunius </c:v>
                </c:pt>
                <c:pt idx="4">
                  <c:v>Ričardas Stonkus</c:v>
                </c:pt>
                <c:pt idx="5">
                  <c:v>Audrius Endzinas</c:v>
                </c:pt>
                <c:pt idx="6">
                  <c:v>Vygantas Stoškus</c:v>
                </c:pt>
                <c:pt idx="7">
                  <c:v>Alina Urbonienė</c:v>
                </c:pt>
                <c:pt idx="8">
                  <c:v>Daiva Plikšnienė</c:v>
                </c:pt>
                <c:pt idx="9">
                  <c:v>Sandra Tamašauskienė</c:v>
                </c:pt>
                <c:pt idx="10">
                  <c:v>Arūnas Kurlianskas</c:v>
                </c:pt>
                <c:pt idx="11">
                  <c:v>Steponas Kazlauskas</c:v>
                </c:pt>
                <c:pt idx="12">
                  <c:v>Algirdas Gečas</c:v>
                </c:pt>
                <c:pt idx="13">
                  <c:v>Žygimantas Kurlianskas</c:v>
                </c:pt>
                <c:pt idx="14">
                  <c:v>Zigmantas Merliūnas</c:v>
                </c:pt>
                <c:pt idx="15">
                  <c:v>Edvardas Jurjonas</c:v>
                </c:pt>
                <c:pt idx="16">
                  <c:v>Sigitas Majus</c:v>
                </c:pt>
                <c:pt idx="17">
                  <c:v>Tomas Budrikis</c:v>
                </c:pt>
                <c:pt idx="18">
                  <c:v>Lijana Jagintavičienė</c:v>
                </c:pt>
                <c:pt idx="19">
                  <c:v>Vygantas Kamarauskas</c:v>
                </c:pt>
                <c:pt idx="20">
                  <c:v>Antanas Martinkus</c:v>
                </c:pt>
                <c:pt idx="21">
                  <c:v>Edgaras Padimanskas</c:v>
                </c:pt>
                <c:pt idx="22">
                  <c:v>Sigitas Šeputis</c:v>
                </c:pt>
                <c:pt idx="23">
                  <c:v>Laimutė Uselienė</c:v>
                </c:pt>
                <c:pt idx="24">
                  <c:v>Vladas Kainovaitis </c:v>
                </c:pt>
              </c:strCache>
            </c:strRef>
          </c:cat>
          <c:val>
            <c:numRef>
              <c:f>Lapas1!$B$2:$B$26</c:f>
              <c:numCache>
                <c:formatCode>General</c:formatCode>
                <c:ptCount val="25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C5-4EAD-9E43-A80C136BD7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386176"/>
        <c:axId val="44387712"/>
      </c:barChart>
      <c:catAx>
        <c:axId val="4438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lt-LT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4387712"/>
        <c:crosses val="autoZero"/>
        <c:auto val="1"/>
        <c:lblAlgn val="ctr"/>
        <c:lblOffset val="100"/>
        <c:noMultiLvlLbl val="0"/>
      </c:catAx>
      <c:valAx>
        <c:axId val="44387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lt-LT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438617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BD272B-9A22-4929-8341-196905FAE7AF}" type="doc">
      <dgm:prSet loTypeId="urn:microsoft.com/office/officeart/2005/8/layout/vList3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lt-LT"/>
        </a:p>
      </dgm:t>
    </dgm:pt>
    <dgm:pt modelId="{61135BB6-4748-4136-9275-2B66C39D19E4}">
      <dgm:prSet phldrT="[Tekstas]"/>
      <dgm:spPr/>
      <dgm:t>
        <a:bodyPr/>
        <a:lstStyle/>
        <a:p>
          <a:r>
            <a:rPr lang="lt-LT" dirty="0"/>
            <a:t>Minimali mėnesinė alga 642 Eur</a:t>
          </a:r>
        </a:p>
      </dgm:t>
    </dgm:pt>
    <dgm:pt modelId="{6BAF42B2-E2D1-444B-8386-C4D48125EAFD}" type="parTrans" cxnId="{2845E63F-2C22-44F2-82FC-DD78217D89FE}">
      <dgm:prSet/>
      <dgm:spPr/>
      <dgm:t>
        <a:bodyPr/>
        <a:lstStyle/>
        <a:p>
          <a:endParaRPr lang="lt-LT"/>
        </a:p>
      </dgm:t>
    </dgm:pt>
    <dgm:pt modelId="{3F863319-84C0-46EA-B26D-E478C1BDFEC6}" type="sibTrans" cxnId="{2845E63F-2C22-44F2-82FC-DD78217D89FE}">
      <dgm:prSet/>
      <dgm:spPr/>
      <dgm:t>
        <a:bodyPr/>
        <a:lstStyle/>
        <a:p>
          <a:endParaRPr lang="lt-LT"/>
        </a:p>
      </dgm:t>
    </dgm:pt>
    <dgm:pt modelId="{91565C5A-990C-49C3-9C3D-B0FFEE2C6B3B}">
      <dgm:prSet phldrT="[Tekstas]"/>
      <dgm:spPr/>
      <dgm:t>
        <a:bodyPr/>
        <a:lstStyle/>
        <a:p>
          <a:r>
            <a:rPr lang="lt-LT" dirty="0"/>
            <a:t>Vidutinė senatvės pensija 414 Eur</a:t>
          </a:r>
        </a:p>
      </dgm:t>
    </dgm:pt>
    <dgm:pt modelId="{2EB58454-4EAB-44BD-A090-827B2B8A7D60}" type="parTrans" cxnId="{F3B1506D-01A6-4680-B4FB-CAA35722E066}">
      <dgm:prSet/>
      <dgm:spPr/>
      <dgm:t>
        <a:bodyPr/>
        <a:lstStyle/>
        <a:p>
          <a:endParaRPr lang="lt-LT"/>
        </a:p>
      </dgm:t>
    </dgm:pt>
    <dgm:pt modelId="{468F4388-B91F-4459-AE29-0B5DD1F6E8B9}" type="sibTrans" cxnId="{F3B1506D-01A6-4680-B4FB-CAA35722E066}">
      <dgm:prSet/>
      <dgm:spPr/>
      <dgm:t>
        <a:bodyPr/>
        <a:lstStyle/>
        <a:p>
          <a:endParaRPr lang="lt-LT"/>
        </a:p>
      </dgm:t>
    </dgm:pt>
    <dgm:pt modelId="{0BA4D7FB-9C67-4BDB-9257-01E5B7FCDD8E}">
      <dgm:prSet phldrT="[Tekstas]"/>
      <dgm:spPr/>
      <dgm:t>
        <a:bodyPr/>
        <a:lstStyle/>
        <a:p>
          <a:r>
            <a:rPr lang="lt-LT" dirty="0"/>
            <a:t>Vaiko pinigai 70 Eur</a:t>
          </a:r>
        </a:p>
      </dgm:t>
    </dgm:pt>
    <dgm:pt modelId="{4B8FD470-5398-4E38-AAE9-A801D5126806}" type="parTrans" cxnId="{D7D150A6-301B-4C4F-A0D8-B0C5EB3B9DD1}">
      <dgm:prSet/>
      <dgm:spPr/>
      <dgm:t>
        <a:bodyPr/>
        <a:lstStyle/>
        <a:p>
          <a:endParaRPr lang="lt-LT"/>
        </a:p>
      </dgm:t>
    </dgm:pt>
    <dgm:pt modelId="{B6A6322B-7190-43C5-9E83-7A0CD62CACEB}" type="sibTrans" cxnId="{D7D150A6-301B-4C4F-A0D8-B0C5EB3B9DD1}">
      <dgm:prSet/>
      <dgm:spPr/>
      <dgm:t>
        <a:bodyPr/>
        <a:lstStyle/>
        <a:p>
          <a:endParaRPr lang="lt-LT"/>
        </a:p>
      </dgm:t>
    </dgm:pt>
    <dgm:pt modelId="{C5314B29-33D5-4E4F-90AB-F7853A291657}">
      <dgm:prSet phldrT="[Tekstas]"/>
      <dgm:spPr/>
      <dgm:t>
        <a:bodyPr/>
        <a:lstStyle/>
        <a:p>
          <a:r>
            <a:rPr lang="lt-LT" dirty="0"/>
            <a:t>Vidutinė socialinė pašalpa 87,6 Eur</a:t>
          </a:r>
        </a:p>
      </dgm:t>
    </dgm:pt>
    <dgm:pt modelId="{A0E3446B-2D76-4B4D-A4DE-F7D75541D861}" type="parTrans" cxnId="{96BA9FF1-3F52-47A4-8996-4BDE95F1B79D}">
      <dgm:prSet/>
      <dgm:spPr/>
      <dgm:t>
        <a:bodyPr/>
        <a:lstStyle/>
        <a:p>
          <a:endParaRPr lang="lt-LT"/>
        </a:p>
      </dgm:t>
    </dgm:pt>
    <dgm:pt modelId="{FFCF825F-A02E-4A3C-8DEE-A78CA7881CF8}" type="sibTrans" cxnId="{96BA9FF1-3F52-47A4-8996-4BDE95F1B79D}">
      <dgm:prSet/>
      <dgm:spPr/>
      <dgm:t>
        <a:bodyPr/>
        <a:lstStyle/>
        <a:p>
          <a:endParaRPr lang="lt-LT"/>
        </a:p>
      </dgm:t>
    </dgm:pt>
    <dgm:pt modelId="{BDA80BA6-FB3D-4D03-80A8-C40BD2BE9813}" type="pres">
      <dgm:prSet presAssocID="{48BD272B-9A22-4929-8341-196905FAE7AF}" presName="linearFlow" presStyleCnt="0">
        <dgm:presLayoutVars>
          <dgm:dir/>
          <dgm:resizeHandles val="exact"/>
        </dgm:presLayoutVars>
      </dgm:prSet>
      <dgm:spPr/>
    </dgm:pt>
    <dgm:pt modelId="{60AA6E94-E6D3-4A5F-989E-74DFA2CB0481}" type="pres">
      <dgm:prSet presAssocID="{61135BB6-4748-4136-9275-2B66C39D19E4}" presName="composite" presStyleCnt="0"/>
      <dgm:spPr/>
    </dgm:pt>
    <dgm:pt modelId="{00E40BA5-91AC-4591-9D84-24A84F64E404}" type="pres">
      <dgm:prSet presAssocID="{61135BB6-4748-4136-9275-2B66C39D19E4}" presName="imgShp" presStyleLbl="fgImgPlace1" presStyleIdx="0" presStyleCnt="4" custLinFactNeighborX="-52258" custLinFactNeighborY="-149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uras"/>
        </a:ext>
      </dgm:extLst>
    </dgm:pt>
    <dgm:pt modelId="{E18157F1-4BA2-4658-8AEF-33FD161BD97E}" type="pres">
      <dgm:prSet presAssocID="{61135BB6-4748-4136-9275-2B66C39D19E4}" presName="txShp" presStyleLbl="node1" presStyleIdx="0" presStyleCnt="4">
        <dgm:presLayoutVars>
          <dgm:bulletEnabled val="1"/>
        </dgm:presLayoutVars>
      </dgm:prSet>
      <dgm:spPr/>
    </dgm:pt>
    <dgm:pt modelId="{73F8B8EB-304E-4543-ADE0-0D73BBD35FDD}" type="pres">
      <dgm:prSet presAssocID="{3F863319-84C0-46EA-B26D-E478C1BDFEC6}" presName="spacing" presStyleCnt="0"/>
      <dgm:spPr/>
    </dgm:pt>
    <dgm:pt modelId="{3BA2F5AF-C686-4D3B-820D-08989DD38319}" type="pres">
      <dgm:prSet presAssocID="{91565C5A-990C-49C3-9C3D-B0FFEE2C6B3B}" presName="composite" presStyleCnt="0"/>
      <dgm:spPr/>
    </dgm:pt>
    <dgm:pt modelId="{3EAEC00A-0D4D-4FE1-BF48-1C288C110F40}" type="pres">
      <dgm:prSet presAssocID="{91565C5A-990C-49C3-9C3D-B0FFEE2C6B3B}" presName="imgShp" presStyleLbl="fgImgPlace1" presStyleIdx="1" presStyleCnt="4" custLinFactNeighborX="-52258" custLinFactNeighborY="446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tos"/>
        </a:ext>
      </dgm:extLst>
    </dgm:pt>
    <dgm:pt modelId="{90394249-AACC-4DAF-81DF-CDDB1842D891}" type="pres">
      <dgm:prSet presAssocID="{91565C5A-990C-49C3-9C3D-B0FFEE2C6B3B}" presName="txShp" presStyleLbl="node1" presStyleIdx="1" presStyleCnt="4">
        <dgm:presLayoutVars>
          <dgm:bulletEnabled val="1"/>
        </dgm:presLayoutVars>
      </dgm:prSet>
      <dgm:spPr/>
    </dgm:pt>
    <dgm:pt modelId="{394C3304-F8DE-4038-B9A7-3710BB9A4CA2}" type="pres">
      <dgm:prSet presAssocID="{468F4388-B91F-4459-AE29-0B5DD1F6E8B9}" presName="spacing" presStyleCnt="0"/>
      <dgm:spPr/>
    </dgm:pt>
    <dgm:pt modelId="{E1FD0598-250B-4806-A1CB-7F3E81918F06}" type="pres">
      <dgm:prSet presAssocID="{0BA4D7FB-9C67-4BDB-9257-01E5B7FCDD8E}" presName="composite" presStyleCnt="0"/>
      <dgm:spPr/>
    </dgm:pt>
    <dgm:pt modelId="{77DFC69F-A853-41A0-8642-5520F3935C75}" type="pres">
      <dgm:prSet presAssocID="{0BA4D7FB-9C67-4BDB-9257-01E5B7FCDD8E}" presName="imgShp" presStyleLbl="fgImgPlace1" presStyleIdx="2" presStyleCnt="4" custLinFactNeighborX="-47780"/>
      <dgm:spPr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Šeima su berniuku"/>
        </a:ext>
      </dgm:extLst>
    </dgm:pt>
    <dgm:pt modelId="{39C662F7-F959-4A96-9D95-7D452A858C47}" type="pres">
      <dgm:prSet presAssocID="{0BA4D7FB-9C67-4BDB-9257-01E5B7FCDD8E}" presName="txShp" presStyleLbl="node1" presStyleIdx="2" presStyleCnt="4">
        <dgm:presLayoutVars>
          <dgm:bulletEnabled val="1"/>
        </dgm:presLayoutVars>
      </dgm:prSet>
      <dgm:spPr/>
    </dgm:pt>
    <dgm:pt modelId="{9185577D-272A-412D-BA7E-AB6FA946F7AA}" type="pres">
      <dgm:prSet presAssocID="{B6A6322B-7190-43C5-9E83-7A0CD62CACEB}" presName="spacing" presStyleCnt="0"/>
      <dgm:spPr/>
    </dgm:pt>
    <dgm:pt modelId="{AE610687-979F-4E51-9594-9DFE9903BC4A}" type="pres">
      <dgm:prSet presAssocID="{C5314B29-33D5-4E4F-90AB-F7853A291657}" presName="composite" presStyleCnt="0"/>
      <dgm:spPr/>
    </dgm:pt>
    <dgm:pt modelId="{C0CDFAE8-E75D-4F0C-ABAD-3CF7897533F3}" type="pres">
      <dgm:prSet presAssocID="{C5314B29-33D5-4E4F-90AB-F7853A291657}" presName="imgShp" presStyleLbl="fgImgPlace1" presStyleIdx="3" presStyleCnt="4" custLinFactNeighborX="-55245" custLinFactNeighborY="-10452"/>
      <dgm:spPr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nigai"/>
        </a:ext>
      </dgm:extLst>
    </dgm:pt>
    <dgm:pt modelId="{B7347F65-DA7A-49FA-91BE-F6A44FD3E051}" type="pres">
      <dgm:prSet presAssocID="{C5314B29-33D5-4E4F-90AB-F7853A291657}" presName="txShp" presStyleLbl="node1" presStyleIdx="3" presStyleCnt="4">
        <dgm:presLayoutVars>
          <dgm:bulletEnabled val="1"/>
        </dgm:presLayoutVars>
      </dgm:prSet>
      <dgm:spPr/>
    </dgm:pt>
  </dgm:ptLst>
  <dgm:cxnLst>
    <dgm:cxn modelId="{E40E100F-2683-4E56-B149-FC71FA88ADEF}" type="presOf" srcId="{0BA4D7FB-9C67-4BDB-9257-01E5B7FCDD8E}" destId="{39C662F7-F959-4A96-9D95-7D452A858C47}" srcOrd="0" destOrd="0" presId="urn:microsoft.com/office/officeart/2005/8/layout/vList3#1"/>
    <dgm:cxn modelId="{E434560F-9C90-4D82-AF92-E0BDCA6A56C9}" type="presOf" srcId="{48BD272B-9A22-4929-8341-196905FAE7AF}" destId="{BDA80BA6-FB3D-4D03-80A8-C40BD2BE9813}" srcOrd="0" destOrd="0" presId="urn:microsoft.com/office/officeart/2005/8/layout/vList3#1"/>
    <dgm:cxn modelId="{71216A1B-ED1E-490B-81EF-104A66C8DB08}" type="presOf" srcId="{C5314B29-33D5-4E4F-90AB-F7853A291657}" destId="{B7347F65-DA7A-49FA-91BE-F6A44FD3E051}" srcOrd="0" destOrd="0" presId="urn:microsoft.com/office/officeart/2005/8/layout/vList3#1"/>
    <dgm:cxn modelId="{2845E63F-2C22-44F2-82FC-DD78217D89FE}" srcId="{48BD272B-9A22-4929-8341-196905FAE7AF}" destId="{61135BB6-4748-4136-9275-2B66C39D19E4}" srcOrd="0" destOrd="0" parTransId="{6BAF42B2-E2D1-444B-8386-C4D48125EAFD}" sibTransId="{3F863319-84C0-46EA-B26D-E478C1BDFEC6}"/>
    <dgm:cxn modelId="{F3B1506D-01A6-4680-B4FB-CAA35722E066}" srcId="{48BD272B-9A22-4929-8341-196905FAE7AF}" destId="{91565C5A-990C-49C3-9C3D-B0FFEE2C6B3B}" srcOrd="1" destOrd="0" parTransId="{2EB58454-4EAB-44BD-A090-827B2B8A7D60}" sibTransId="{468F4388-B91F-4459-AE29-0B5DD1F6E8B9}"/>
    <dgm:cxn modelId="{5B9E0F95-C992-42F7-8D8A-48953EF8B8FC}" type="presOf" srcId="{91565C5A-990C-49C3-9C3D-B0FFEE2C6B3B}" destId="{90394249-AACC-4DAF-81DF-CDDB1842D891}" srcOrd="0" destOrd="0" presId="urn:microsoft.com/office/officeart/2005/8/layout/vList3#1"/>
    <dgm:cxn modelId="{D7D150A6-301B-4C4F-A0D8-B0C5EB3B9DD1}" srcId="{48BD272B-9A22-4929-8341-196905FAE7AF}" destId="{0BA4D7FB-9C67-4BDB-9257-01E5B7FCDD8E}" srcOrd="2" destOrd="0" parTransId="{4B8FD470-5398-4E38-AAE9-A801D5126806}" sibTransId="{B6A6322B-7190-43C5-9E83-7A0CD62CACEB}"/>
    <dgm:cxn modelId="{3CD543B7-3B35-4602-84F6-FD6A014DC0E6}" type="presOf" srcId="{61135BB6-4748-4136-9275-2B66C39D19E4}" destId="{E18157F1-4BA2-4658-8AEF-33FD161BD97E}" srcOrd="0" destOrd="0" presId="urn:microsoft.com/office/officeart/2005/8/layout/vList3#1"/>
    <dgm:cxn modelId="{96BA9FF1-3F52-47A4-8996-4BDE95F1B79D}" srcId="{48BD272B-9A22-4929-8341-196905FAE7AF}" destId="{C5314B29-33D5-4E4F-90AB-F7853A291657}" srcOrd="3" destOrd="0" parTransId="{A0E3446B-2D76-4B4D-A4DE-F7D75541D861}" sibTransId="{FFCF825F-A02E-4A3C-8DEE-A78CA7881CF8}"/>
    <dgm:cxn modelId="{75DB5AFA-BFBE-4FE9-A1FB-B4479E311E95}" type="presParOf" srcId="{BDA80BA6-FB3D-4D03-80A8-C40BD2BE9813}" destId="{60AA6E94-E6D3-4A5F-989E-74DFA2CB0481}" srcOrd="0" destOrd="0" presId="urn:microsoft.com/office/officeart/2005/8/layout/vList3#1"/>
    <dgm:cxn modelId="{CA59A1CD-8724-4AF4-BCEE-E3BA031CCB8C}" type="presParOf" srcId="{60AA6E94-E6D3-4A5F-989E-74DFA2CB0481}" destId="{00E40BA5-91AC-4591-9D84-24A84F64E404}" srcOrd="0" destOrd="0" presId="urn:microsoft.com/office/officeart/2005/8/layout/vList3#1"/>
    <dgm:cxn modelId="{CB8A1E96-FD15-4334-844F-97C660B90E3D}" type="presParOf" srcId="{60AA6E94-E6D3-4A5F-989E-74DFA2CB0481}" destId="{E18157F1-4BA2-4658-8AEF-33FD161BD97E}" srcOrd="1" destOrd="0" presId="urn:microsoft.com/office/officeart/2005/8/layout/vList3#1"/>
    <dgm:cxn modelId="{F76E9B14-8C73-4FC0-BE25-EA0B6BD3E25E}" type="presParOf" srcId="{BDA80BA6-FB3D-4D03-80A8-C40BD2BE9813}" destId="{73F8B8EB-304E-4543-ADE0-0D73BBD35FDD}" srcOrd="1" destOrd="0" presId="urn:microsoft.com/office/officeart/2005/8/layout/vList3#1"/>
    <dgm:cxn modelId="{079170FA-BE09-45A4-A5D4-ED3E39294490}" type="presParOf" srcId="{BDA80BA6-FB3D-4D03-80A8-C40BD2BE9813}" destId="{3BA2F5AF-C686-4D3B-820D-08989DD38319}" srcOrd="2" destOrd="0" presId="urn:microsoft.com/office/officeart/2005/8/layout/vList3#1"/>
    <dgm:cxn modelId="{F20816C3-2117-4621-B7A0-AC3BB0767B22}" type="presParOf" srcId="{3BA2F5AF-C686-4D3B-820D-08989DD38319}" destId="{3EAEC00A-0D4D-4FE1-BF48-1C288C110F40}" srcOrd="0" destOrd="0" presId="urn:microsoft.com/office/officeart/2005/8/layout/vList3#1"/>
    <dgm:cxn modelId="{E72105BF-396D-4A9B-9066-041E1F5297E3}" type="presParOf" srcId="{3BA2F5AF-C686-4D3B-820D-08989DD38319}" destId="{90394249-AACC-4DAF-81DF-CDDB1842D891}" srcOrd="1" destOrd="0" presId="urn:microsoft.com/office/officeart/2005/8/layout/vList3#1"/>
    <dgm:cxn modelId="{5E45FD3D-CCC0-484B-AFE9-71C4AE240166}" type="presParOf" srcId="{BDA80BA6-FB3D-4D03-80A8-C40BD2BE9813}" destId="{394C3304-F8DE-4038-B9A7-3710BB9A4CA2}" srcOrd="3" destOrd="0" presId="urn:microsoft.com/office/officeart/2005/8/layout/vList3#1"/>
    <dgm:cxn modelId="{4594A664-5FFD-42EE-8F5A-127833D04483}" type="presParOf" srcId="{BDA80BA6-FB3D-4D03-80A8-C40BD2BE9813}" destId="{E1FD0598-250B-4806-A1CB-7F3E81918F06}" srcOrd="4" destOrd="0" presId="urn:microsoft.com/office/officeart/2005/8/layout/vList3#1"/>
    <dgm:cxn modelId="{EF6A49A9-F299-49B1-9BEC-63E5D8D29E31}" type="presParOf" srcId="{E1FD0598-250B-4806-A1CB-7F3E81918F06}" destId="{77DFC69F-A853-41A0-8642-5520F3935C75}" srcOrd="0" destOrd="0" presId="urn:microsoft.com/office/officeart/2005/8/layout/vList3#1"/>
    <dgm:cxn modelId="{5DC8C450-14B8-4344-907E-5C2333ABB49C}" type="presParOf" srcId="{E1FD0598-250B-4806-A1CB-7F3E81918F06}" destId="{39C662F7-F959-4A96-9D95-7D452A858C47}" srcOrd="1" destOrd="0" presId="urn:microsoft.com/office/officeart/2005/8/layout/vList3#1"/>
    <dgm:cxn modelId="{026BB00E-DBA0-4187-B1C2-86C2214A9071}" type="presParOf" srcId="{BDA80BA6-FB3D-4D03-80A8-C40BD2BE9813}" destId="{9185577D-272A-412D-BA7E-AB6FA946F7AA}" srcOrd="5" destOrd="0" presId="urn:microsoft.com/office/officeart/2005/8/layout/vList3#1"/>
    <dgm:cxn modelId="{31CFBBFB-140D-4B61-920F-FE2E5EEFD455}" type="presParOf" srcId="{BDA80BA6-FB3D-4D03-80A8-C40BD2BE9813}" destId="{AE610687-979F-4E51-9594-9DFE9903BC4A}" srcOrd="6" destOrd="0" presId="urn:microsoft.com/office/officeart/2005/8/layout/vList3#1"/>
    <dgm:cxn modelId="{B1FC761C-2B5A-4E21-B2B4-B7B3318C38D7}" type="presParOf" srcId="{AE610687-979F-4E51-9594-9DFE9903BC4A}" destId="{C0CDFAE8-E75D-4F0C-ABAD-3CF7897533F3}" srcOrd="0" destOrd="0" presId="urn:microsoft.com/office/officeart/2005/8/layout/vList3#1"/>
    <dgm:cxn modelId="{1F630944-FC61-4A56-9BC0-E698B82F267B}" type="presParOf" srcId="{AE610687-979F-4E51-9594-9DFE9903BC4A}" destId="{B7347F65-DA7A-49FA-91BE-F6A44FD3E051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74A8DB-89FD-49CD-A83E-C2645980224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21CF360-FA04-4CD4-99DE-3B42F771A5A9}">
      <dgm:prSet/>
      <dgm:spPr/>
      <dgm:t>
        <a:bodyPr/>
        <a:lstStyle/>
        <a:p>
          <a:r>
            <a:rPr lang="en-US"/>
            <a:t>Per 20</a:t>
          </a:r>
          <a:r>
            <a:rPr lang="lt-LT"/>
            <a:t>21</a:t>
          </a:r>
          <a:r>
            <a:rPr lang="en-US"/>
            <a:t> m. </a:t>
          </a:r>
          <a:r>
            <a:rPr lang="en-US" err="1"/>
            <a:t>įvyko</a:t>
          </a:r>
          <a:r>
            <a:rPr lang="en-US"/>
            <a:t> </a:t>
          </a:r>
          <a:r>
            <a:rPr lang="lt-LT"/>
            <a:t>15 </a:t>
          </a:r>
          <a:r>
            <a:rPr lang="en-US" err="1"/>
            <a:t>komiteto</a:t>
          </a:r>
          <a:r>
            <a:rPr lang="en-US"/>
            <a:t> </a:t>
          </a:r>
          <a:r>
            <a:rPr lang="en-US" err="1"/>
            <a:t>posėdžių</a:t>
          </a:r>
          <a:r>
            <a:rPr lang="en-US"/>
            <a:t>. </a:t>
          </a:r>
        </a:p>
      </dgm:t>
    </dgm:pt>
    <dgm:pt modelId="{0031D1F6-0C65-4A8F-8470-87263274F171}" type="parTrans" cxnId="{1AA00C07-770E-49C4-A802-1014654FFFA7}">
      <dgm:prSet/>
      <dgm:spPr/>
      <dgm:t>
        <a:bodyPr/>
        <a:lstStyle/>
        <a:p>
          <a:endParaRPr lang="en-US"/>
        </a:p>
      </dgm:t>
    </dgm:pt>
    <dgm:pt modelId="{A55C4B85-BDED-48BC-9ED9-5439DB4A9830}" type="sibTrans" cxnId="{1AA00C07-770E-49C4-A802-1014654FFFA7}">
      <dgm:prSet/>
      <dgm:spPr/>
      <dgm:t>
        <a:bodyPr/>
        <a:lstStyle/>
        <a:p>
          <a:endParaRPr lang="en-US"/>
        </a:p>
      </dgm:t>
    </dgm:pt>
    <dgm:pt modelId="{0B719808-F012-4CF0-81F3-A04E476939D7}">
      <dgm:prSet/>
      <dgm:spPr/>
      <dgm:t>
        <a:bodyPr/>
        <a:lstStyle/>
        <a:p>
          <a:r>
            <a:rPr lang="en-US" err="1"/>
            <a:t>Apsvarstyti</a:t>
          </a:r>
          <a:r>
            <a:rPr lang="lt-LT"/>
            <a:t> 22</a:t>
          </a:r>
          <a:r>
            <a:rPr lang="en-US"/>
            <a:t> </a:t>
          </a:r>
          <a:r>
            <a:rPr lang="en-US" err="1"/>
            <a:t>sprendimo</a:t>
          </a:r>
          <a:r>
            <a:rPr lang="en-US"/>
            <a:t> </a:t>
          </a:r>
          <a:r>
            <a:rPr lang="en-US" err="1"/>
            <a:t>projektai</a:t>
          </a:r>
          <a:r>
            <a:rPr lang="en-US"/>
            <a:t>, </a:t>
          </a:r>
          <a:r>
            <a:rPr lang="en-US" err="1"/>
            <a:t>išklausyt</a:t>
          </a:r>
          <a:r>
            <a:rPr lang="lt-LT" err="1"/>
            <a:t>os</a:t>
          </a:r>
          <a:r>
            <a:rPr lang="en-US"/>
            <a:t> </a:t>
          </a:r>
          <a:r>
            <a:rPr lang="lt-LT"/>
            <a:t>3  </a:t>
          </a:r>
          <a:r>
            <a:rPr lang="en-US" err="1"/>
            <a:t>informacij</a:t>
          </a:r>
          <a:r>
            <a:rPr lang="lt-LT" err="1"/>
            <a:t>os</a:t>
          </a:r>
          <a:r>
            <a:rPr lang="lt-LT"/>
            <a:t>.</a:t>
          </a:r>
          <a:r>
            <a:rPr lang="en-US"/>
            <a:t> </a:t>
          </a:r>
        </a:p>
      </dgm:t>
    </dgm:pt>
    <dgm:pt modelId="{E6E0292F-FE4B-419A-AFF9-5D8D5CF7E6BC}" type="parTrans" cxnId="{57691C9C-2BAF-4883-8B81-FE57ED5D1AAC}">
      <dgm:prSet/>
      <dgm:spPr/>
      <dgm:t>
        <a:bodyPr/>
        <a:lstStyle/>
        <a:p>
          <a:endParaRPr lang="en-US"/>
        </a:p>
      </dgm:t>
    </dgm:pt>
    <dgm:pt modelId="{55739CE8-8546-434B-9758-AE345C417222}" type="sibTrans" cxnId="{57691C9C-2BAF-4883-8B81-FE57ED5D1AAC}">
      <dgm:prSet/>
      <dgm:spPr/>
      <dgm:t>
        <a:bodyPr/>
        <a:lstStyle/>
        <a:p>
          <a:endParaRPr lang="en-US"/>
        </a:p>
      </dgm:t>
    </dgm:pt>
    <dgm:pt modelId="{5E76219B-0572-4979-B7B7-DE3B64F1F542}" type="pres">
      <dgm:prSet presAssocID="{8174A8DB-89FD-49CD-A83E-C26459802249}" presName="linear" presStyleCnt="0">
        <dgm:presLayoutVars>
          <dgm:animLvl val="lvl"/>
          <dgm:resizeHandles val="exact"/>
        </dgm:presLayoutVars>
      </dgm:prSet>
      <dgm:spPr/>
    </dgm:pt>
    <dgm:pt modelId="{3C975D9E-7C85-449D-BE98-346632F4945D}" type="pres">
      <dgm:prSet presAssocID="{221CF360-FA04-4CD4-99DE-3B42F771A5A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B57CF1B-0DA1-452F-8D1E-64285F7AF802}" type="pres">
      <dgm:prSet presAssocID="{A55C4B85-BDED-48BC-9ED9-5439DB4A9830}" presName="spacer" presStyleCnt="0"/>
      <dgm:spPr/>
    </dgm:pt>
    <dgm:pt modelId="{BC0CEF93-01EE-4A71-B4AC-A0D5125FDC16}" type="pres">
      <dgm:prSet presAssocID="{0B719808-F012-4CF0-81F3-A04E476939D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1AA00C07-770E-49C4-A802-1014654FFFA7}" srcId="{8174A8DB-89FD-49CD-A83E-C26459802249}" destId="{221CF360-FA04-4CD4-99DE-3B42F771A5A9}" srcOrd="0" destOrd="0" parTransId="{0031D1F6-0C65-4A8F-8470-87263274F171}" sibTransId="{A55C4B85-BDED-48BC-9ED9-5439DB4A9830}"/>
    <dgm:cxn modelId="{75A51A87-7EEF-49A8-82F9-13E6E5FAE64D}" type="presOf" srcId="{221CF360-FA04-4CD4-99DE-3B42F771A5A9}" destId="{3C975D9E-7C85-449D-BE98-346632F4945D}" srcOrd="0" destOrd="0" presId="urn:microsoft.com/office/officeart/2005/8/layout/vList2"/>
    <dgm:cxn modelId="{392E8B95-0154-4CD1-B3E1-0DA45EC39F8C}" type="presOf" srcId="{0B719808-F012-4CF0-81F3-A04E476939D7}" destId="{BC0CEF93-01EE-4A71-B4AC-A0D5125FDC16}" srcOrd="0" destOrd="0" presId="urn:microsoft.com/office/officeart/2005/8/layout/vList2"/>
    <dgm:cxn modelId="{57691C9C-2BAF-4883-8B81-FE57ED5D1AAC}" srcId="{8174A8DB-89FD-49CD-A83E-C26459802249}" destId="{0B719808-F012-4CF0-81F3-A04E476939D7}" srcOrd="1" destOrd="0" parTransId="{E6E0292F-FE4B-419A-AFF9-5D8D5CF7E6BC}" sibTransId="{55739CE8-8546-434B-9758-AE345C417222}"/>
    <dgm:cxn modelId="{8D294EB0-0ECB-4454-A0DE-A2A567994581}" type="presOf" srcId="{8174A8DB-89FD-49CD-A83E-C26459802249}" destId="{5E76219B-0572-4979-B7B7-DE3B64F1F542}" srcOrd="0" destOrd="0" presId="urn:microsoft.com/office/officeart/2005/8/layout/vList2"/>
    <dgm:cxn modelId="{20B2F7D1-75B9-4536-B06F-9265DF9B4699}" type="presParOf" srcId="{5E76219B-0572-4979-B7B7-DE3B64F1F542}" destId="{3C975D9E-7C85-449D-BE98-346632F4945D}" srcOrd="0" destOrd="0" presId="urn:microsoft.com/office/officeart/2005/8/layout/vList2"/>
    <dgm:cxn modelId="{ED74B5FB-BBA2-4EC6-B695-34FAC215A00D}" type="presParOf" srcId="{5E76219B-0572-4979-B7B7-DE3B64F1F542}" destId="{7B57CF1B-0DA1-452F-8D1E-64285F7AF802}" srcOrd="1" destOrd="0" presId="urn:microsoft.com/office/officeart/2005/8/layout/vList2"/>
    <dgm:cxn modelId="{1F422C43-F898-4FF7-9AFC-8D208FDA0D74}" type="presParOf" srcId="{5E76219B-0572-4979-B7B7-DE3B64F1F542}" destId="{BC0CEF93-01EE-4A71-B4AC-A0D5125FDC1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40D493-75DE-4630-8E56-0BA4830E4A6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DEE757C-8A1B-47BE-9D86-D5ED99626123}">
      <dgm:prSet/>
      <dgm:spPr/>
      <dgm:t>
        <a:bodyPr/>
        <a:lstStyle/>
        <a:p>
          <a:r>
            <a:rPr lang="lt-LT"/>
            <a:t>Per 2021 m. įvyko 14 komiteto posėdžių.</a:t>
          </a:r>
          <a:endParaRPr lang="en-US"/>
        </a:p>
      </dgm:t>
    </dgm:pt>
    <dgm:pt modelId="{B6066680-4891-40C0-AD70-35EFCC9E03C9}" type="parTrans" cxnId="{23AE67EE-E730-4C24-A3D5-97FE4187372B}">
      <dgm:prSet/>
      <dgm:spPr/>
      <dgm:t>
        <a:bodyPr/>
        <a:lstStyle/>
        <a:p>
          <a:endParaRPr lang="en-US"/>
        </a:p>
      </dgm:t>
    </dgm:pt>
    <dgm:pt modelId="{54917DFA-38FE-4873-912B-4DC03EDC12CD}" type="sibTrans" cxnId="{23AE67EE-E730-4C24-A3D5-97FE4187372B}">
      <dgm:prSet/>
      <dgm:spPr/>
      <dgm:t>
        <a:bodyPr/>
        <a:lstStyle/>
        <a:p>
          <a:endParaRPr lang="en-US"/>
        </a:p>
      </dgm:t>
    </dgm:pt>
    <dgm:pt modelId="{C3AB4F50-57E9-4327-9799-B0AF10C904E1}">
      <dgm:prSet/>
      <dgm:spPr/>
      <dgm:t>
        <a:bodyPr/>
        <a:lstStyle/>
        <a:p>
          <a:r>
            <a:rPr lang="lt-LT" dirty="0"/>
            <a:t>Apsvarstyti 230 sprendimo projektų, išklausytos 3 informacijos. </a:t>
          </a:r>
          <a:endParaRPr lang="en-US" dirty="0"/>
        </a:p>
      </dgm:t>
    </dgm:pt>
    <dgm:pt modelId="{781CFA0C-D14C-4387-A609-B38EA012FBF5}" type="parTrans" cxnId="{B4246A6A-163D-435D-8C0E-EE31BF6FFD7B}">
      <dgm:prSet/>
      <dgm:spPr/>
      <dgm:t>
        <a:bodyPr/>
        <a:lstStyle/>
        <a:p>
          <a:endParaRPr lang="en-US"/>
        </a:p>
      </dgm:t>
    </dgm:pt>
    <dgm:pt modelId="{4A5890DF-4ACD-44A9-BD88-DC58D1CD22BE}" type="sibTrans" cxnId="{B4246A6A-163D-435D-8C0E-EE31BF6FFD7B}">
      <dgm:prSet/>
      <dgm:spPr/>
      <dgm:t>
        <a:bodyPr/>
        <a:lstStyle/>
        <a:p>
          <a:endParaRPr lang="en-US"/>
        </a:p>
      </dgm:t>
    </dgm:pt>
    <dgm:pt modelId="{4ABBCC1E-EB2D-42AF-87FA-2A81BC0BCC58}">
      <dgm:prSet/>
      <dgm:spPr/>
      <dgm:t>
        <a:bodyPr/>
        <a:lstStyle/>
        <a:p>
          <a:r>
            <a:rPr lang="lt-LT"/>
            <a:t>Įvyko 1 išvažiuojamasis posėdis į Šilutės atvirą jaunimo centrą</a:t>
          </a:r>
          <a:endParaRPr lang="en-US"/>
        </a:p>
      </dgm:t>
    </dgm:pt>
    <dgm:pt modelId="{DED2CB86-C031-45DF-A489-DBDBA90EF551}" type="parTrans" cxnId="{182A4933-F025-401B-B666-0C8C7393709E}">
      <dgm:prSet/>
      <dgm:spPr/>
      <dgm:t>
        <a:bodyPr/>
        <a:lstStyle/>
        <a:p>
          <a:endParaRPr lang="en-US"/>
        </a:p>
      </dgm:t>
    </dgm:pt>
    <dgm:pt modelId="{11101673-AE28-4B3E-87F4-CCA68DD261FB}" type="sibTrans" cxnId="{182A4933-F025-401B-B666-0C8C7393709E}">
      <dgm:prSet/>
      <dgm:spPr/>
      <dgm:t>
        <a:bodyPr/>
        <a:lstStyle/>
        <a:p>
          <a:endParaRPr lang="en-US"/>
        </a:p>
      </dgm:t>
    </dgm:pt>
    <dgm:pt modelId="{0D967150-B57E-4E6C-A93B-4AEDE19C271A}" type="pres">
      <dgm:prSet presAssocID="{2240D493-75DE-4630-8E56-0BA4830E4A66}" presName="linear" presStyleCnt="0">
        <dgm:presLayoutVars>
          <dgm:animLvl val="lvl"/>
          <dgm:resizeHandles val="exact"/>
        </dgm:presLayoutVars>
      </dgm:prSet>
      <dgm:spPr/>
    </dgm:pt>
    <dgm:pt modelId="{D7426610-5704-47E1-9A79-C6E2BB1F9AB2}" type="pres">
      <dgm:prSet presAssocID="{8DEE757C-8A1B-47BE-9D86-D5ED9962612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A79A863-C5D0-4F7E-BC3A-A1EC6FF62600}" type="pres">
      <dgm:prSet presAssocID="{54917DFA-38FE-4873-912B-4DC03EDC12CD}" presName="spacer" presStyleCnt="0"/>
      <dgm:spPr/>
    </dgm:pt>
    <dgm:pt modelId="{5CD0EF96-6C03-4A4A-825D-E33099EB1B1C}" type="pres">
      <dgm:prSet presAssocID="{C3AB4F50-57E9-4327-9799-B0AF10C904E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7319F44-7C7A-426B-AB39-41E487EA1A1C}" type="pres">
      <dgm:prSet presAssocID="{4A5890DF-4ACD-44A9-BD88-DC58D1CD22BE}" presName="spacer" presStyleCnt="0"/>
      <dgm:spPr/>
    </dgm:pt>
    <dgm:pt modelId="{BF776581-BE46-495A-99DC-BF3784974206}" type="pres">
      <dgm:prSet presAssocID="{4ABBCC1E-EB2D-42AF-87FA-2A81BC0BCC5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69D870D-CF0A-43C1-8F01-DFD4A1118898}" type="presOf" srcId="{2240D493-75DE-4630-8E56-0BA4830E4A66}" destId="{0D967150-B57E-4E6C-A93B-4AEDE19C271A}" srcOrd="0" destOrd="0" presId="urn:microsoft.com/office/officeart/2005/8/layout/vList2"/>
    <dgm:cxn modelId="{3A78142A-5B67-4B57-AD0B-D5B809E8AD0B}" type="presOf" srcId="{C3AB4F50-57E9-4327-9799-B0AF10C904E1}" destId="{5CD0EF96-6C03-4A4A-825D-E33099EB1B1C}" srcOrd="0" destOrd="0" presId="urn:microsoft.com/office/officeart/2005/8/layout/vList2"/>
    <dgm:cxn modelId="{182A4933-F025-401B-B666-0C8C7393709E}" srcId="{2240D493-75DE-4630-8E56-0BA4830E4A66}" destId="{4ABBCC1E-EB2D-42AF-87FA-2A81BC0BCC58}" srcOrd="2" destOrd="0" parTransId="{DED2CB86-C031-45DF-A489-DBDBA90EF551}" sibTransId="{11101673-AE28-4B3E-87F4-CCA68DD261FB}"/>
    <dgm:cxn modelId="{B4246A6A-163D-435D-8C0E-EE31BF6FFD7B}" srcId="{2240D493-75DE-4630-8E56-0BA4830E4A66}" destId="{C3AB4F50-57E9-4327-9799-B0AF10C904E1}" srcOrd="1" destOrd="0" parTransId="{781CFA0C-D14C-4387-A609-B38EA012FBF5}" sibTransId="{4A5890DF-4ACD-44A9-BD88-DC58D1CD22BE}"/>
    <dgm:cxn modelId="{9576EC80-86A8-47A7-BD61-5BC2A3F527D9}" type="presOf" srcId="{4ABBCC1E-EB2D-42AF-87FA-2A81BC0BCC58}" destId="{BF776581-BE46-495A-99DC-BF3784974206}" srcOrd="0" destOrd="0" presId="urn:microsoft.com/office/officeart/2005/8/layout/vList2"/>
    <dgm:cxn modelId="{6BE734DD-CD49-4470-A1AB-0E974E084192}" type="presOf" srcId="{8DEE757C-8A1B-47BE-9D86-D5ED99626123}" destId="{D7426610-5704-47E1-9A79-C6E2BB1F9AB2}" srcOrd="0" destOrd="0" presId="urn:microsoft.com/office/officeart/2005/8/layout/vList2"/>
    <dgm:cxn modelId="{23AE67EE-E730-4C24-A3D5-97FE4187372B}" srcId="{2240D493-75DE-4630-8E56-0BA4830E4A66}" destId="{8DEE757C-8A1B-47BE-9D86-D5ED99626123}" srcOrd="0" destOrd="0" parTransId="{B6066680-4891-40C0-AD70-35EFCC9E03C9}" sibTransId="{54917DFA-38FE-4873-912B-4DC03EDC12CD}"/>
    <dgm:cxn modelId="{17568AAB-1D22-471D-8227-22EE0DCB61E1}" type="presParOf" srcId="{0D967150-B57E-4E6C-A93B-4AEDE19C271A}" destId="{D7426610-5704-47E1-9A79-C6E2BB1F9AB2}" srcOrd="0" destOrd="0" presId="urn:microsoft.com/office/officeart/2005/8/layout/vList2"/>
    <dgm:cxn modelId="{261DD0B2-F352-4363-B087-61AD6171A09F}" type="presParOf" srcId="{0D967150-B57E-4E6C-A93B-4AEDE19C271A}" destId="{2A79A863-C5D0-4F7E-BC3A-A1EC6FF62600}" srcOrd="1" destOrd="0" presId="urn:microsoft.com/office/officeart/2005/8/layout/vList2"/>
    <dgm:cxn modelId="{76B14B37-F6FA-49C6-877B-DA55DA570452}" type="presParOf" srcId="{0D967150-B57E-4E6C-A93B-4AEDE19C271A}" destId="{5CD0EF96-6C03-4A4A-825D-E33099EB1B1C}" srcOrd="2" destOrd="0" presId="urn:microsoft.com/office/officeart/2005/8/layout/vList2"/>
    <dgm:cxn modelId="{523BB1D8-AF7F-4D5B-9034-ED22993C146E}" type="presParOf" srcId="{0D967150-B57E-4E6C-A93B-4AEDE19C271A}" destId="{07319F44-7C7A-426B-AB39-41E487EA1A1C}" srcOrd="3" destOrd="0" presId="urn:microsoft.com/office/officeart/2005/8/layout/vList2"/>
    <dgm:cxn modelId="{2827EB31-3AF0-4156-B297-3134AA8F31B5}" type="presParOf" srcId="{0D967150-B57E-4E6C-A93B-4AEDE19C271A}" destId="{BF776581-BE46-495A-99DC-BF378497420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DC4A14-79D4-4631-B4ED-D6DC3A3C7134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C0B916D-2067-47DB-935D-0B4357749B24}">
      <dgm:prSet/>
      <dgm:spPr/>
      <dgm:t>
        <a:bodyPr/>
        <a:lstStyle/>
        <a:p>
          <a:r>
            <a:rPr lang="en-US"/>
            <a:t>Per 20</a:t>
          </a:r>
          <a:r>
            <a:rPr lang="lt-LT"/>
            <a:t>21</a:t>
          </a:r>
          <a:r>
            <a:rPr lang="en-US"/>
            <a:t> </a:t>
          </a:r>
          <a:r>
            <a:rPr lang="en-US" err="1"/>
            <a:t>metus</a:t>
          </a:r>
          <a:r>
            <a:rPr lang="en-US"/>
            <a:t> </a:t>
          </a:r>
          <a:r>
            <a:rPr lang="en-US" err="1"/>
            <a:t>įvyko</a:t>
          </a:r>
          <a:r>
            <a:rPr lang="en-US"/>
            <a:t> </a:t>
          </a:r>
          <a:r>
            <a:rPr lang="lt-LT"/>
            <a:t>12</a:t>
          </a:r>
          <a:r>
            <a:rPr lang="en-US"/>
            <a:t> </a:t>
          </a:r>
          <a:r>
            <a:rPr lang="en-US" err="1"/>
            <a:t>komiteto</a:t>
          </a:r>
          <a:r>
            <a:rPr lang="en-US"/>
            <a:t> </a:t>
          </a:r>
          <a:r>
            <a:rPr lang="en-US" err="1"/>
            <a:t>posėdžių</a:t>
          </a:r>
          <a:r>
            <a:rPr lang="en-US"/>
            <a:t>.</a:t>
          </a:r>
        </a:p>
      </dgm:t>
    </dgm:pt>
    <dgm:pt modelId="{F75F8C58-1C68-4F7C-B997-76E3B36C77BE}" type="parTrans" cxnId="{5CAEA333-F0AF-44FC-944D-95420E87B3DB}">
      <dgm:prSet/>
      <dgm:spPr/>
      <dgm:t>
        <a:bodyPr/>
        <a:lstStyle/>
        <a:p>
          <a:endParaRPr lang="en-US"/>
        </a:p>
      </dgm:t>
    </dgm:pt>
    <dgm:pt modelId="{3BCF16F2-C8EC-4CCC-8D62-6E21EEA3ACDA}" type="sibTrans" cxnId="{5CAEA333-F0AF-44FC-944D-95420E87B3DB}">
      <dgm:prSet/>
      <dgm:spPr/>
      <dgm:t>
        <a:bodyPr/>
        <a:lstStyle/>
        <a:p>
          <a:endParaRPr lang="en-US"/>
        </a:p>
      </dgm:t>
    </dgm:pt>
    <dgm:pt modelId="{7130C2EE-3419-493B-B429-B80002F48228}">
      <dgm:prSet/>
      <dgm:spPr/>
      <dgm:t>
        <a:bodyPr/>
        <a:lstStyle/>
        <a:p>
          <a:r>
            <a:rPr lang="en-US" err="1"/>
            <a:t>Apsvarstyti</a:t>
          </a:r>
          <a:r>
            <a:rPr lang="en-US"/>
            <a:t> </a:t>
          </a:r>
          <a:r>
            <a:rPr lang="lt-LT"/>
            <a:t>213</a:t>
          </a:r>
          <a:r>
            <a:rPr lang="en-US"/>
            <a:t> </a:t>
          </a:r>
          <a:r>
            <a:rPr lang="en-US" err="1"/>
            <a:t>sprendimo</a:t>
          </a:r>
          <a:r>
            <a:rPr lang="en-US"/>
            <a:t> </a:t>
          </a:r>
          <a:r>
            <a:rPr lang="en-US" err="1"/>
            <a:t>projekt</a:t>
          </a:r>
          <a:r>
            <a:rPr lang="lt-LT"/>
            <a:t>ų</a:t>
          </a:r>
          <a:r>
            <a:rPr lang="en-US"/>
            <a:t>, </a:t>
          </a:r>
          <a:r>
            <a:rPr lang="en-US" err="1"/>
            <a:t>išklausyt</a:t>
          </a:r>
          <a:r>
            <a:rPr lang="lt-LT" err="1"/>
            <a:t>os</a:t>
          </a:r>
          <a:r>
            <a:rPr lang="lt-LT"/>
            <a:t> 2</a:t>
          </a:r>
          <a:r>
            <a:rPr lang="en-US"/>
            <a:t> </a:t>
          </a:r>
          <a:r>
            <a:rPr lang="en-US" err="1"/>
            <a:t>informacij</a:t>
          </a:r>
          <a:r>
            <a:rPr lang="lt-LT" err="1"/>
            <a:t>os</a:t>
          </a:r>
          <a:r>
            <a:rPr lang="en-US"/>
            <a:t>.</a:t>
          </a:r>
        </a:p>
      </dgm:t>
    </dgm:pt>
    <dgm:pt modelId="{8F077D52-2A31-4F28-8988-137080A2E472}" type="parTrans" cxnId="{541827D0-4443-4574-8165-62725E129C92}">
      <dgm:prSet/>
      <dgm:spPr/>
      <dgm:t>
        <a:bodyPr/>
        <a:lstStyle/>
        <a:p>
          <a:endParaRPr lang="en-US"/>
        </a:p>
      </dgm:t>
    </dgm:pt>
    <dgm:pt modelId="{619D98D3-0163-40CF-95F5-CF25658A84BF}" type="sibTrans" cxnId="{541827D0-4443-4574-8165-62725E129C92}">
      <dgm:prSet/>
      <dgm:spPr/>
      <dgm:t>
        <a:bodyPr/>
        <a:lstStyle/>
        <a:p>
          <a:endParaRPr lang="en-US"/>
        </a:p>
      </dgm:t>
    </dgm:pt>
    <dgm:pt modelId="{3B42616E-AE21-4CC7-B79D-57DCDBEC8F63}" type="pres">
      <dgm:prSet presAssocID="{05DC4A14-79D4-4631-B4ED-D6DC3A3C7134}" presName="diagram" presStyleCnt="0">
        <dgm:presLayoutVars>
          <dgm:dir/>
          <dgm:resizeHandles val="exact"/>
        </dgm:presLayoutVars>
      </dgm:prSet>
      <dgm:spPr/>
    </dgm:pt>
    <dgm:pt modelId="{45A3A9C5-467A-4F63-8F47-3F23E475B166}" type="pres">
      <dgm:prSet presAssocID="{EC0B916D-2067-47DB-935D-0B4357749B24}" presName="node" presStyleLbl="node1" presStyleIdx="0" presStyleCnt="2">
        <dgm:presLayoutVars>
          <dgm:bulletEnabled val="1"/>
        </dgm:presLayoutVars>
      </dgm:prSet>
      <dgm:spPr/>
    </dgm:pt>
    <dgm:pt modelId="{D8D7DA97-2799-4D44-9BF5-EB015E937DB2}" type="pres">
      <dgm:prSet presAssocID="{3BCF16F2-C8EC-4CCC-8D62-6E21EEA3ACDA}" presName="sibTrans" presStyleCnt="0"/>
      <dgm:spPr/>
    </dgm:pt>
    <dgm:pt modelId="{3BC33EE4-09C1-43FB-A978-55260FB13136}" type="pres">
      <dgm:prSet presAssocID="{7130C2EE-3419-493B-B429-B80002F48228}" presName="node" presStyleLbl="node1" presStyleIdx="1" presStyleCnt="2">
        <dgm:presLayoutVars>
          <dgm:bulletEnabled val="1"/>
        </dgm:presLayoutVars>
      </dgm:prSet>
      <dgm:spPr/>
    </dgm:pt>
  </dgm:ptLst>
  <dgm:cxnLst>
    <dgm:cxn modelId="{5CAEA333-F0AF-44FC-944D-95420E87B3DB}" srcId="{05DC4A14-79D4-4631-B4ED-D6DC3A3C7134}" destId="{EC0B916D-2067-47DB-935D-0B4357749B24}" srcOrd="0" destOrd="0" parTransId="{F75F8C58-1C68-4F7C-B997-76E3B36C77BE}" sibTransId="{3BCF16F2-C8EC-4CCC-8D62-6E21EEA3ACDA}"/>
    <dgm:cxn modelId="{9524FB79-5924-4C11-B1E1-73AEC703E4B0}" type="presOf" srcId="{EC0B916D-2067-47DB-935D-0B4357749B24}" destId="{45A3A9C5-467A-4F63-8F47-3F23E475B166}" srcOrd="0" destOrd="0" presId="urn:microsoft.com/office/officeart/2005/8/layout/default"/>
    <dgm:cxn modelId="{013B3CAA-9358-48F7-BA53-1D11DDA16907}" type="presOf" srcId="{7130C2EE-3419-493B-B429-B80002F48228}" destId="{3BC33EE4-09C1-43FB-A978-55260FB13136}" srcOrd="0" destOrd="0" presId="urn:microsoft.com/office/officeart/2005/8/layout/default"/>
    <dgm:cxn modelId="{FE0366BF-8D85-4926-898F-3F6C7D2D69D1}" type="presOf" srcId="{05DC4A14-79D4-4631-B4ED-D6DC3A3C7134}" destId="{3B42616E-AE21-4CC7-B79D-57DCDBEC8F63}" srcOrd="0" destOrd="0" presId="urn:microsoft.com/office/officeart/2005/8/layout/default"/>
    <dgm:cxn modelId="{541827D0-4443-4574-8165-62725E129C92}" srcId="{05DC4A14-79D4-4631-B4ED-D6DC3A3C7134}" destId="{7130C2EE-3419-493B-B429-B80002F48228}" srcOrd="1" destOrd="0" parTransId="{8F077D52-2A31-4F28-8988-137080A2E472}" sibTransId="{619D98D3-0163-40CF-95F5-CF25658A84BF}"/>
    <dgm:cxn modelId="{596F70E4-9F73-49F8-8B13-3BF532D72984}" type="presParOf" srcId="{3B42616E-AE21-4CC7-B79D-57DCDBEC8F63}" destId="{45A3A9C5-467A-4F63-8F47-3F23E475B166}" srcOrd="0" destOrd="0" presId="urn:microsoft.com/office/officeart/2005/8/layout/default"/>
    <dgm:cxn modelId="{705277F7-7A7C-4BD9-8B5F-722CEE56D10B}" type="presParOf" srcId="{3B42616E-AE21-4CC7-B79D-57DCDBEC8F63}" destId="{D8D7DA97-2799-4D44-9BF5-EB015E937DB2}" srcOrd="1" destOrd="0" presId="urn:microsoft.com/office/officeart/2005/8/layout/default"/>
    <dgm:cxn modelId="{B6339E8F-33BC-4800-B71F-869C1523E9DC}" type="presParOf" srcId="{3B42616E-AE21-4CC7-B79D-57DCDBEC8F63}" destId="{3BC33EE4-09C1-43FB-A978-55260FB13136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8157F1-4BA2-4658-8AEF-33FD161BD97E}">
      <dsp:nvSpPr>
        <dsp:cNvPr id="0" name=""/>
        <dsp:cNvSpPr/>
      </dsp:nvSpPr>
      <dsp:spPr>
        <a:xfrm rot="10800000">
          <a:off x="1983253" y="3129"/>
          <a:ext cx="6992874" cy="88756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90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400" kern="1200" dirty="0"/>
            <a:t>Minimali mėnesinė alga 642 Eur</a:t>
          </a:r>
        </a:p>
      </dsp:txBody>
      <dsp:txXfrm rot="10800000">
        <a:off x="2205143" y="3129"/>
        <a:ext cx="6770984" cy="887561"/>
      </dsp:txXfrm>
    </dsp:sp>
    <dsp:sp modelId="{00E40BA5-91AC-4591-9D84-24A84F64E404}">
      <dsp:nvSpPr>
        <dsp:cNvPr id="0" name=""/>
        <dsp:cNvSpPr/>
      </dsp:nvSpPr>
      <dsp:spPr>
        <a:xfrm>
          <a:off x="1075650" y="0"/>
          <a:ext cx="887561" cy="887561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394249-AACC-4DAF-81DF-CDDB1842D891}">
      <dsp:nvSpPr>
        <dsp:cNvPr id="0" name=""/>
        <dsp:cNvSpPr/>
      </dsp:nvSpPr>
      <dsp:spPr>
        <a:xfrm rot="10800000">
          <a:off x="1983253" y="1155635"/>
          <a:ext cx="6992874" cy="887561"/>
        </a:xfrm>
        <a:prstGeom prst="homePlat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90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400" kern="1200" dirty="0"/>
            <a:t>Vidutinė senatvės pensija 414 Eur</a:t>
          </a:r>
        </a:p>
      </dsp:txBody>
      <dsp:txXfrm rot="10800000">
        <a:off x="2205143" y="1155635"/>
        <a:ext cx="6770984" cy="887561"/>
      </dsp:txXfrm>
    </dsp:sp>
    <dsp:sp modelId="{3EAEC00A-0D4D-4FE1-BF48-1C288C110F40}">
      <dsp:nvSpPr>
        <dsp:cNvPr id="0" name=""/>
        <dsp:cNvSpPr/>
      </dsp:nvSpPr>
      <dsp:spPr>
        <a:xfrm>
          <a:off x="1075650" y="1159593"/>
          <a:ext cx="887561" cy="887561"/>
        </a:xfrm>
        <a:prstGeom prst="ellipse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C662F7-F959-4A96-9D95-7D452A858C47}">
      <dsp:nvSpPr>
        <dsp:cNvPr id="0" name=""/>
        <dsp:cNvSpPr/>
      </dsp:nvSpPr>
      <dsp:spPr>
        <a:xfrm rot="10800000">
          <a:off x="1983253" y="2308140"/>
          <a:ext cx="6992874" cy="887561"/>
        </a:xfrm>
        <a:prstGeom prst="homePlat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90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400" kern="1200" dirty="0"/>
            <a:t>Vaiko pinigai 70 Eur</a:t>
          </a:r>
        </a:p>
      </dsp:txBody>
      <dsp:txXfrm rot="10800000">
        <a:off x="2205143" y="2308140"/>
        <a:ext cx="6770984" cy="887561"/>
      </dsp:txXfrm>
    </dsp:sp>
    <dsp:sp modelId="{77DFC69F-A853-41A0-8642-5520F3935C75}">
      <dsp:nvSpPr>
        <dsp:cNvPr id="0" name=""/>
        <dsp:cNvSpPr/>
      </dsp:nvSpPr>
      <dsp:spPr>
        <a:xfrm>
          <a:off x="1115395" y="2308140"/>
          <a:ext cx="887561" cy="887561"/>
        </a:xfrm>
        <a:prstGeom prst="ellipse">
          <a:avLst/>
        </a:prstGeom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347F65-DA7A-49FA-91BE-F6A44FD3E051}">
      <dsp:nvSpPr>
        <dsp:cNvPr id="0" name=""/>
        <dsp:cNvSpPr/>
      </dsp:nvSpPr>
      <dsp:spPr>
        <a:xfrm rot="10800000">
          <a:off x="1983253" y="3460646"/>
          <a:ext cx="6992874" cy="887561"/>
        </a:xfrm>
        <a:prstGeom prst="homePlat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90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400" kern="1200" dirty="0"/>
            <a:t>Vidutinė socialinė pašalpa 87,6 Eur</a:t>
          </a:r>
        </a:p>
      </dsp:txBody>
      <dsp:txXfrm rot="10800000">
        <a:off x="2205143" y="3460646"/>
        <a:ext cx="6770984" cy="887561"/>
      </dsp:txXfrm>
    </dsp:sp>
    <dsp:sp modelId="{C0CDFAE8-E75D-4F0C-ABAD-3CF7897533F3}">
      <dsp:nvSpPr>
        <dsp:cNvPr id="0" name=""/>
        <dsp:cNvSpPr/>
      </dsp:nvSpPr>
      <dsp:spPr>
        <a:xfrm>
          <a:off x="1049139" y="3367878"/>
          <a:ext cx="887561" cy="887561"/>
        </a:xfrm>
        <a:prstGeom prst="ellipse">
          <a:avLst/>
        </a:prstGeom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975D9E-7C85-449D-BE98-346632F4945D}">
      <dsp:nvSpPr>
        <dsp:cNvPr id="0" name=""/>
        <dsp:cNvSpPr/>
      </dsp:nvSpPr>
      <dsp:spPr>
        <a:xfrm>
          <a:off x="0" y="71181"/>
          <a:ext cx="6900512" cy="262920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Per 20</a:t>
          </a:r>
          <a:r>
            <a:rPr lang="lt-LT" sz="4700" kern="1200"/>
            <a:t>21</a:t>
          </a:r>
          <a:r>
            <a:rPr lang="en-US" sz="4700" kern="1200"/>
            <a:t> m. </a:t>
          </a:r>
          <a:r>
            <a:rPr lang="en-US" sz="4700" kern="1200" err="1"/>
            <a:t>įvyko</a:t>
          </a:r>
          <a:r>
            <a:rPr lang="en-US" sz="4700" kern="1200"/>
            <a:t> </a:t>
          </a:r>
          <a:r>
            <a:rPr lang="lt-LT" sz="4700" kern="1200"/>
            <a:t>15 </a:t>
          </a:r>
          <a:r>
            <a:rPr lang="en-US" sz="4700" kern="1200" err="1"/>
            <a:t>komiteto</a:t>
          </a:r>
          <a:r>
            <a:rPr lang="en-US" sz="4700" kern="1200"/>
            <a:t> </a:t>
          </a:r>
          <a:r>
            <a:rPr lang="en-US" sz="4700" kern="1200" err="1"/>
            <a:t>posėdžių</a:t>
          </a:r>
          <a:r>
            <a:rPr lang="en-US" sz="4700" kern="1200"/>
            <a:t>. </a:t>
          </a:r>
        </a:p>
      </dsp:txBody>
      <dsp:txXfrm>
        <a:off x="128347" y="199528"/>
        <a:ext cx="6643818" cy="2372515"/>
      </dsp:txXfrm>
    </dsp:sp>
    <dsp:sp modelId="{BC0CEF93-01EE-4A71-B4AC-A0D5125FDC16}">
      <dsp:nvSpPr>
        <dsp:cNvPr id="0" name=""/>
        <dsp:cNvSpPr/>
      </dsp:nvSpPr>
      <dsp:spPr>
        <a:xfrm>
          <a:off x="0" y="2835750"/>
          <a:ext cx="6900512" cy="262920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err="1"/>
            <a:t>Apsvarstyti</a:t>
          </a:r>
          <a:r>
            <a:rPr lang="lt-LT" sz="4700" kern="1200"/>
            <a:t> 22</a:t>
          </a:r>
          <a:r>
            <a:rPr lang="en-US" sz="4700" kern="1200"/>
            <a:t> </a:t>
          </a:r>
          <a:r>
            <a:rPr lang="en-US" sz="4700" kern="1200" err="1"/>
            <a:t>sprendimo</a:t>
          </a:r>
          <a:r>
            <a:rPr lang="en-US" sz="4700" kern="1200"/>
            <a:t> </a:t>
          </a:r>
          <a:r>
            <a:rPr lang="en-US" sz="4700" kern="1200" err="1"/>
            <a:t>projektai</a:t>
          </a:r>
          <a:r>
            <a:rPr lang="en-US" sz="4700" kern="1200"/>
            <a:t>, </a:t>
          </a:r>
          <a:r>
            <a:rPr lang="en-US" sz="4700" kern="1200" err="1"/>
            <a:t>išklausyt</a:t>
          </a:r>
          <a:r>
            <a:rPr lang="lt-LT" sz="4700" kern="1200" err="1"/>
            <a:t>os</a:t>
          </a:r>
          <a:r>
            <a:rPr lang="en-US" sz="4700" kern="1200"/>
            <a:t> </a:t>
          </a:r>
          <a:r>
            <a:rPr lang="lt-LT" sz="4700" kern="1200"/>
            <a:t>3  </a:t>
          </a:r>
          <a:r>
            <a:rPr lang="en-US" sz="4700" kern="1200" err="1"/>
            <a:t>informacij</a:t>
          </a:r>
          <a:r>
            <a:rPr lang="lt-LT" sz="4700" kern="1200" err="1"/>
            <a:t>os</a:t>
          </a:r>
          <a:r>
            <a:rPr lang="lt-LT" sz="4700" kern="1200"/>
            <a:t>.</a:t>
          </a:r>
          <a:r>
            <a:rPr lang="en-US" sz="4700" kern="1200"/>
            <a:t> </a:t>
          </a:r>
        </a:p>
      </dsp:txBody>
      <dsp:txXfrm>
        <a:off x="128347" y="2964097"/>
        <a:ext cx="6643818" cy="23725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426610-5704-47E1-9A79-C6E2BB1F9AB2}">
      <dsp:nvSpPr>
        <dsp:cNvPr id="0" name=""/>
        <dsp:cNvSpPr/>
      </dsp:nvSpPr>
      <dsp:spPr>
        <a:xfrm>
          <a:off x="0" y="78332"/>
          <a:ext cx="6367912" cy="201386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600" kern="1200"/>
            <a:t>Per 2021 m. įvyko 14 komiteto posėdžių.</a:t>
          </a:r>
          <a:endParaRPr lang="en-US" sz="3600" kern="1200"/>
        </a:p>
      </dsp:txBody>
      <dsp:txXfrm>
        <a:off x="98309" y="176641"/>
        <a:ext cx="6171294" cy="1817244"/>
      </dsp:txXfrm>
    </dsp:sp>
    <dsp:sp modelId="{5CD0EF96-6C03-4A4A-825D-E33099EB1B1C}">
      <dsp:nvSpPr>
        <dsp:cNvPr id="0" name=""/>
        <dsp:cNvSpPr/>
      </dsp:nvSpPr>
      <dsp:spPr>
        <a:xfrm>
          <a:off x="0" y="2195875"/>
          <a:ext cx="6367912" cy="2013862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600" kern="1200" dirty="0"/>
            <a:t>Apsvarstyti 230 sprendimo projektų, išklausytos 3 informacijos. </a:t>
          </a:r>
          <a:endParaRPr lang="en-US" sz="3600" kern="1200" dirty="0"/>
        </a:p>
      </dsp:txBody>
      <dsp:txXfrm>
        <a:off x="98309" y="2294184"/>
        <a:ext cx="6171294" cy="1817244"/>
      </dsp:txXfrm>
    </dsp:sp>
    <dsp:sp modelId="{BF776581-BE46-495A-99DC-BF3784974206}">
      <dsp:nvSpPr>
        <dsp:cNvPr id="0" name=""/>
        <dsp:cNvSpPr/>
      </dsp:nvSpPr>
      <dsp:spPr>
        <a:xfrm>
          <a:off x="0" y="4313417"/>
          <a:ext cx="6367912" cy="201386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600" kern="1200"/>
            <a:t>Įvyko 1 išvažiuojamasis posėdis į Šilutės atvirą jaunimo centrą</a:t>
          </a:r>
          <a:endParaRPr lang="en-US" sz="3600" kern="1200"/>
        </a:p>
      </dsp:txBody>
      <dsp:txXfrm>
        <a:off x="98309" y="4411726"/>
        <a:ext cx="6171294" cy="18172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3A9C5-467A-4F63-8F47-3F23E475B166}">
      <dsp:nvSpPr>
        <dsp:cNvPr id="0" name=""/>
        <dsp:cNvSpPr/>
      </dsp:nvSpPr>
      <dsp:spPr>
        <a:xfrm>
          <a:off x="1283" y="472576"/>
          <a:ext cx="5006206" cy="300372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Per 20</a:t>
          </a:r>
          <a:r>
            <a:rPr lang="lt-LT" sz="4400" kern="1200"/>
            <a:t>21</a:t>
          </a:r>
          <a:r>
            <a:rPr lang="en-US" sz="4400" kern="1200"/>
            <a:t> </a:t>
          </a:r>
          <a:r>
            <a:rPr lang="en-US" sz="4400" kern="1200" err="1"/>
            <a:t>metus</a:t>
          </a:r>
          <a:r>
            <a:rPr lang="en-US" sz="4400" kern="1200"/>
            <a:t> </a:t>
          </a:r>
          <a:r>
            <a:rPr lang="en-US" sz="4400" kern="1200" err="1"/>
            <a:t>įvyko</a:t>
          </a:r>
          <a:r>
            <a:rPr lang="en-US" sz="4400" kern="1200"/>
            <a:t> </a:t>
          </a:r>
          <a:r>
            <a:rPr lang="lt-LT" sz="4400" kern="1200"/>
            <a:t>12</a:t>
          </a:r>
          <a:r>
            <a:rPr lang="en-US" sz="4400" kern="1200"/>
            <a:t> </a:t>
          </a:r>
          <a:r>
            <a:rPr lang="en-US" sz="4400" kern="1200" err="1"/>
            <a:t>komiteto</a:t>
          </a:r>
          <a:r>
            <a:rPr lang="en-US" sz="4400" kern="1200"/>
            <a:t> </a:t>
          </a:r>
          <a:r>
            <a:rPr lang="en-US" sz="4400" kern="1200" err="1"/>
            <a:t>posėdžių</a:t>
          </a:r>
          <a:r>
            <a:rPr lang="en-US" sz="4400" kern="1200"/>
            <a:t>.</a:t>
          </a:r>
        </a:p>
      </dsp:txBody>
      <dsp:txXfrm>
        <a:off x="1283" y="472576"/>
        <a:ext cx="5006206" cy="3003723"/>
      </dsp:txXfrm>
    </dsp:sp>
    <dsp:sp modelId="{3BC33EE4-09C1-43FB-A978-55260FB13136}">
      <dsp:nvSpPr>
        <dsp:cNvPr id="0" name=""/>
        <dsp:cNvSpPr/>
      </dsp:nvSpPr>
      <dsp:spPr>
        <a:xfrm>
          <a:off x="5508110" y="472576"/>
          <a:ext cx="5006206" cy="300372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err="1"/>
            <a:t>Apsvarstyti</a:t>
          </a:r>
          <a:r>
            <a:rPr lang="en-US" sz="4400" kern="1200"/>
            <a:t> </a:t>
          </a:r>
          <a:r>
            <a:rPr lang="lt-LT" sz="4400" kern="1200"/>
            <a:t>213</a:t>
          </a:r>
          <a:r>
            <a:rPr lang="en-US" sz="4400" kern="1200"/>
            <a:t> </a:t>
          </a:r>
          <a:r>
            <a:rPr lang="en-US" sz="4400" kern="1200" err="1"/>
            <a:t>sprendimo</a:t>
          </a:r>
          <a:r>
            <a:rPr lang="en-US" sz="4400" kern="1200"/>
            <a:t> </a:t>
          </a:r>
          <a:r>
            <a:rPr lang="en-US" sz="4400" kern="1200" err="1"/>
            <a:t>projekt</a:t>
          </a:r>
          <a:r>
            <a:rPr lang="lt-LT" sz="4400" kern="1200"/>
            <a:t>ų</a:t>
          </a:r>
          <a:r>
            <a:rPr lang="en-US" sz="4400" kern="1200"/>
            <a:t>, </a:t>
          </a:r>
          <a:r>
            <a:rPr lang="en-US" sz="4400" kern="1200" err="1"/>
            <a:t>išklausyt</a:t>
          </a:r>
          <a:r>
            <a:rPr lang="lt-LT" sz="4400" kern="1200" err="1"/>
            <a:t>os</a:t>
          </a:r>
          <a:r>
            <a:rPr lang="lt-LT" sz="4400" kern="1200"/>
            <a:t> 2</a:t>
          </a:r>
          <a:r>
            <a:rPr lang="en-US" sz="4400" kern="1200"/>
            <a:t> </a:t>
          </a:r>
          <a:r>
            <a:rPr lang="en-US" sz="4400" kern="1200" err="1"/>
            <a:t>informacij</a:t>
          </a:r>
          <a:r>
            <a:rPr lang="lt-LT" sz="4400" kern="1200" err="1"/>
            <a:t>os</a:t>
          </a:r>
          <a:r>
            <a:rPr lang="en-US" sz="4400" kern="1200"/>
            <a:t>.</a:t>
          </a:r>
        </a:p>
      </dsp:txBody>
      <dsp:txXfrm>
        <a:off x="5508110" y="472576"/>
        <a:ext cx="5006206" cy="30037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B7790-859E-43CA-9FF6-0E874875EE29}" type="datetimeFigureOut">
              <a:rPr lang="lt-LT" smtClean="0"/>
              <a:t>2022-02-21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649DBD-465A-4D7D-9087-BF065559207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16470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209E5-EC4B-4054-BAB5-85F9C25F7F09}" type="slidenum">
              <a:rPr lang="lt-LT" smtClean="0"/>
              <a:pPr/>
              <a:t>46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98952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F7E5EF2-9FD4-4BDF-BB7E-D18F73AE6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D3E24EA6-E5E1-4818-9206-14BF2C4CD9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8502BD21-C6C0-4516-B5DB-1761BABC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pPr/>
              <a:t>2022-02-21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90485CDD-B7AA-4446-9588-1E63425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B66E98A1-5CB2-4414-BB3E-6357B72B5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66071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1B20659-7F5A-49B6-8BE1-8228D084F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476900A3-7156-475E-BD69-97A8215C1D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DEB0C4FC-BF27-4D57-875D-BFC6DF0D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pPr/>
              <a:t>2022-02-21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5087EFA8-AB20-4E2B-944A-05E748AE6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7CDCA883-0C5E-46C1-A619-2D91B63C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6264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95ECC7B0-234A-4856-88DC-874FB4CF5B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92300A95-1C08-4080-A28D-EA3482A9B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BB0C6BA5-554D-4932-8572-E3655DBFF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pPr/>
              <a:t>2022-02-21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C86D15F4-4674-4F0D-A051-8B1632765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5D3526BA-B02B-4994-856F-C38425DC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62107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BFFC75B-D25E-45CA-A881-3A948E7DB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032A3D1-F93F-49BF-AFAE-5FF2E8DE4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F5B7684B-C7F1-4B31-A496-C8B6EC84B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pPr/>
              <a:t>2022-02-21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FA1FBDE5-3AAB-441C-A1A5-128F59A54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525D89B4-E201-4C0D-8103-3E2BEB0F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6004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A506273-2027-49EF-87B1-32B0AA96E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0336CA9E-F9BE-464A-A03E-55CC318B5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CA52FC20-0BCF-4ED2-81EC-E28CACDEA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pPr/>
              <a:t>2022-02-21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58089D1F-652B-4C8A-BF9F-5D34CBFF5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CB1E9723-4E7E-4494-8594-3AA767574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6809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E063299-96AF-436A-A873-47EB0A3FC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A35DEAF-3684-4C60-B596-07CFD67DF5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B5A343C6-1506-4574-A258-D295E5A3F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798379C0-D20D-4842-982D-47D6C68B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pPr/>
              <a:t>2022-02-21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DC6DBAC9-3B92-45DA-BF72-FC67C66FB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B206017F-3F45-4391-956B-E8402319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95063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16CA0A1-8AF3-48B1-805E-0943F74C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702EAF54-D91E-4FDE-8068-6FD87AF33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FB2B8463-1FCB-483C-AC49-BD51670B9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C6496A17-B45F-4D4F-869A-39F30932B1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0C7BAA12-56FF-4A69-9AEB-F31D5041A2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1D0AF8D3-5811-4421-ABF5-99A7CEFCE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pPr/>
              <a:t>2022-02-21</a:t>
            </a:fld>
            <a:endParaRPr lang="lt-LT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9750FE58-76D7-49E8-8FB2-BEDEAAB06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656C8075-8C0D-4FBE-9D33-A5ED294A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3251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99F0193-9178-4703-9228-2F2E0661D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5DCC4501-9957-4E23-BD50-7158019C5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pPr/>
              <a:t>2022-02-21</a:t>
            </a:fld>
            <a:endParaRPr lang="lt-LT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938D3E69-549E-4E7A-9DB1-AC2A11123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99252BCB-2FAC-4A66-A521-5B67E9B7F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77747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EB0C2EBA-5B22-4DA3-84C9-FBCB43883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pPr/>
              <a:t>2022-02-21</a:t>
            </a:fld>
            <a:endParaRPr lang="lt-LT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11F749DB-F9D3-4F41-9A97-C4B321945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111EE336-C660-489A-8862-6C420D465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44701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EDCFDB0-8F37-4AB0-8172-307C599F4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264A729-7B2D-4B0E-A785-FD51785B0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05CE62C9-A304-471E-8EE1-F9B2E4CCA2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E878B835-9B00-4BF5-9645-3FCF63F41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pPr/>
              <a:t>2022-02-21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1814A291-A758-41AC-AB50-57FB3BC0B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121543F4-9A78-4B22-8C80-DBBC6ACC7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62088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4A504EA-0BE5-4B27-ABB3-CEFD19D50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A682814E-5F01-41DD-8641-0A6557DF5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0B147381-C08A-4C3D-96C3-175DFB6C1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8D2DEDCB-F435-4B3B-AB6D-EE0390BAB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pPr/>
              <a:t>2022-02-21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8B26EB45-38E2-4D64-A53A-09D3F348C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179DC225-2077-45A8-942B-E1B34C3FE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66177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D60AA126-42AF-4A43-ABC2-1273D7F50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2D24DA4D-2CAC-4AB0-9528-96F96F3A1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665A8495-C58B-4CC4-A9A8-988A6EE2A9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45DBA-1EA0-47C1-9358-FCEB39003F2E}" type="datetimeFigureOut">
              <a:rPr lang="lt-LT" smtClean="0"/>
              <a:pPr/>
              <a:t>2022-02-21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C8ACEB87-71F3-4388-9CF6-E7B41FDB4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D768289A-A180-40F7-9707-ED72059CFF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48783-6095-4C70-985C-E704C4D0F3F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06957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veikslėlis 6" descr="Paveikslėlis, kuriame yra medis, dangus, laukas, žolė&#10;&#10;Automatiškai sugeneruotas aprašymas">
            <a:extLst>
              <a:ext uri="{FF2B5EF4-FFF2-40B4-BE49-F238E27FC236}">
                <a16:creationId xmlns:a16="http://schemas.microsoft.com/office/drawing/2014/main" id="{FD6BE025-8D35-4680-96F0-8D5442DD0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avadinimas 5">
            <a:extLst>
              <a:ext uri="{FF2B5EF4-FFF2-40B4-BE49-F238E27FC236}">
                <a16:creationId xmlns:a16="http://schemas.microsoft.com/office/drawing/2014/main" id="{F802F58B-CDD9-4B98-9C99-FBD9722D30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ŠILUTĖS RAJONO SAVIVALDYBĖS</a:t>
            </a:r>
            <a:r>
              <a:rPr lang="lt-LT" sz="2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2021 METŲ</a:t>
            </a: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VEIKLOS ATASKAITA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62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5B8CD-9948-AF44-90C0-D23A44246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lt-LT" b="1" dirty="0">
                <a:cs typeface="Times New Roman" panose="02020603050405020304" pitchFamily="18" charset="0"/>
              </a:rPr>
              <a:t>TURISTŲ SKAIČIUS APGYVENDINIMO ĮSTAIGOSE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3093076"/>
              </p:ext>
            </p:extLst>
          </p:nvPr>
        </p:nvGraphicFramePr>
        <p:xfrm>
          <a:off x="1000874" y="2385390"/>
          <a:ext cx="10190252" cy="3617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9899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71382E72-800A-48F4-BE8E-62DC98128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lt-LT" sz="4600" b="1"/>
              <a:t>MERO IR TARYBOS NARIŲ ATSTOVAVIMAS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460C0B1-BEE1-4B1F-8A08-224EADD50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numCol="2">
            <a:normAutofit/>
          </a:bodyPr>
          <a:lstStyle/>
          <a:p>
            <a:r>
              <a:rPr lang="lt-LT" sz="2200" b="1"/>
              <a:t>Klaipėdos Regiono plėtros taryba</a:t>
            </a:r>
          </a:p>
          <a:p>
            <a:pPr marL="0" indent="0">
              <a:buNone/>
            </a:pPr>
            <a:r>
              <a:rPr lang="lt-LT" sz="2200"/>
              <a:t>     Meras Vytautas Laurinaitis</a:t>
            </a:r>
          </a:p>
          <a:p>
            <a:pPr marL="0" indent="0">
              <a:buNone/>
            </a:pPr>
            <a:r>
              <a:rPr lang="lt-LT" sz="2200"/>
              <a:t>     Tarybos narys Vladas Kainovaitis  </a:t>
            </a:r>
          </a:p>
          <a:p>
            <a:r>
              <a:rPr lang="lt-LT" sz="2200" b="1"/>
              <a:t>Lietuvos savivaldybių asociacijos valdyba  </a:t>
            </a:r>
          </a:p>
          <a:p>
            <a:pPr marL="0" indent="0">
              <a:buNone/>
            </a:pPr>
            <a:r>
              <a:rPr lang="lt-LT" sz="2200"/>
              <a:t>      Meras Vytautas Laurinaitis   </a:t>
            </a:r>
          </a:p>
          <a:p>
            <a:r>
              <a:rPr lang="lt-LT" sz="2200" b="1"/>
              <a:t>LSA Švietimo ir kultūros komitetas</a:t>
            </a:r>
          </a:p>
          <a:p>
            <a:pPr marL="0" indent="0">
              <a:buNone/>
            </a:pPr>
            <a:r>
              <a:rPr lang="lt-LT" sz="2200"/>
              <a:t>     Meras Vytautas Laurinaitis </a:t>
            </a:r>
            <a:r>
              <a:rPr lang="lt-LT" sz="2200" b="1"/>
              <a:t>- pirmininkas</a:t>
            </a:r>
          </a:p>
          <a:p>
            <a:r>
              <a:rPr lang="lt-LT" sz="2200" b="1"/>
              <a:t>Lietuvos švietimo taryba </a:t>
            </a:r>
          </a:p>
          <a:p>
            <a:pPr marL="0" indent="0">
              <a:buNone/>
            </a:pPr>
            <a:r>
              <a:rPr lang="lt-LT" sz="2200"/>
              <a:t>     Meras Vytautas Laurinaitis</a:t>
            </a:r>
            <a:endParaRPr lang="lt-LT" sz="2200" b="1"/>
          </a:p>
          <a:p>
            <a:r>
              <a:rPr lang="lt-LT" sz="2200" b="1"/>
              <a:t>Asociacija „Klaipėdos regionas“</a:t>
            </a:r>
          </a:p>
          <a:p>
            <a:pPr marL="0" indent="0">
              <a:buNone/>
            </a:pPr>
            <a:r>
              <a:rPr lang="lt-LT" sz="2200"/>
              <a:t>     Meras Vytautas Laurinaitis</a:t>
            </a:r>
          </a:p>
          <a:p>
            <a:r>
              <a:rPr lang="lt-LT" sz="2200" b="1"/>
              <a:t>LSA narių atstovų suvažiavimas</a:t>
            </a:r>
          </a:p>
          <a:p>
            <a:pPr marL="0" indent="0">
              <a:buNone/>
            </a:pPr>
            <a:r>
              <a:rPr lang="lt-LT" sz="2200"/>
              <a:t>      Meras Vytautas Laurinaitis</a:t>
            </a:r>
          </a:p>
          <a:p>
            <a:pPr marL="0" indent="0">
              <a:buNone/>
            </a:pPr>
            <a:r>
              <a:rPr lang="lt-LT" sz="2200"/>
              <a:t>      Tarybos narė Sandra Tamašauskienė</a:t>
            </a:r>
          </a:p>
          <a:p>
            <a:pPr marL="0" indent="0">
              <a:buNone/>
            </a:pPr>
            <a:r>
              <a:rPr lang="lt-LT" sz="2200"/>
              <a:t>      Tarybos narys Steponas Kazlauskas</a:t>
            </a:r>
          </a:p>
          <a:p>
            <a:r>
              <a:rPr lang="lt-LT" sz="2200" b="1"/>
              <a:t>LŠT darbo grupė dėl švietimo darbuotojų darbo apmokėjimo reglamentavimo</a:t>
            </a:r>
          </a:p>
          <a:p>
            <a:pPr marL="0" indent="0">
              <a:buNone/>
            </a:pPr>
            <a:r>
              <a:rPr lang="lt-LT" sz="2200"/>
              <a:t>      Meras Vytautas Laurinaitis</a:t>
            </a:r>
          </a:p>
          <a:p>
            <a:pPr marL="0" indent="0">
              <a:buNone/>
            </a:pPr>
            <a:endParaRPr lang="lt-LT" sz="2200"/>
          </a:p>
          <a:p>
            <a:pPr marL="0" indent="0">
              <a:buNone/>
            </a:pPr>
            <a:endParaRPr lang="lt-LT" sz="2200"/>
          </a:p>
          <a:p>
            <a:pPr marL="0" indent="0">
              <a:buNone/>
            </a:pPr>
            <a:endParaRPr lang="lt-LT" sz="2200"/>
          </a:p>
        </p:txBody>
      </p:sp>
    </p:spTree>
    <p:extLst>
      <p:ext uri="{BB962C8B-B14F-4D97-AF65-F5344CB8AC3E}">
        <p14:creationId xmlns:p14="http://schemas.microsoft.com/office/powerpoint/2010/main" val="2308912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EA8572B-EFFE-491A-AAFD-90A286FEB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/>
              <a:t>KLAIPĖDOS REGIONO PLĖTROS TARYBA</a:t>
            </a:r>
            <a:endParaRPr lang="en-US" sz="3600"/>
          </a:p>
        </p:txBody>
      </p:sp>
      <p:pic>
        <p:nvPicPr>
          <p:cNvPr id="8" name="Turinio vietos rezervavimo ženklas 7" descr="Paveikslėlis, kuriame yra žinutė, konferencijų kambarys, stalas, kambarys&#10;&#10;Automatiškai sugeneruotas aprašymas">
            <a:extLst>
              <a:ext uri="{FF2B5EF4-FFF2-40B4-BE49-F238E27FC236}">
                <a16:creationId xmlns:a16="http://schemas.microsoft.com/office/drawing/2014/main" id="{93510495-4492-492D-8A73-6357AD6556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5" b="2819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5188023-3F5D-4F2D-B22B-0DA69F815E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3982" y="3752850"/>
            <a:ext cx="7485413" cy="28157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lt-LT" sz="1600" dirty="0"/>
              <a:t>2021 metais įvyko 7 Klaipėdos regiono plėtros tarybos kolegijos posėdžiai, priimta 15 sprendimų. Posėdžiuose svarstyta dėl:</a:t>
            </a:r>
          </a:p>
          <a:p>
            <a:pPr marL="0"/>
            <a:r>
              <a:rPr lang="lt-LT" sz="1600" dirty="0">
                <a:effectLst/>
              </a:rPr>
              <a:t>Dėl Klaipėdos regiono parengtos specializacijos strategijos;</a:t>
            </a:r>
          </a:p>
          <a:p>
            <a:pPr marL="0"/>
            <a:r>
              <a:rPr lang="lt-LT" sz="1600" dirty="0">
                <a:effectLst/>
              </a:rPr>
              <a:t>Dėl Klaipėdos regiono 2021-2030 metų plėtros plano rengimo eigos;</a:t>
            </a:r>
          </a:p>
          <a:p>
            <a:pPr marL="0"/>
            <a:r>
              <a:rPr lang="lt-LT" sz="1600" dirty="0">
                <a:effectLst/>
              </a:rPr>
              <a:t>Dėl funkcinių zonų planavimo principų;</a:t>
            </a:r>
          </a:p>
          <a:p>
            <a:pPr marL="0"/>
            <a:r>
              <a:rPr lang="lt-LT" sz="1600" dirty="0"/>
              <a:t>P</a:t>
            </a:r>
            <a:r>
              <a:rPr lang="lt-LT" sz="1600" dirty="0">
                <a:effectLst/>
              </a:rPr>
              <a:t>ristatytas situacijos analizės projektas, ministerijų planuojamos regioninės pažangos priemonės ir planuojamos ES lėšos regionams.</a:t>
            </a:r>
          </a:p>
        </p:txBody>
      </p:sp>
    </p:spTree>
    <p:extLst>
      <p:ext uri="{BB962C8B-B14F-4D97-AF65-F5344CB8AC3E}">
        <p14:creationId xmlns:p14="http://schemas.microsoft.com/office/powerpoint/2010/main" val="210866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E3A87B2-1EC7-4EF9-8C55-F4A719EF7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54234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/>
              <a:t>LIETUVOS SAVIVALDYBIŲ ASOCIACIJA</a:t>
            </a:r>
            <a:endParaRPr lang="en-US" sz="3600"/>
          </a:p>
        </p:txBody>
      </p:sp>
      <p:pic>
        <p:nvPicPr>
          <p:cNvPr id="6" name="Turinio vietos rezervavimo ženklas 5" descr="Paveikslėlis, kuriame yra laukas, grupė, asmuo, žmonės&#10;&#10;Automatiškai sugeneruotas aprašymas">
            <a:extLst>
              <a:ext uri="{FF2B5EF4-FFF2-40B4-BE49-F238E27FC236}">
                <a16:creationId xmlns:a16="http://schemas.microsoft.com/office/drawing/2014/main" id="{0122851A-7AC9-4A4D-9EE1-C20C3D0B08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5" b="2936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F682EAA-41B6-4547-9C51-41697006AC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1900" y="3752850"/>
            <a:ext cx="7937495" cy="28877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z="2400" dirty="0"/>
              <a:t>2021 metais vyko 1 LSA suvažiavimas, 4 LSA tarybos posėdžiai, 11 LSA valdybos posėdžių. Posėdžių metu buvo svarstomi šie klausimai:</a:t>
            </a:r>
          </a:p>
          <a:p>
            <a:pPr lvl="1"/>
            <a:r>
              <a:rPr lang="lt-LT" dirty="0"/>
              <a:t>Dėl regioninės politikos įgyvendinimo krypčių;</a:t>
            </a:r>
          </a:p>
          <a:p>
            <a:pPr lvl="1"/>
            <a:r>
              <a:rPr lang="lt-LT" dirty="0"/>
              <a:t>Dėl mokyklų tinklo pertvarkos;</a:t>
            </a:r>
          </a:p>
          <a:p>
            <a:pPr lvl="1"/>
            <a:r>
              <a:rPr lang="lt-LT" dirty="0"/>
              <a:t>Dėl tiesiogiai renkamo mero – savivaldybės tarybos vadovo – </a:t>
            </a:r>
            <a:r>
              <a:rPr lang="lt-LT"/>
              <a:t>statuso įtvirtinimo.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982312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0E7785E-55F0-4BB4-92C3-489668F9C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/>
              <a:t>LSA ŠVIETIMO IR KULTŪROS KOMITETAS</a:t>
            </a:r>
            <a:endParaRPr lang="en-US" sz="3600"/>
          </a:p>
        </p:txBody>
      </p:sp>
      <p:pic>
        <p:nvPicPr>
          <p:cNvPr id="6" name="Turinio vietos rezervavimo ženklas 5" descr="Paveikslėlis, kuriame yra stalas, asmuo, vidinis, sėdėjimas&#10;&#10;Automatiškai sugeneruotas aprašymas">
            <a:extLst>
              <a:ext uri="{FF2B5EF4-FFF2-40B4-BE49-F238E27FC236}">
                <a16:creationId xmlns:a16="http://schemas.microsoft.com/office/drawing/2014/main" id="{E6E56461-FE47-48CC-B8F9-AA176B315A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2" b="1759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8C2A79B-BF0A-424E-BD3C-62530E9EC1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02374" y="3752850"/>
            <a:ext cx="7707021" cy="29752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lt-LT" sz="2400" dirty="0"/>
              <a:t>Komitete pristatyti šie klausimai:</a:t>
            </a:r>
          </a:p>
          <a:p>
            <a:r>
              <a:rPr lang="lt-LT" sz="1800" dirty="0">
                <a:ea typeface="Times New Roman" panose="02020603050405020304" pitchFamily="18" charset="0"/>
              </a:rPr>
              <a:t>Dėl naujų mokyklų tinklo optimizavimo kriterijų;</a:t>
            </a:r>
          </a:p>
          <a:p>
            <a:r>
              <a:rPr lang="lt-LT" sz="1800" dirty="0">
                <a:ea typeface="Times New Roman" panose="02020603050405020304" pitchFamily="18" charset="0"/>
              </a:rPr>
              <a:t>Dėl Lietuvos švietimo būklės parengimo ir pristatymo 2023 m.;</a:t>
            </a:r>
          </a:p>
          <a:p>
            <a:r>
              <a:rPr lang="lt-LT" sz="1800" dirty="0">
                <a:ea typeface="Times New Roman" panose="02020603050405020304" pitchFamily="18" charset="0"/>
              </a:rPr>
              <a:t>Dėl Lietuvos švietimo tarybos veiklos plano 2022-2023 m.</a:t>
            </a:r>
          </a:p>
          <a:p>
            <a:r>
              <a:rPr lang="lt-LT" sz="1800" dirty="0">
                <a:ea typeface="Times New Roman" panose="02020603050405020304" pitchFamily="18" charset="0"/>
              </a:rPr>
              <a:t>Dėl  „Tūkstantmečio mokyklų" programos.</a:t>
            </a:r>
          </a:p>
        </p:txBody>
      </p:sp>
    </p:spTree>
    <p:extLst>
      <p:ext uri="{BB962C8B-B14F-4D97-AF65-F5344CB8AC3E}">
        <p14:creationId xmlns:p14="http://schemas.microsoft.com/office/powerpoint/2010/main" val="2110285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9097B396-5C8F-4B7B-9EE1-E7262BC23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ASOCIACIJA „KLAIPĖDOS REGIONAS“</a:t>
            </a:r>
            <a:endParaRPr lang="en-US" sz="5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group of men in suits&#10;&#10;Description automatically generated with medium confidence">
            <a:extLst>
              <a:ext uri="{FF2B5EF4-FFF2-40B4-BE49-F238E27FC236}">
                <a16:creationId xmlns:a16="http://schemas.microsoft.com/office/drawing/2014/main" id="{78406D01-5D91-6648-BBD7-EFF572B588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7"/>
          <a:stretch/>
        </p:blipFill>
        <p:spPr>
          <a:xfrm>
            <a:off x="4654296" y="630936"/>
            <a:ext cx="6725393" cy="3913632"/>
          </a:xfrm>
          <a:prstGeom prst="rect">
            <a:avLst/>
          </a:prstGeom>
        </p:spPr>
      </p:pic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4BC4A82-A582-4988-9C2D-3FA021BEF4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6" y="4798577"/>
            <a:ext cx="6894576" cy="14284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1700"/>
              <a:t>Per 2021 metus:</a:t>
            </a:r>
          </a:p>
          <a:p>
            <a:r>
              <a:rPr lang="en-US" sz="1700"/>
              <a:t>Parengta ir </a:t>
            </a:r>
            <a:r>
              <a:rPr lang="en-US" sz="1700">
                <a:effectLst/>
              </a:rPr>
              <a:t>patvirtinta Klaipėdos regiono specializacijos strategija iki </a:t>
            </a:r>
            <a:r>
              <a:rPr lang="en-US" sz="1700"/>
              <a:t>2030 metų.</a:t>
            </a:r>
          </a:p>
          <a:p>
            <a:r>
              <a:rPr lang="en-US" sz="1700">
                <a:effectLst/>
              </a:rPr>
              <a:t>Suorganizuoti seminarai </a:t>
            </a:r>
            <a:r>
              <a:rPr lang="en-US" sz="1700"/>
              <a:t>darnaus vystymosi ir žaliojo kurso klausimais.</a:t>
            </a:r>
            <a:endParaRPr lang="en-US" sz="17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91411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C00D8C7-E803-4F42-BDCD-80F9A607E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/>
              <a:t>MERO INSTITUCIJOS INTERESANTŲ PRIĖMIMAS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3775CEC-2BEA-4041-AC4B-EBF414974A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000"/>
              <a:t>Savivaldybės meras ir mero pavaduotojas per 2021 m. priėmė 110 interesantų.</a:t>
            </a:r>
          </a:p>
          <a:p>
            <a:pPr marL="0"/>
            <a:r>
              <a:rPr lang="en-US" sz="2000"/>
              <a:t>Pagrindinės interesantų problemos:</a:t>
            </a:r>
          </a:p>
          <a:p>
            <a:r>
              <a:rPr lang="en-US" sz="2000"/>
              <a:t>Socialinio būsto suteikimas.</a:t>
            </a:r>
          </a:p>
          <a:p>
            <a:r>
              <a:rPr lang="en-US" sz="2000"/>
              <a:t>Kelio dangų priežiūra, remontas.</a:t>
            </a:r>
          </a:p>
          <a:p>
            <a:r>
              <a:rPr lang="en-US" sz="2000"/>
              <a:t>Melioracijos tinklų remonto klausimai.</a:t>
            </a:r>
          </a:p>
          <a:p>
            <a:r>
              <a:rPr lang="en-US" sz="2000"/>
              <a:t>Buitinių atliekų išvežimo klausimai.</a:t>
            </a:r>
          </a:p>
          <a:p>
            <a:r>
              <a:rPr lang="en-US" sz="2000"/>
              <a:t>Su Covid-19 susiję klausimai.</a:t>
            </a:r>
          </a:p>
          <a:p>
            <a:endParaRPr lang="en-US" sz="200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A8054927-D3B5-444A-9B96-1B6334D498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0131" r="917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E86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009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9A5F2D81-F255-47C9-B302-6E23BCD77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MERO POTVARKIAI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3C111F8-AFC4-4C6F-B36E-7573FC290E0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7" r="39843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09C6BBB-34BA-47A3-AE9F-15A118F473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b="1"/>
              <a:t>Savivaldybės meras 2021 m. išleido 59 potvarkius. Iš jų: </a:t>
            </a:r>
            <a:endParaRPr lang="en-US" sz="2200"/>
          </a:p>
          <a:p>
            <a:r>
              <a:rPr lang="en-US" sz="2200"/>
              <a:t>7 – dėl darbo grupių ir komisijų sudarymo, </a:t>
            </a:r>
          </a:p>
          <a:p>
            <a:r>
              <a:rPr lang="en-US" sz="2200"/>
              <a:t>12 – dėl Tarybos posėdžių sušaukimo ir darbotvarkių sudarymo, </a:t>
            </a:r>
          </a:p>
          <a:p>
            <a:r>
              <a:rPr lang="en-US" sz="2200"/>
              <a:t>3 – dėl įgaliojimų suteikimo, </a:t>
            </a:r>
          </a:p>
          <a:p>
            <a:r>
              <a:rPr lang="en-US" sz="2200"/>
              <a:t>21 – dėl padėkų suteikimo, </a:t>
            </a:r>
          </a:p>
          <a:p>
            <a:r>
              <a:rPr lang="en-US" sz="2200"/>
              <a:t>16 – kitais klausimais.</a:t>
            </a:r>
          </a:p>
        </p:txBody>
      </p:sp>
    </p:spTree>
    <p:extLst>
      <p:ext uri="{BB962C8B-B14F-4D97-AF65-F5344CB8AC3E}">
        <p14:creationId xmlns:p14="http://schemas.microsoft.com/office/powerpoint/2010/main" val="1246721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31ADE419-F6AD-4C6F-B968-C78672443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MERO PADĖKOS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3F7FEDC-B6F2-42F2-8836-DD36AE4BF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Meras pareiškė 137 padėkas piliečiams, garsinusiems Šilutės kraštą kultūros, meno sporto ir kita visuomenine veikla. </a:t>
            </a:r>
          </a:p>
          <a:p>
            <a:endParaRPr lang="en-US" sz="2200"/>
          </a:p>
        </p:txBody>
      </p:sp>
      <p:pic>
        <p:nvPicPr>
          <p:cNvPr id="5" name="Turinio vietos rezervavimo ženklas 4" descr="A group of people talking&#10;&#10;Description automatically generated with medium confidence">
            <a:extLst>
              <a:ext uri="{FF2B5EF4-FFF2-40B4-BE49-F238E27FC236}">
                <a16:creationId xmlns:a16="http://schemas.microsoft.com/office/drawing/2014/main" id="{A3A7CEA0-AFCC-4224-9398-B44A119CE4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1765" r="1128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67519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2C425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E9945032-7009-478D-85B6-E384D8E3E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REIKŠMINGI APDOVANOJIMAI</a:t>
            </a:r>
          </a:p>
        </p:txBody>
      </p:sp>
      <p:pic>
        <p:nvPicPr>
          <p:cNvPr id="8" name="Content Placeholder 7" descr="A group of men standing in a room with flags&#10;&#10;Description automatically generated with medium confidence">
            <a:extLst>
              <a:ext uri="{FF2B5EF4-FFF2-40B4-BE49-F238E27FC236}">
                <a16:creationId xmlns:a16="http://schemas.microsoft.com/office/drawing/2014/main" id="{90405953-949E-9445-9212-ACE5C6C0DA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7" r="1" b="514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7A26E7C-0648-4C40-AF47-D06EAFC6C5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83249" y="727315"/>
            <a:ext cx="3585498" cy="523953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lt-LT" dirty="0">
                <a:solidFill>
                  <a:srgbClr val="FFFFFF"/>
                </a:solidFill>
              </a:rPr>
              <a:t>Savivaldybės merui įteiktas specialus ženklas už bendradarbiavimą su Lietuvos policija ir sėkmingai atliktą vakcinacijos nuo COVID - 19 ligos procesą.</a:t>
            </a:r>
          </a:p>
        </p:txBody>
      </p:sp>
    </p:spTree>
    <p:extLst>
      <p:ext uri="{BB962C8B-B14F-4D97-AF65-F5344CB8AC3E}">
        <p14:creationId xmlns:p14="http://schemas.microsoft.com/office/powerpoint/2010/main" val="1961431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B8C6107-31D6-48C9-BBC2-445327AEC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BENDRIEJI ŠALIES RODIKLIAI 2021 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t-L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urinio vietos rezervavimo ženklas 3">
            <a:extLst>
              <a:ext uri="{FF2B5EF4-FFF2-40B4-BE49-F238E27FC236}">
                <a16:creationId xmlns:a16="http://schemas.microsoft.com/office/drawing/2014/main" id="{6AFF8A45-A895-4F87-9FF5-3E7CA5DC58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146312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718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0E40BA5-91AC-4591-9D84-24A84F64E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8157F1-4BA2-4658-8AEF-33FD161BD9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AEC00A-0D4D-4FE1-BF48-1C288C110F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394249-AACC-4DAF-81DF-CDDB1842D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DFC69F-A853-41A0-8642-5520F3935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C662F7-F959-4A96-9D95-7D452A858C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CDFAE8-E75D-4F0C-ABAD-3CF7897533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347F65-DA7A-49FA-91BE-F6A44FD3E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3663E74-DDA6-4763-ADD3-44C1A6973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UŽSIENIO PARTNERIAI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017A0598-8970-4474-A208-65468A870D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7512" b="1592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AD9E9BA6-CD72-43A5-A25C-77B369698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z="1800" dirty="0"/>
              <a:t>Šilutės delegacija dalyvavo renginyje „Prieš 2000 metų“ atidaryme </a:t>
            </a:r>
            <a:r>
              <a:rPr lang="lt-LT" sz="1800" dirty="0" err="1"/>
              <a:t>Pruszcz</a:t>
            </a:r>
            <a:r>
              <a:rPr lang="lt-LT" sz="1800" dirty="0"/>
              <a:t> </a:t>
            </a:r>
            <a:r>
              <a:rPr lang="lt-LT" sz="1800" dirty="0" err="1"/>
              <a:t>Gdański</a:t>
            </a:r>
            <a:r>
              <a:rPr lang="lt-LT" sz="1800" dirty="0"/>
              <a:t>.</a:t>
            </a:r>
          </a:p>
          <a:p>
            <a:r>
              <a:rPr lang="lt-LT" sz="1800"/>
              <a:t>Su šiais užsienio partneriais toliau plėtosime bendradarbiavimą kultūrinėje srityje. </a:t>
            </a:r>
          </a:p>
        </p:txBody>
      </p:sp>
    </p:spTree>
    <p:extLst>
      <p:ext uri="{BB962C8B-B14F-4D97-AF65-F5344CB8AC3E}">
        <p14:creationId xmlns:p14="http://schemas.microsoft.com/office/powerpoint/2010/main" val="3581643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5BB94665-6918-4B42-96A8-FB29C2857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UŽSIENIO PARTNERIAI</a:t>
            </a:r>
          </a:p>
        </p:txBody>
      </p:sp>
      <p:pic>
        <p:nvPicPr>
          <p:cNvPr id="7" name="Content Placeholder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3EDF647-2080-C94D-8943-D6CB9850AB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3" r="4688" b="-3"/>
          <a:stretch/>
        </p:blipFill>
        <p:spPr>
          <a:xfrm>
            <a:off x="630936" y="1029001"/>
            <a:ext cx="5458968" cy="4799997"/>
          </a:xfrm>
          <a:prstGeom prst="rect">
            <a:avLst/>
          </a:prstGeom>
        </p:spPr>
      </p:pic>
      <p:sp>
        <p:nvSpPr>
          <p:cNvPr id="34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A775414-EE47-42D0-BBB2-411A2FB38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z="2200" dirty="0"/>
              <a:t>Rusnėje paminėtos Hermano </a:t>
            </a:r>
            <a:r>
              <a:rPr lang="lt-LT" sz="2200" dirty="0" err="1"/>
              <a:t>Kallenbacho</a:t>
            </a:r>
            <a:r>
              <a:rPr lang="lt-LT" sz="2200" dirty="0"/>
              <a:t> 150-osios metinės bei įteiktas apdovanojimas „Už nuopelnus Lietuvos ir Indijos draugystei”.</a:t>
            </a:r>
          </a:p>
          <a:p>
            <a:r>
              <a:rPr lang="lt-LT" sz="2200" dirty="0"/>
              <a:t>Apdovanojimą gavo Indijos kilmės garbės konsulas Lietuvoje, Hermano </a:t>
            </a:r>
            <a:r>
              <a:rPr lang="lt-LT" sz="2200" dirty="0" err="1"/>
              <a:t>Kallenbacho</a:t>
            </a:r>
            <a:r>
              <a:rPr lang="lt-LT" sz="2200" dirty="0"/>
              <a:t> gyvenimo tyrinėtojas, biografas, įvairių kultūros projektų vadovas, mokslininkas iš Izraelio </a:t>
            </a:r>
            <a:r>
              <a:rPr lang="lt-LT" sz="2200" dirty="0" err="1"/>
              <a:t>Shimon</a:t>
            </a:r>
            <a:r>
              <a:rPr lang="lt-LT" sz="2200" dirty="0"/>
              <a:t> </a:t>
            </a:r>
            <a:r>
              <a:rPr lang="lt-LT" sz="2200" dirty="0" err="1"/>
              <a:t>Lev</a:t>
            </a:r>
            <a:r>
              <a:rPr lang="lt-LT" sz="2200" dirty="0"/>
              <a:t>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54996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9C71A5E8-3876-4D7F-B259-A0812DEE7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/>
              <a:t>MERO FONDO LĖŠŲ PANAUDOJIMAS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27EDF13-8F25-4D33-8646-63A6A3B48F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1900"/>
              <a:t>Per 2021 m. mero institucijos reprezentacinėms lėšoms buvo panaudota   17 000 Eur. Iš jų:</a:t>
            </a:r>
          </a:p>
          <a:p>
            <a:r>
              <a:rPr lang="en-US" sz="1900"/>
              <a:t>Oficialių renginių išlaidos: 3 200 Eur.</a:t>
            </a:r>
          </a:p>
          <a:p>
            <a:r>
              <a:rPr lang="en-US" sz="1900"/>
              <a:t>Reprezentacinės prekių išlaidos: 6 800 Eur.</a:t>
            </a:r>
          </a:p>
          <a:p>
            <a:r>
              <a:rPr lang="en-US" sz="1900"/>
              <a:t>Posėdžių organizavimo išlaidos: 1 800 Eur.</a:t>
            </a:r>
          </a:p>
          <a:p>
            <a:r>
              <a:rPr lang="en-US" sz="1900"/>
              <a:t>Dalyvavimas visuomeniniuose renginiuose:     5 200 Eur.</a:t>
            </a:r>
          </a:p>
          <a:p>
            <a:endParaRPr lang="en-US" sz="1900"/>
          </a:p>
          <a:p>
            <a:endParaRPr lang="en-US" sz="190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E7F14455-C32B-4723-92C0-EC25D99B32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8361" r="22962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88607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A4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8C2669F1-2D3A-4DFC-86E2-2ADD8C3AA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ctr"/>
            <a:r>
              <a:rPr lang="lt-LT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IX ŠAUKIMO TARYBA</a:t>
            </a:r>
          </a:p>
        </p:txBody>
      </p:sp>
      <p:pic>
        <p:nvPicPr>
          <p:cNvPr id="5" name="Paveikslėlis 4" descr="Paveikslėlis, kuriame yra asmuo, grupė, pozuojantis, žmonės&#10;&#10;Automatiškai sugeneruotas aprašymas">
            <a:extLst>
              <a:ext uri="{FF2B5EF4-FFF2-40B4-BE49-F238E27FC236}">
                <a16:creationId xmlns:a16="http://schemas.microsoft.com/office/drawing/2014/main" id="{4A342C47-C02E-43E5-B959-0FA95BA93C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0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2D69FBE1-23D3-4286-8A87-4D143C078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lt-LT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Taryboje yra 25 Tarybos nariai.</a:t>
            </a:r>
          </a:p>
          <a:p>
            <a:r>
              <a:rPr lang="lt-LT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m. Taryba posėdžiavo 12 kartų.</a:t>
            </a:r>
          </a:p>
          <a:p>
            <a:r>
              <a:rPr lang="lt-LT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Svarstė 319 sprendimų.</a:t>
            </a:r>
          </a:p>
          <a:p>
            <a:r>
              <a:rPr lang="lt-LT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Priėmė 310 sprendimų.</a:t>
            </a:r>
          </a:p>
          <a:p>
            <a:pPr marL="0" indent="0">
              <a:buNone/>
            </a:pPr>
            <a:endParaRPr lang="lt-LT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771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ED518E5-F2FE-44CC-AF82-43E9F05E1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lt-LT" b="1"/>
              <a:t>TARYBOS NARIŲ POSĖDŽIŲ LANKOMUMAS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urinio vietos rezervavimo ženklas 5">
            <a:extLst>
              <a:ext uri="{FF2B5EF4-FFF2-40B4-BE49-F238E27FC236}">
                <a16:creationId xmlns:a16="http://schemas.microsoft.com/office/drawing/2014/main" id="{A170301F-4A2B-4785-9F97-25FEC2D439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5973568"/>
              </p:ext>
            </p:extLst>
          </p:nvPr>
        </p:nvGraphicFramePr>
        <p:xfrm>
          <a:off x="1000874" y="2385390"/>
          <a:ext cx="10190252" cy="4210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62523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B7E93E89-5584-427D-8A93-5A4E01A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pPr algn="ctr"/>
            <a:r>
              <a:rPr lang="lt-LT" sz="35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KOMITETAI IR KOMISIJOS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B212083-51CD-4052-9FE6-F2A9C6977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endParaRPr lang="lt-LT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b="1">
                <a:latin typeface="Times New Roman" panose="02020603050405020304" pitchFamily="18" charset="0"/>
                <a:cs typeface="Times New Roman" panose="02020603050405020304" pitchFamily="18" charset="0"/>
              </a:rPr>
              <a:t>Taryboje patvirtinti 4 komitetai: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Ekonomikos ir finansų komitetas - 9 nariai.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Teritorijų ir kaimo reikalų komitetas - 6 nariai.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Socialinių reikalų komitetas - 9 nariai. 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Kontrolės komitetas - 5 nariai.</a:t>
            </a:r>
          </a:p>
          <a:p>
            <a:r>
              <a:rPr lang="lt-LT" b="1">
                <a:latin typeface="Times New Roman" panose="02020603050405020304" pitchFamily="18" charset="0"/>
                <a:cs typeface="Times New Roman" panose="02020603050405020304" pitchFamily="18" charset="0"/>
              </a:rPr>
              <a:t>Patvirtintos 2 komisijos: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Antikorupcijos komisija - 5 nariai.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Etikos komisija - 5 nariai.</a:t>
            </a:r>
          </a:p>
        </p:txBody>
      </p:sp>
    </p:spTree>
    <p:extLst>
      <p:ext uri="{BB962C8B-B14F-4D97-AF65-F5344CB8AC3E}">
        <p14:creationId xmlns:p14="http://schemas.microsoft.com/office/powerpoint/2010/main" val="2231744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3D695DCC-132C-4F65-BD82-FEA1E3159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lt-LT" sz="29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EKONOMIKOS IR FINASŲ KOMITETAS</a:t>
            </a:r>
          </a:p>
        </p:txBody>
      </p:sp>
      <p:sp>
        <p:nvSpPr>
          <p:cNvPr id="47" name="Rectangle 4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2D2FD1EE-AFB8-4681-BC42-A4E640F56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numCol="1" anchor="ctr">
            <a:normAutofit lnSpcReduction="10000"/>
          </a:bodyPr>
          <a:lstStyle/>
          <a:p>
            <a:pPr marL="0" indent="0">
              <a:buNone/>
            </a:pPr>
            <a:endParaRPr lang="lt-LT" sz="2600"/>
          </a:p>
          <a:p>
            <a:pPr marL="0" indent="0">
              <a:buNone/>
            </a:pPr>
            <a:endParaRPr lang="lt-LT" sz="2600"/>
          </a:p>
          <a:p>
            <a:r>
              <a:rPr lang="lt-LT" b="1">
                <a:latin typeface="Times New Roman" panose="02020603050405020304" pitchFamily="18" charset="0"/>
                <a:cs typeface="Times New Roman" panose="02020603050405020304" pitchFamily="18" charset="0"/>
              </a:rPr>
              <a:t>Vygantas Kamarauskas – pirmininkas 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Steponas Kazlauskas 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Sigitas Majus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Antanas Martinkus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Edvardas </a:t>
            </a:r>
            <a:r>
              <a:rPr lang="lt-LT" err="1">
                <a:latin typeface="Times New Roman" panose="02020603050405020304" pitchFamily="18" charset="0"/>
                <a:cs typeface="Times New Roman" panose="02020603050405020304" pitchFamily="18" charset="0"/>
              </a:rPr>
              <a:t>Jurjonas</a:t>
            </a:r>
            <a:endParaRPr lang="lt-L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Zigmantas Jaunius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Zigmantas </a:t>
            </a:r>
            <a:r>
              <a:rPr lang="lt-LT" err="1">
                <a:latin typeface="Times New Roman" panose="02020603050405020304" pitchFamily="18" charset="0"/>
                <a:cs typeface="Times New Roman" panose="02020603050405020304" pitchFamily="18" charset="0"/>
              </a:rPr>
              <a:t>Merliūnas</a:t>
            </a:r>
            <a:endParaRPr lang="lt-L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Daiva </a:t>
            </a:r>
            <a:r>
              <a:rPr lang="lt-LT" err="1">
                <a:latin typeface="Times New Roman" panose="02020603050405020304" pitchFamily="18" charset="0"/>
                <a:cs typeface="Times New Roman" panose="02020603050405020304" pitchFamily="18" charset="0"/>
              </a:rPr>
              <a:t>Plikšnienė</a:t>
            </a:r>
            <a:endParaRPr lang="lt-L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Arūnas Pupšys</a:t>
            </a:r>
          </a:p>
          <a:p>
            <a:endParaRPr lang="lt-LT" sz="2600"/>
          </a:p>
        </p:txBody>
      </p:sp>
    </p:spTree>
    <p:extLst>
      <p:ext uri="{BB962C8B-B14F-4D97-AF65-F5344CB8AC3E}">
        <p14:creationId xmlns:p14="http://schemas.microsoft.com/office/powerpoint/2010/main" val="3470157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400275B9-ED72-4D1E-A402-9F0B7018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600" b="1"/>
              <a:t>EKONOMIKOS KOMITETO VEIKLA</a:t>
            </a:r>
          </a:p>
        </p:txBody>
      </p:sp>
      <p:sp>
        <p:nvSpPr>
          <p:cNvPr id="33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urinio vietos rezervavimo ženklas 3">
            <a:extLst>
              <a:ext uri="{FF2B5EF4-FFF2-40B4-BE49-F238E27FC236}">
                <a16:creationId xmlns:a16="http://schemas.microsoft.com/office/drawing/2014/main" id="{905D0A1F-C0FC-4F7F-91D7-2F0D174BD9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9612584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0472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6FDB014D-B125-43C0-9DD2-05D7E628F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lt-LT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SOCIALINIŲ REIKALŲ KOMITETAS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BF32891-1F76-4B4A-B4F5-1ADC16A56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numCol="1" anchor="ctr">
            <a:normAutofit/>
          </a:bodyPr>
          <a:lstStyle/>
          <a:p>
            <a:pPr marL="0" indent="0">
              <a:buNone/>
            </a:pPr>
            <a:endParaRPr lang="lt-LT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Alina Urbonienė – pirmininkė </a:t>
            </a:r>
          </a:p>
          <a:p>
            <a:r>
              <a:rPr lang="lt-L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Vladas </a:t>
            </a:r>
            <a:r>
              <a:rPr lang="lt-LT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Kainovaitis</a:t>
            </a:r>
            <a:endParaRPr lang="lt-LT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Algirdas Gečas</a:t>
            </a:r>
          </a:p>
          <a:p>
            <a:r>
              <a:rPr lang="lt-L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Edgaras Padimanskas</a:t>
            </a:r>
          </a:p>
          <a:p>
            <a:r>
              <a:rPr lang="lt-L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Sandra Tamašauskienė</a:t>
            </a:r>
          </a:p>
          <a:p>
            <a:r>
              <a:rPr lang="lt-L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Žygimantas </a:t>
            </a:r>
            <a:r>
              <a:rPr lang="lt-LT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Kurlianskas</a:t>
            </a:r>
            <a:endParaRPr lang="lt-LT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Sigitas Šeputis</a:t>
            </a:r>
          </a:p>
          <a:p>
            <a:r>
              <a:rPr lang="lt-L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Ričardas Stonkus</a:t>
            </a:r>
          </a:p>
          <a:p>
            <a:r>
              <a:rPr lang="lt-L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Vygantas Stoškus</a:t>
            </a:r>
          </a:p>
          <a:p>
            <a:endParaRPr lang="lt-LT" sz="2600" dirty="0"/>
          </a:p>
        </p:txBody>
      </p:sp>
    </p:spTree>
    <p:extLst>
      <p:ext uri="{BB962C8B-B14F-4D97-AF65-F5344CB8AC3E}">
        <p14:creationId xmlns:p14="http://schemas.microsoft.com/office/powerpoint/2010/main" val="874129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9" y="450222"/>
            <a:ext cx="3902420" cy="4235636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CB7EF603-C5D5-4E35-9392-AC252D39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664" y="930530"/>
            <a:ext cx="3361677" cy="32750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300" b="1">
                <a:solidFill>
                  <a:srgbClr val="FFFFFF"/>
                </a:solidFill>
              </a:rPr>
              <a:t>SOCIALINIŲ REIKALŲ KOMITETO VEIKLA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843002"/>
            <a:ext cx="2391411" cy="1564776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3417" y="4843002"/>
            <a:ext cx="1351062" cy="1568472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B1B1B"/>
              </a:solidFill>
            </a:endParaRPr>
          </a:p>
        </p:txBody>
      </p:sp>
      <p:graphicFrame>
        <p:nvGraphicFramePr>
          <p:cNvPr id="6" name="Turinio vietos rezervavimo ženklas 3">
            <a:extLst>
              <a:ext uri="{FF2B5EF4-FFF2-40B4-BE49-F238E27FC236}">
                <a16:creationId xmlns:a16="http://schemas.microsoft.com/office/drawing/2014/main" id="{E38E3F8F-1320-49E4-B318-C9D215AD25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2547952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2291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798486-7CEC-7A4B-9800-DC7353A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lt-LT" b="1" dirty="0">
                <a:cs typeface="Times New Roman" panose="02020603050405020304" pitchFamily="18" charset="0"/>
              </a:rPr>
              <a:t>GYVENTOJŲ SKAIČIAUS POKYTIS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AB710AD-A138-FD45-8425-8120FB5E24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8405424"/>
              </p:ext>
            </p:extLst>
          </p:nvPr>
        </p:nvGraphicFramePr>
        <p:xfrm>
          <a:off x="1000874" y="2385390"/>
          <a:ext cx="10190252" cy="3617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4922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627E9FE9-EA30-4BF9-8039-54F2F0546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lt-LT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TERITORIJŲ IR KAIMO REIKALŲ KOMITETAS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8C73A5F-F4D1-485B-ABFF-8EB577A0E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numCol="1" anchor="ctr">
            <a:normAutofit/>
          </a:bodyPr>
          <a:lstStyle/>
          <a:p>
            <a:pPr marL="0" indent="0">
              <a:buNone/>
            </a:pPr>
            <a:endParaRPr lang="lt-LT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Tomas Budrikis – pirmininkas </a:t>
            </a:r>
          </a:p>
          <a:p>
            <a:r>
              <a:rPr lang="lt-LT" sz="2600">
                <a:latin typeface="Times New Roman" panose="02020603050405020304" pitchFamily="18" charset="0"/>
                <a:cs typeface="Times New Roman" panose="02020603050405020304" pitchFamily="18" charset="0"/>
              </a:rPr>
              <a:t>Laimutė Uselienė</a:t>
            </a:r>
          </a:p>
          <a:p>
            <a:r>
              <a:rPr lang="lt-LT" sz="2600">
                <a:latin typeface="Times New Roman" panose="02020603050405020304" pitchFamily="18" charset="0"/>
                <a:cs typeface="Times New Roman" panose="02020603050405020304" pitchFamily="18" charset="0"/>
              </a:rPr>
              <a:t>Genovaitė Kimbrienė</a:t>
            </a:r>
          </a:p>
          <a:p>
            <a:r>
              <a:rPr lang="lt-LT" sz="2600">
                <a:latin typeface="Times New Roman" panose="02020603050405020304" pitchFamily="18" charset="0"/>
                <a:cs typeface="Times New Roman" panose="02020603050405020304" pitchFamily="18" charset="0"/>
              </a:rPr>
              <a:t>Lijana Jagintavičienė</a:t>
            </a:r>
          </a:p>
          <a:p>
            <a:r>
              <a:rPr lang="lt-LT" sz="2600">
                <a:latin typeface="Times New Roman" panose="02020603050405020304" pitchFamily="18" charset="0"/>
                <a:cs typeface="Times New Roman" panose="02020603050405020304" pitchFamily="18" charset="0"/>
              </a:rPr>
              <a:t>Arūnas Kurlianskas</a:t>
            </a:r>
          </a:p>
          <a:p>
            <a:r>
              <a:rPr lang="lt-LT" sz="2600">
                <a:latin typeface="Times New Roman" panose="02020603050405020304" pitchFamily="18" charset="0"/>
                <a:cs typeface="Times New Roman" panose="02020603050405020304" pitchFamily="18" charset="0"/>
              </a:rPr>
              <a:t>Audrius Endzinas</a:t>
            </a:r>
          </a:p>
        </p:txBody>
      </p:sp>
    </p:spTree>
    <p:extLst>
      <p:ext uri="{BB962C8B-B14F-4D97-AF65-F5344CB8AC3E}">
        <p14:creationId xmlns:p14="http://schemas.microsoft.com/office/powerpoint/2010/main" val="783279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BBF4CC0A-E251-4FE8-8E6E-C9072D515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200" b="1"/>
              <a:t>TERITORIJŲ IR KAIMO REIKALŲ KOMITETO VEIKLA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urinio vietos rezervavimo ženklas 3">
            <a:extLst>
              <a:ext uri="{FF2B5EF4-FFF2-40B4-BE49-F238E27FC236}">
                <a16:creationId xmlns:a16="http://schemas.microsoft.com/office/drawing/2014/main" id="{3516322C-F1C5-43AA-AAB4-667FFA143A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2408190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6530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D4B6F628-0DF6-4424-B4E3-12CEDC1D1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lt-LT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KONTROLĖS KOMITETAS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1173C8F6-1792-4F9A-80E7-FCD9C6288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numCol="1" anchor="ctr">
            <a:normAutofit/>
          </a:bodyPr>
          <a:lstStyle/>
          <a:p>
            <a:r>
              <a:rPr lang="lt-LT" b="1">
                <a:latin typeface="Times New Roman" panose="02020603050405020304" pitchFamily="18" charset="0"/>
                <a:cs typeface="Times New Roman" panose="02020603050405020304" pitchFamily="18" charset="0"/>
              </a:rPr>
              <a:t>Zigmantas </a:t>
            </a:r>
            <a:r>
              <a:rPr lang="lt-LT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Merliūnas</a:t>
            </a:r>
            <a:r>
              <a:rPr lang="lt-LT" b="1">
                <a:latin typeface="Times New Roman" panose="02020603050405020304" pitchFamily="18" charset="0"/>
                <a:cs typeface="Times New Roman" panose="02020603050405020304" pitchFamily="18" charset="0"/>
              </a:rPr>
              <a:t> – pirmininkas 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Algirdas Gečas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Edgaras Padimanskas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Steponas Kazlauskas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Sigitas Šeputis</a:t>
            </a:r>
          </a:p>
          <a:p>
            <a:pPr marL="0" indent="0">
              <a:buNone/>
            </a:pPr>
            <a:endParaRPr lang="lt-LT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sz="2600"/>
          </a:p>
        </p:txBody>
      </p:sp>
    </p:spTree>
    <p:extLst>
      <p:ext uri="{BB962C8B-B14F-4D97-AF65-F5344CB8AC3E}">
        <p14:creationId xmlns:p14="http://schemas.microsoft.com/office/powerpoint/2010/main" val="1559081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370C166F-9104-479B-ABD0-343F44029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731519"/>
            <a:ext cx="3448594" cy="3237579"/>
          </a:xfrm>
        </p:spPr>
        <p:txBody>
          <a:bodyPr>
            <a:normAutofit/>
          </a:bodyPr>
          <a:lstStyle/>
          <a:p>
            <a:r>
              <a:rPr lang="lt-LT" sz="3800" b="1">
                <a:solidFill>
                  <a:srgbClr val="FFFFFF"/>
                </a:solidFill>
              </a:rPr>
              <a:t>KONTROLĖS KOMITETO VEIKLA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31B35E1D-E925-4879-BC33-F17099BCB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lt-LT" sz="2600" dirty="0"/>
              <a:t>Per 2021 metus įvyko 7 komiteto posėdžiai.</a:t>
            </a:r>
          </a:p>
          <a:p>
            <a:pPr marL="0" indent="0">
              <a:buNone/>
            </a:pPr>
            <a:r>
              <a:rPr lang="lt-LT" sz="2600" dirty="0"/>
              <a:t>Posėdžiuose buvo svarstyti šie klausimai:</a:t>
            </a:r>
          </a:p>
          <a:p>
            <a:pPr marL="0" indent="0">
              <a:buNone/>
            </a:pPr>
            <a:endParaRPr lang="lt-LT" sz="2600" dirty="0"/>
          </a:p>
          <a:p>
            <a:r>
              <a:rPr lang="lt-LT" sz="2600" dirty="0"/>
              <a:t>Savivaldybės kontrolės ir audito tarnybos veiklos kontrolė ir audito rezultatų vertinimas.</a:t>
            </a:r>
          </a:p>
          <a:p>
            <a:r>
              <a:rPr lang="lt-LT" sz="2600" dirty="0"/>
              <a:t>Įvyko nuotoliniai susitikimai su savivaldybės kontroliuojamų uždarųjų akcinių bendrovių vadovais, išklausytos informacijos apie įmonių veiklą ir perspektyvas.</a:t>
            </a:r>
          </a:p>
          <a:p>
            <a:endParaRPr lang="lt-LT" sz="2600" dirty="0"/>
          </a:p>
          <a:p>
            <a:endParaRPr lang="lt-LT" sz="2600" dirty="0"/>
          </a:p>
        </p:txBody>
      </p:sp>
    </p:spTree>
    <p:extLst>
      <p:ext uri="{BB962C8B-B14F-4D97-AF65-F5344CB8AC3E}">
        <p14:creationId xmlns:p14="http://schemas.microsoft.com/office/powerpoint/2010/main" val="3491150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5E33D9FE-2A48-4529-A6EC-8C9BF96B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88" y="731519"/>
            <a:ext cx="3644537" cy="3237579"/>
          </a:xfrm>
        </p:spPr>
        <p:txBody>
          <a:bodyPr>
            <a:normAutofit/>
          </a:bodyPr>
          <a:lstStyle/>
          <a:p>
            <a:r>
              <a:rPr lang="lt-LT" sz="2900" b="1">
                <a:solidFill>
                  <a:srgbClr val="FFFFFF"/>
                </a:solidFill>
              </a:rPr>
              <a:t>ANTIKORUPCIJOS KOMISIJA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27BBA07-4B35-4C3B-A436-4FC59050B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r>
              <a:rPr lang="lt-LT" sz="2600" b="1"/>
              <a:t>Žygimantas Kurlianskas – pirmininkas </a:t>
            </a:r>
          </a:p>
          <a:p>
            <a:r>
              <a:rPr lang="lt-LT" sz="2600"/>
              <a:t>Edvardas Jurjonas</a:t>
            </a:r>
          </a:p>
          <a:p>
            <a:r>
              <a:rPr lang="lt-LT" sz="2600"/>
              <a:t>Sigitas Majus</a:t>
            </a:r>
          </a:p>
          <a:p>
            <a:r>
              <a:rPr lang="lt-LT" sz="2600"/>
              <a:t>Gintarė Zdanevičienė</a:t>
            </a:r>
          </a:p>
          <a:p>
            <a:r>
              <a:rPr lang="lt-LT" sz="2600"/>
              <a:t>Juozas Sauspreškis</a:t>
            </a:r>
          </a:p>
          <a:p>
            <a:endParaRPr lang="lt-LT" sz="2600"/>
          </a:p>
        </p:txBody>
      </p:sp>
    </p:spTree>
    <p:extLst>
      <p:ext uri="{BB962C8B-B14F-4D97-AF65-F5344CB8AC3E}">
        <p14:creationId xmlns:p14="http://schemas.microsoft.com/office/powerpoint/2010/main" val="38706741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6ED856B6-145C-46FD-BF5F-2D85F8DB5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lt-LT" sz="2900" b="1">
                <a:solidFill>
                  <a:srgbClr val="FFFFFF"/>
                </a:solidFill>
              </a:rPr>
              <a:t>ANTIKORUPCIJOS KOMISIJOS VEIKLA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449A8A89-D829-4368-930A-16D7FD1A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lt-LT" sz="2600" dirty="0"/>
              <a:t>Per 2021 m. antikorupcijos komisija didžiausią dėmesį skyrė:</a:t>
            </a:r>
          </a:p>
          <a:p>
            <a:pPr lvl="0" hangingPunct="0"/>
            <a:r>
              <a:rPr lang="lt-LT" dirty="0"/>
              <a:t>Korupcijos tikimybės pasireiškimui ir rizikos analizei Savivaldybės administracijoje bei</a:t>
            </a:r>
            <a:r>
              <a:rPr lang="en-LT" dirty="0"/>
              <a:t> </a:t>
            </a:r>
            <a:r>
              <a:rPr lang="lt-LT" dirty="0"/>
              <a:t>kontroliuojančių įstaigų veiklos srityse</a:t>
            </a:r>
            <a:r>
              <a:rPr lang="en-LT" sz="2400" dirty="0"/>
              <a:t>.</a:t>
            </a:r>
          </a:p>
          <a:p>
            <a:pPr lvl="0" hangingPunct="0"/>
            <a:r>
              <a:rPr lang="lt-LT" dirty="0"/>
              <a:t>Korupcija programos ir priemonių plano priežiūrai ir įgyvendinimui</a:t>
            </a:r>
            <a:r>
              <a:rPr lang="en-LT" sz="2400" dirty="0"/>
              <a:t>.</a:t>
            </a:r>
            <a:endParaRPr lang="lt-LT" sz="2600" dirty="0"/>
          </a:p>
          <a:p>
            <a:pPr marL="0" indent="0">
              <a:buNone/>
            </a:pPr>
            <a:r>
              <a:rPr lang="lt-LT" sz="2600" dirty="0"/>
              <a:t>Dalyvauta nuotoliniuose mokymuose Korupcijos prevencijos klausimais.</a:t>
            </a:r>
          </a:p>
        </p:txBody>
      </p:sp>
    </p:spTree>
    <p:extLst>
      <p:ext uri="{BB962C8B-B14F-4D97-AF65-F5344CB8AC3E}">
        <p14:creationId xmlns:p14="http://schemas.microsoft.com/office/powerpoint/2010/main" val="32550540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2B91941D-D6DE-41E0-9981-83A649FAD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lt-LT" sz="3800" b="1">
                <a:solidFill>
                  <a:srgbClr val="FFFFFF"/>
                </a:solidFill>
              </a:rPr>
              <a:t>ETIKOS KOMISIJA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71B0264-1A41-4B31-895D-39BC1492B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r>
              <a:rPr lang="lt-LT" sz="2600" b="1"/>
              <a:t>Algirdas Gečas - pirmininkas</a:t>
            </a:r>
          </a:p>
          <a:p>
            <a:r>
              <a:rPr lang="lt-LT" sz="2600"/>
              <a:t>Vygantas Kamarauskas</a:t>
            </a:r>
          </a:p>
          <a:p>
            <a:r>
              <a:rPr lang="lt-LT" sz="2600"/>
              <a:t>Edgaras Padimanskas</a:t>
            </a:r>
          </a:p>
          <a:p>
            <a:r>
              <a:rPr lang="lt-LT" sz="2600"/>
              <a:t>Gintaras Šarka</a:t>
            </a:r>
          </a:p>
          <a:p>
            <a:r>
              <a:rPr lang="lt-LT" sz="2600"/>
              <a:t>Regimantas Grigalis</a:t>
            </a:r>
          </a:p>
        </p:txBody>
      </p:sp>
    </p:spTree>
    <p:extLst>
      <p:ext uri="{BB962C8B-B14F-4D97-AF65-F5344CB8AC3E}">
        <p14:creationId xmlns:p14="http://schemas.microsoft.com/office/powerpoint/2010/main" val="27416138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2" y="453981"/>
            <a:ext cx="667512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0B8C9D99-FA8A-4BBE-8054-5BEE00ED5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6089904" cy="1426464"/>
          </a:xfrm>
        </p:spPr>
        <p:txBody>
          <a:bodyPr>
            <a:normAutofit/>
          </a:bodyPr>
          <a:lstStyle/>
          <a:p>
            <a:r>
              <a:rPr lang="lt-LT" b="1">
                <a:solidFill>
                  <a:srgbClr val="FFFFFF"/>
                </a:solidFill>
              </a:rPr>
              <a:t>ETIKOS KOMISIJOS VEIKLA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7100" y="461737"/>
            <a:ext cx="2149361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11264206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700F6F5B-CF8A-4F12-856B-379BC671A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456" y="2798385"/>
            <a:ext cx="10597729" cy="32832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lt-LT" sz="2700" dirty="0"/>
              <a:t>Per 2021 m. įvyko 9 komisijos posėdžiai.</a:t>
            </a:r>
          </a:p>
          <a:p>
            <a:r>
              <a:rPr lang="lt-LT" sz="2700" dirty="0"/>
              <a:t>Posėdžių metu buvo svarstyti klausimai, susiję su Etikos komisijos veiklos nuostatų pakeitimais.</a:t>
            </a:r>
          </a:p>
          <a:p>
            <a:r>
              <a:rPr lang="lt-LT" sz="2700" dirty="0"/>
              <a:t>Per metus atlikti 2 tyrimai dėl Tarybos narių Sandros Tamašauskienės ir Edgaro Padimansko elgesio. </a:t>
            </a:r>
          </a:p>
        </p:txBody>
      </p:sp>
    </p:spTree>
    <p:extLst>
      <p:ext uri="{BB962C8B-B14F-4D97-AF65-F5344CB8AC3E}">
        <p14:creationId xmlns:p14="http://schemas.microsoft.com/office/powerpoint/2010/main" val="1430000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Pavadinimas 3">
            <a:extLst>
              <a:ext uri="{FF2B5EF4-FFF2-40B4-BE49-F238E27FC236}">
                <a16:creationId xmlns:a16="http://schemas.microsoft.com/office/drawing/2014/main" id="{120C013C-BDCC-4B50-ADAA-3AD8F67D3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lt-LT" sz="3200" b="1" i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NARKOTIKŲ KONTROLĖS KOMISIJA </a:t>
            </a:r>
            <a:endParaRPr lang="lt-LT" sz="3200">
              <a:solidFill>
                <a:srgbClr val="FFFFFF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urinio vietos rezervavimo ženklas 4">
            <a:extLst>
              <a:ext uri="{FF2B5EF4-FFF2-40B4-BE49-F238E27FC236}">
                <a16:creationId xmlns:a16="http://schemas.microsoft.com/office/drawing/2014/main" id="{D7559E8E-3848-4C84-B21A-DC4D2F04F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pPr indent="540385">
              <a:spcAft>
                <a:spcPts val="0"/>
              </a:spcAft>
            </a:pPr>
            <a:r>
              <a:rPr lang="lt-LT" sz="1400" dirty="0">
                <a:latin typeface="Times New Roman" panose="02020603050405020304" pitchFamily="18" charset="0"/>
              </a:rPr>
              <a:t>Edita Šukytė</a:t>
            </a:r>
            <a:r>
              <a:rPr lang="lt-LT" sz="1400" b="0" i="0" dirty="0">
                <a:effectLst/>
                <a:latin typeface="Times New Roman" panose="02020603050405020304" pitchFamily="18" charset="0"/>
              </a:rPr>
              <a:t>, Savivaldybės mero patarėja (komisijos pirmininkė);</a:t>
            </a:r>
            <a:endParaRPr lang="lt-LT" sz="1400" b="0" i="0" dirty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 dirty="0">
                <a:effectLst/>
                <a:latin typeface="Times New Roman" panose="02020603050405020304" pitchFamily="18" charset="0"/>
              </a:rPr>
              <a:t>Gintarė Tamašauskienė, Savivaldybės administracijos Viešųjų paslaugų skyriaus vyriausioji specialistė - Savivaldybės gydytoja (komisijos pirmininkės pavaduotoja);</a:t>
            </a:r>
            <a:endParaRPr lang="lt-LT" sz="1400" b="0" i="0" dirty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 dirty="0">
                <a:effectLst/>
                <a:latin typeface="Times New Roman" panose="02020603050405020304" pitchFamily="18" charset="0"/>
              </a:rPr>
              <a:t>Vaiva </a:t>
            </a:r>
            <a:r>
              <a:rPr lang="lt-LT" sz="1400" b="0" i="0" dirty="0" err="1">
                <a:effectLst/>
                <a:latin typeface="Times New Roman" panose="02020603050405020304" pitchFamily="18" charset="0"/>
              </a:rPr>
              <a:t>Pranauskienė</a:t>
            </a:r>
            <a:r>
              <a:rPr lang="lt-LT" sz="1400" b="0" i="0" dirty="0">
                <a:effectLst/>
                <a:latin typeface="Times New Roman" panose="02020603050405020304" pitchFamily="18" charset="0"/>
              </a:rPr>
              <a:t>, Savivaldybės administracijos tarpinstitucinio bendradarbiavimo koordinatorė (komisijos sekretorė);</a:t>
            </a:r>
            <a:endParaRPr lang="lt-LT" sz="1400" b="0" i="0" dirty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 dirty="0">
                <a:effectLst/>
                <a:latin typeface="Times New Roman" panose="02020603050405020304" pitchFamily="18" charset="0"/>
              </a:rPr>
              <a:t>Loreta Irena </a:t>
            </a:r>
            <a:r>
              <a:rPr lang="lt-LT" sz="1400" b="0" i="0" dirty="0" err="1">
                <a:effectLst/>
                <a:latin typeface="Times New Roman" panose="02020603050405020304" pitchFamily="18" charset="0"/>
              </a:rPr>
              <a:t>Baguckienė</a:t>
            </a:r>
            <a:r>
              <a:rPr lang="lt-LT" sz="1400" b="0" i="0" dirty="0">
                <a:effectLst/>
                <a:latin typeface="Times New Roman" panose="02020603050405020304" pitchFamily="18" charset="0"/>
              </a:rPr>
              <a:t>, Klaipėdos apygardos prokuratūros Tauragės apylinkės prokuratūros prokurorė;</a:t>
            </a:r>
            <a:endParaRPr lang="lt-LT" sz="1400" b="0" i="0" dirty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 dirty="0">
                <a:effectLst/>
                <a:latin typeface="Times New Roman" panose="02020603050405020304" pitchFamily="18" charset="0"/>
              </a:rPr>
              <a:t>Audronė </a:t>
            </a:r>
            <a:r>
              <a:rPr lang="lt-LT" sz="1400" b="0" i="0" dirty="0" err="1">
                <a:effectLst/>
                <a:latin typeface="Times New Roman" panose="02020603050405020304" pitchFamily="18" charset="0"/>
              </a:rPr>
              <a:t>Barauskienė</a:t>
            </a:r>
            <a:r>
              <a:rPr lang="lt-LT" sz="1400" b="0" i="0" dirty="0">
                <a:effectLst/>
                <a:latin typeface="Times New Roman" panose="02020603050405020304" pitchFamily="18" charset="0"/>
              </a:rPr>
              <a:t>, Savivaldybės administracijos Socialinės paramos skyriaus vedėjo pavaduotoja;</a:t>
            </a:r>
            <a:endParaRPr lang="lt-LT" sz="1400" b="0" i="0" dirty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 dirty="0">
                <a:effectLst/>
                <a:latin typeface="Times New Roman" panose="02020603050405020304" pitchFamily="18" charset="0"/>
              </a:rPr>
              <a:t>Vida </a:t>
            </a:r>
            <a:r>
              <a:rPr lang="lt-LT" sz="1400" b="0" i="0" dirty="0" err="1">
                <a:effectLst/>
                <a:latin typeface="Times New Roman" panose="02020603050405020304" pitchFamily="18" charset="0"/>
              </a:rPr>
              <a:t>Kubaitienė</a:t>
            </a:r>
            <a:r>
              <a:rPr lang="lt-LT" sz="1400" b="0" i="0" dirty="0">
                <a:effectLst/>
                <a:latin typeface="Times New Roman" panose="02020603050405020304" pitchFamily="18" charset="0"/>
              </a:rPr>
              <a:t>, Savivaldybės administracijos Švietimo ir kultūros skyriaus vyriausioji specialistė;</a:t>
            </a:r>
            <a:endParaRPr lang="lt-LT" sz="1400" b="0" i="0" dirty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 u="none" strike="noStrike" dirty="0">
                <a:effectLst/>
                <a:latin typeface="Times New Roman" panose="02020603050405020304" pitchFamily="18" charset="0"/>
              </a:rPr>
              <a:t>Jurgita Kaktienė, Tauragės apskrities vyriausiojo policijos komisariato Šilutės rajono policijos komisariato Veiklos skyriaus vyriausioji tyrėja – bendruomenės pareigūnė</a:t>
            </a:r>
            <a:r>
              <a:rPr lang="lt-LT" sz="1400" b="0" i="0" dirty="0">
                <a:effectLst/>
                <a:latin typeface="Times New Roman" panose="02020603050405020304" pitchFamily="18" charset="0"/>
              </a:rPr>
              <a:t>;</a:t>
            </a:r>
            <a:endParaRPr lang="lt-LT" sz="1400" b="0" i="0" dirty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 dirty="0">
                <a:effectLst/>
                <a:latin typeface="Times New Roman" panose="02020603050405020304" pitchFamily="18" charset="0"/>
              </a:rPr>
              <a:t>Kristina </a:t>
            </a:r>
            <a:r>
              <a:rPr lang="lt-LT" sz="1400" b="0" i="0" dirty="0" err="1">
                <a:effectLst/>
                <a:latin typeface="Times New Roman" panose="02020603050405020304" pitchFamily="18" charset="0"/>
              </a:rPr>
              <a:t>Surplė</a:t>
            </a:r>
            <a:r>
              <a:rPr lang="lt-LT" sz="1400" b="0" i="0" dirty="0">
                <a:effectLst/>
                <a:latin typeface="Times New Roman" panose="02020603050405020304" pitchFamily="18" charset="0"/>
              </a:rPr>
              <a:t>,  Šilutės rajono savivaldybės Visuomenės sveikatos biuro direktorė;</a:t>
            </a:r>
            <a:endParaRPr lang="lt-LT" sz="1400" b="0" i="0" dirty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dirty="0">
                <a:latin typeface="Times New Roman" panose="02020603050405020304" pitchFamily="18" charset="0"/>
              </a:rPr>
              <a:t>Eglė Čėsnienė</a:t>
            </a:r>
            <a:r>
              <a:rPr lang="lt-LT" sz="1400" b="0" i="0" dirty="0">
                <a:effectLst/>
                <a:latin typeface="Times New Roman" panose="02020603050405020304" pitchFamily="18" charset="0"/>
              </a:rPr>
              <a:t>, Savivaldybės administracijos vyriausioji specialistė - jaunimo reikalų koordinatorė;</a:t>
            </a:r>
            <a:endParaRPr lang="lt-LT" sz="1400" b="0" i="0" dirty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 dirty="0">
                <a:effectLst/>
                <a:latin typeface="Times New Roman" panose="02020603050405020304" pitchFamily="18" charset="0"/>
              </a:rPr>
              <a:t>Rimvydas </a:t>
            </a:r>
            <a:r>
              <a:rPr lang="lt-LT" sz="1400" b="0" i="0" dirty="0" err="1">
                <a:effectLst/>
                <a:latin typeface="Times New Roman" panose="02020603050405020304" pitchFamily="18" charset="0"/>
              </a:rPr>
              <a:t>Petrauskis</a:t>
            </a:r>
            <a:r>
              <a:rPr lang="lt-LT" sz="1400" b="0" i="0" dirty="0">
                <a:effectLst/>
                <a:latin typeface="Times New Roman" panose="02020603050405020304" pitchFamily="18" charset="0"/>
              </a:rPr>
              <a:t>, </a:t>
            </a:r>
            <a:r>
              <a:rPr lang="lt-LT" sz="1400" dirty="0">
                <a:latin typeface="Times New Roman" panose="02020603050405020304" pitchFamily="18" charset="0"/>
              </a:rPr>
              <a:t>Atviro jaunimo centro vadovas</a:t>
            </a:r>
            <a:r>
              <a:rPr lang="lt-LT" sz="1400" b="0" i="0" dirty="0">
                <a:effectLst/>
                <a:latin typeface="Times New Roman" panose="02020603050405020304" pitchFamily="18" charset="0"/>
              </a:rPr>
              <a:t>;</a:t>
            </a:r>
            <a:endParaRPr lang="lt-LT" sz="1400" b="0" i="0" dirty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 dirty="0">
                <a:effectLst/>
                <a:latin typeface="Times New Roman" panose="02020603050405020304" pitchFamily="18" charset="0"/>
              </a:rPr>
              <a:t>Dalia Šiaudvytienė, Šilutės Martyno Jankaus pagrindinės mokyklos direktoriaus pavaduotoja.</a:t>
            </a:r>
            <a:endParaRPr lang="lt-LT" sz="1400" b="0" i="0" dirty="0">
              <a:effectLst/>
              <a:latin typeface="Calibri" panose="020F0502020204030204" pitchFamily="34" charset="0"/>
            </a:endParaRPr>
          </a:p>
          <a:p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5591238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7F68B434-31C3-44B6-A904-04F7C57CB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/>
              <a:t>NARKOTIKŲ KONTROLĖS KOMISIJOS VEIKLA</a:t>
            </a:r>
            <a:endParaRPr lang="en-US" sz="5000"/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39D984B-697B-4947-B67A-A1399C1C3C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lt-LT" sz="2200" dirty="0"/>
              <a:t>Per 2021 metus įvyko 2 komisijos posėdžiai, kuriuose buvo aptartos rekomendacijos savivaldybėms dėl narkotikų kontrolės komisijos veiklos stiprinimo. </a:t>
            </a:r>
          </a:p>
          <a:p>
            <a:pPr marL="0"/>
            <a:r>
              <a:rPr lang="lt-LT" sz="2200" dirty="0"/>
              <a:t>Komisijos nariai dalyvavo nuotolinėse diskusijose, susiejusiose su narkotinių medžiagų vartojimo prevencija.</a:t>
            </a:r>
          </a:p>
          <a:p>
            <a:pPr marL="0"/>
            <a:r>
              <a:rPr lang="lt-LT" sz="2200" dirty="0"/>
              <a:t>Miesto ir rajono bendro lavinimo mokyklose buvo pravesta 14 teisinio švietimo ir atsakomybės paskaitų. </a:t>
            </a:r>
          </a:p>
          <a:p>
            <a:pPr marL="0"/>
            <a:endParaRPr lang="en-US" sz="2200" dirty="0"/>
          </a:p>
          <a:p>
            <a:pPr marL="0"/>
            <a:endParaRPr lang="en-US" sz="2200" dirty="0"/>
          </a:p>
        </p:txBody>
      </p:sp>
      <p:pic>
        <p:nvPicPr>
          <p:cNvPr id="6" name="Turinio vietos rezervavimo ženklas 5" descr="Paveikslėlis, kuriame yra žinutė, grindys, vidinis, asmuo&#10;&#10;Automatiškai sugeneruotas aprašymas">
            <a:extLst>
              <a:ext uri="{FF2B5EF4-FFF2-40B4-BE49-F238E27FC236}">
                <a16:creationId xmlns:a16="http://schemas.microsoft.com/office/drawing/2014/main" id="{1A36661A-5C40-4CAF-BE8C-32553E5655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21140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54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0E3C4C-C0C1-E044-8A08-72CF8B19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lt-LT" b="1" dirty="0">
                <a:cs typeface="Times New Roman" panose="02020603050405020304" pitchFamily="18" charset="0"/>
              </a:rPr>
              <a:t>GIMSTAMUMAS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EB1058F-3F2C-6549-B1CF-1D58675B48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6182604"/>
              </p:ext>
            </p:extLst>
          </p:nvPr>
        </p:nvGraphicFramePr>
        <p:xfrm>
          <a:off x="1000874" y="2385390"/>
          <a:ext cx="10190252" cy="3617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94474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5A02CE6-E6C7-0042-9D6E-52C7B19F4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SAVIVALDYBĖJE VYKDOMI DIDIEJI PROJEKTAI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17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0A0917BA-2CB8-45FF-92A6-DE60111EB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/>
              <a:t>KULTŪROS IR PRAMOGŲ CENTRO REKONSTRUKCIJA</a:t>
            </a:r>
          </a:p>
        </p:txBody>
      </p:sp>
      <p:sp>
        <p:nvSpPr>
          <p:cNvPr id="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8B31D94-29C0-4150-A9D5-38E0F0E13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200"/>
              <a:t>Per 2021 įgyvendinta:</a:t>
            </a:r>
          </a:p>
          <a:p>
            <a:pPr lvl="1"/>
            <a:r>
              <a:rPr lang="en-US" sz="2200"/>
              <a:t>Baigtas atnaujintas fasadas;</a:t>
            </a:r>
          </a:p>
          <a:p>
            <a:pPr lvl="1"/>
            <a:r>
              <a:rPr lang="en-US" sz="2200"/>
              <a:t>Įrengtos vidaus erdvės;</a:t>
            </a:r>
          </a:p>
          <a:p>
            <a:pPr lvl="1"/>
            <a:r>
              <a:rPr lang="en-US" sz="2200"/>
              <a:t>Įrengtos inžinerinės sistemos.</a:t>
            </a:r>
          </a:p>
          <a:p>
            <a:pPr lvl="1"/>
            <a:endParaRPr lang="en-US" sz="2200"/>
          </a:p>
          <a:p>
            <a:pPr marL="0"/>
            <a:r>
              <a:rPr lang="en-US" sz="2200"/>
              <a:t>Projekto vertė 5 500 000 Eur.</a:t>
            </a:r>
          </a:p>
        </p:txBody>
      </p:sp>
      <p:pic>
        <p:nvPicPr>
          <p:cNvPr id="7" name="Content Placeholder 6" descr="A picture containing sky, floor, area&#10;&#10;Description automatically generated">
            <a:extLst>
              <a:ext uri="{FF2B5EF4-FFF2-40B4-BE49-F238E27FC236}">
                <a16:creationId xmlns:a16="http://schemas.microsoft.com/office/drawing/2014/main" id="{D9EAFE52-F955-7341-AF9E-6B931890BD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7" r="2509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28685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3D20F9BE-76AC-4006-A7D6-7529A92D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/>
              <a:t>ŠILUTĖS SPORTO KOMPLEKSO STATYBA</a:t>
            </a:r>
          </a:p>
        </p:txBody>
      </p:sp>
      <p:sp>
        <p:nvSpPr>
          <p:cNvPr id="7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F51145-59A2-42EB-81D6-11C2B10A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1700"/>
              <a:t>Per 2021 m. įgyvendinta:</a:t>
            </a:r>
          </a:p>
          <a:p>
            <a:pPr lvl="1"/>
            <a:r>
              <a:rPr lang="en-US" sz="1700"/>
              <a:t>Sutvarkytas pastato fasadas;</a:t>
            </a:r>
          </a:p>
          <a:p>
            <a:pPr lvl="1"/>
            <a:r>
              <a:rPr lang="en-US" sz="1700"/>
              <a:t>Įrengta automobilių stovėjimo aikštelė;</a:t>
            </a:r>
          </a:p>
          <a:p>
            <a:pPr lvl="1"/>
            <a:r>
              <a:rPr lang="en-US" sz="1700"/>
              <a:t>Įrengtos pastato inžinerinės sistemos;</a:t>
            </a:r>
          </a:p>
          <a:p>
            <a:pPr lvl="1"/>
            <a:r>
              <a:rPr lang="en-US" sz="1700"/>
              <a:t>Baigiamos įrengti baseino ir SPA zonos.</a:t>
            </a:r>
          </a:p>
          <a:p>
            <a:pPr lvl="1"/>
            <a:endParaRPr lang="en-US" sz="1700"/>
          </a:p>
          <a:p>
            <a:pPr lvl="1"/>
            <a:endParaRPr lang="en-US" sz="1700"/>
          </a:p>
          <a:p>
            <a:pPr marL="0"/>
            <a:r>
              <a:rPr lang="en-US" sz="1700"/>
              <a:t>Projekto vertė 6 600 000 Eur.</a:t>
            </a:r>
          </a:p>
        </p:txBody>
      </p:sp>
      <p:pic>
        <p:nvPicPr>
          <p:cNvPr id="7" name="Content Placeholder 6" descr="A building under construction&#10;&#10;Description automatically generated with low confidence">
            <a:extLst>
              <a:ext uri="{FF2B5EF4-FFF2-40B4-BE49-F238E27FC236}">
                <a16:creationId xmlns:a16="http://schemas.microsoft.com/office/drawing/2014/main" id="{9FBAD473-3B20-2146-B1D2-56ADFC2C8E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9" r="2012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77045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7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DE24CAB0-2589-4010-9321-DD561E7C3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ŠILOKARČEMOS KVARTALAS </a:t>
            </a:r>
          </a:p>
        </p:txBody>
      </p:sp>
      <p:sp>
        <p:nvSpPr>
          <p:cNvPr id="33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FB7F28-9D59-4130-B7BE-79F3A7A60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000" dirty="0"/>
              <a:t>Per 2021 m. </a:t>
            </a:r>
            <a:r>
              <a:rPr lang="en-US" sz="2000" dirty="0" err="1"/>
              <a:t>įgyvendinta</a:t>
            </a:r>
            <a:r>
              <a:rPr lang="en-US" sz="2000" dirty="0"/>
              <a:t>:</a:t>
            </a:r>
          </a:p>
          <a:p>
            <a:pPr lvl="1"/>
            <a:r>
              <a:rPr lang="en-US" sz="2000" dirty="0" err="1"/>
              <a:t>Sutvarkytas</a:t>
            </a:r>
            <a:r>
              <a:rPr lang="en-US" sz="2000" dirty="0"/>
              <a:t> </a:t>
            </a:r>
            <a:r>
              <a:rPr lang="en-US" sz="2000" dirty="0" err="1"/>
              <a:t>Šyšos</a:t>
            </a:r>
            <a:r>
              <a:rPr lang="en-US" sz="2000" dirty="0"/>
              <a:t> </a:t>
            </a:r>
            <a:r>
              <a:rPr lang="en-US" sz="2000" dirty="0" err="1"/>
              <a:t>pylimas</a:t>
            </a:r>
            <a:r>
              <a:rPr lang="en-US" sz="2000" dirty="0"/>
              <a:t> </a:t>
            </a:r>
            <a:r>
              <a:rPr lang="en-US" sz="2000" dirty="0" err="1"/>
              <a:t>ir</a:t>
            </a:r>
            <a:r>
              <a:rPr lang="en-US" sz="2000" dirty="0"/>
              <a:t> </a:t>
            </a:r>
            <a:r>
              <a:rPr lang="en-US" sz="2000" dirty="0" err="1"/>
              <a:t>įrengtos</a:t>
            </a:r>
            <a:r>
              <a:rPr lang="en-US" sz="2000" dirty="0"/>
              <a:t> </a:t>
            </a:r>
            <a:r>
              <a:rPr lang="en-US" sz="2000" dirty="0" err="1"/>
              <a:t>sėdimos</a:t>
            </a:r>
            <a:r>
              <a:rPr lang="en-US" sz="2000" dirty="0"/>
              <a:t> </a:t>
            </a:r>
            <a:r>
              <a:rPr lang="en-US" sz="2000" dirty="0" err="1"/>
              <a:t>vietos</a:t>
            </a:r>
            <a:r>
              <a:rPr lang="en-US" sz="2000" dirty="0"/>
              <a:t>;</a:t>
            </a:r>
          </a:p>
          <a:p>
            <a:pPr lvl="1"/>
            <a:r>
              <a:rPr lang="en-US" sz="2000" dirty="0" err="1"/>
              <a:t>Pradėtas</a:t>
            </a:r>
            <a:r>
              <a:rPr lang="en-US" sz="2000" dirty="0"/>
              <a:t> </a:t>
            </a:r>
            <a:r>
              <a:rPr lang="en-US" sz="2000" dirty="0" err="1"/>
              <a:t>kloti</a:t>
            </a:r>
            <a:r>
              <a:rPr lang="en-US" sz="2000" dirty="0"/>
              <a:t> </a:t>
            </a:r>
            <a:r>
              <a:rPr lang="en-US" sz="2000" dirty="0" err="1"/>
              <a:t>akmenų</a:t>
            </a:r>
            <a:r>
              <a:rPr lang="en-US" sz="2000" dirty="0"/>
              <a:t> </a:t>
            </a:r>
            <a:r>
              <a:rPr lang="en-US" sz="2000" dirty="0" err="1"/>
              <a:t>grindinys</a:t>
            </a:r>
            <a:r>
              <a:rPr lang="en-US" sz="2000" dirty="0"/>
              <a:t>;</a:t>
            </a:r>
          </a:p>
          <a:p>
            <a:pPr lvl="1"/>
            <a:r>
              <a:rPr lang="en-US" sz="2000" dirty="0" err="1"/>
              <a:t>Įrengtas</a:t>
            </a:r>
            <a:r>
              <a:rPr lang="en-US" sz="2000" dirty="0"/>
              <a:t> </a:t>
            </a:r>
            <a:r>
              <a:rPr lang="en-US" sz="2000" dirty="0" err="1"/>
              <a:t>kilpos</a:t>
            </a:r>
            <a:r>
              <a:rPr lang="en-US" sz="2000" dirty="0"/>
              <a:t> parkas;</a:t>
            </a:r>
          </a:p>
          <a:p>
            <a:pPr lvl="1"/>
            <a:r>
              <a:rPr lang="en-US" sz="2000" dirty="0" err="1"/>
              <a:t>Įrengtas</a:t>
            </a:r>
            <a:r>
              <a:rPr lang="en-US" sz="2000" dirty="0"/>
              <a:t> </a:t>
            </a:r>
            <a:r>
              <a:rPr lang="en-US" sz="2000" dirty="0" err="1"/>
              <a:t>apšvietimas</a:t>
            </a:r>
            <a:r>
              <a:rPr lang="en-US" sz="2000" dirty="0"/>
              <a:t>.</a:t>
            </a:r>
          </a:p>
          <a:p>
            <a:pPr marL="228600" lvl="1"/>
            <a:endParaRPr lang="en-US" sz="2000" dirty="0"/>
          </a:p>
          <a:p>
            <a:pPr marL="228600" lvl="1"/>
            <a:r>
              <a:rPr lang="en-US" sz="2000" dirty="0" err="1"/>
              <a:t>Projekto</a:t>
            </a:r>
            <a:r>
              <a:rPr lang="en-US" sz="2000" dirty="0"/>
              <a:t> </a:t>
            </a:r>
            <a:r>
              <a:rPr lang="en-US" sz="2000" dirty="0" err="1"/>
              <a:t>vertė</a:t>
            </a:r>
            <a:r>
              <a:rPr lang="en-US" sz="2000" dirty="0"/>
              <a:t> 4 500 000 Eur.</a:t>
            </a:r>
          </a:p>
        </p:txBody>
      </p:sp>
      <p:pic>
        <p:nvPicPr>
          <p:cNvPr id="6" name="Content Placeholder 5" descr="A picture containing sky, outdoor, road, way&#10;&#10;Description automatically generated">
            <a:extLst>
              <a:ext uri="{FF2B5EF4-FFF2-40B4-BE49-F238E27FC236}">
                <a16:creationId xmlns:a16="http://schemas.microsoft.com/office/drawing/2014/main" id="{37550F31-B4B5-A74D-96A3-87F7C7D29B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/>
          <a:stretch/>
        </p:blipFill>
        <p:spPr>
          <a:xfrm>
            <a:off x="4654296" y="1420278"/>
            <a:ext cx="6903720" cy="401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565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A79743A9-A68C-4531-8178-4603911D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ISTORINIS PARKAS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1AAEFC32-02AE-4E5A-BF1E-9BAB41C41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000"/>
              <a:t>Per 2021 m. įgyvendinta:</a:t>
            </a:r>
          </a:p>
          <a:p>
            <a:r>
              <a:rPr lang="en-US" sz="2000"/>
              <a:t>Įrengti pėsčiųjų takai;</a:t>
            </a:r>
          </a:p>
          <a:p>
            <a:r>
              <a:rPr lang="en-US" sz="2000"/>
              <a:t>Įrengtas apšvietimas;</a:t>
            </a:r>
          </a:p>
          <a:p>
            <a:r>
              <a:rPr lang="en-US" sz="2000"/>
              <a:t>Įrengti pagrindai universalioms aukštelėms;</a:t>
            </a:r>
          </a:p>
          <a:p>
            <a:r>
              <a:rPr lang="en-US" sz="2000"/>
              <a:t>Pastatyti tiltai per Šyšos upę.</a:t>
            </a:r>
          </a:p>
          <a:p>
            <a:endParaRPr lang="en-US" sz="2000"/>
          </a:p>
          <a:p>
            <a:pPr marL="0"/>
            <a:r>
              <a:rPr lang="en-US" sz="2000"/>
              <a:t>Projekto vertė 2 600 000  Eur.</a:t>
            </a:r>
          </a:p>
          <a:p>
            <a:endParaRPr lang="en-US" sz="2000"/>
          </a:p>
        </p:txBody>
      </p:sp>
      <p:pic>
        <p:nvPicPr>
          <p:cNvPr id="6" name="Turinio vietos rezervavimo ženklas 5" descr="Paveikslėlis, kuriame yra traukinys, kelias, atėjimas, būdas&#10;&#10;Automatiškai sugeneruotas aprašymas">
            <a:extLst>
              <a:ext uri="{FF2B5EF4-FFF2-40B4-BE49-F238E27FC236}">
                <a16:creationId xmlns:a16="http://schemas.microsoft.com/office/drawing/2014/main" id="{671773C6-CBD3-4BC7-93E2-2432F9C15C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487329"/>
            <a:ext cx="6903720" cy="38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470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1C1A14-76A5-2545-804A-0991C4065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lt-LT" sz="5000"/>
              <a:t>Savivaldybės 2021 metų biudžetas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C37224-7975-CD46-B4E7-D93504402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endParaRPr lang="lt-LT" sz="2200"/>
          </a:p>
        </p:txBody>
      </p:sp>
    </p:spTree>
    <p:extLst>
      <p:ext uri="{BB962C8B-B14F-4D97-AF65-F5344CB8AC3E}">
        <p14:creationId xmlns:p14="http://schemas.microsoft.com/office/powerpoint/2010/main" val="26617107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Lentelė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990067"/>
              </p:ext>
            </p:extLst>
          </p:nvPr>
        </p:nvGraphicFramePr>
        <p:xfrm>
          <a:off x="949911" y="1338417"/>
          <a:ext cx="10663912" cy="4987984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831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0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51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7371">
                <a:tc row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endParaRPr lang="lt-LT" sz="1200" b="1" dirty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endParaRPr lang="lt-LT" sz="1200" b="1" dirty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lt-LT" sz="1200" b="1" dirty="0">
                          <a:solidFill>
                            <a:schemeClr val="bg1"/>
                          </a:solidFill>
                        </a:rPr>
                        <a:t>Pajamų rūšys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lt-LT" sz="1200" b="1" dirty="0">
                          <a:solidFill>
                            <a:schemeClr val="bg1"/>
                          </a:solidFill>
                        </a:rPr>
                        <a:t>202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lt-LT" sz="1200" b="1" dirty="0">
                          <a:solidFill>
                            <a:schemeClr val="bg1"/>
                          </a:solidFill>
                        </a:rPr>
                        <a:t> m.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9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b="1" dirty="0">
                          <a:solidFill>
                            <a:schemeClr val="bg1"/>
                          </a:solidFill>
                        </a:rPr>
                        <a:t>patvirtintas planas</a:t>
                      </a:r>
                      <a:endParaRPr lang="lt-LT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lt-LT" sz="1200" b="1" dirty="0">
                          <a:solidFill>
                            <a:schemeClr val="bg1"/>
                          </a:solidFill>
                        </a:rPr>
                        <a:t>patikslintas planas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lt-LT" sz="1200" b="1" dirty="0">
                          <a:solidFill>
                            <a:schemeClr val="bg1"/>
                          </a:solidFill>
                        </a:rPr>
                        <a:t>įvykdymas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t-LT" sz="1600" kern="1200" baseline="0" dirty="0"/>
                        <a:t>Mokesčiai</a:t>
                      </a:r>
                      <a:endParaRPr lang="en-US" sz="16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lt-LT" sz="1300" dirty="0">
                          <a:solidFill>
                            <a:schemeClr val="tx1"/>
                          </a:solidFill>
                        </a:rPr>
                        <a:t>23868</a:t>
                      </a:r>
                      <a:endParaRPr lang="en-US" sz="1300" b="1" i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lt-LT" sz="1300" dirty="0"/>
                        <a:t>2</a:t>
                      </a:r>
                      <a:r>
                        <a:rPr lang="en-US" sz="1300" dirty="0"/>
                        <a:t>6106</a:t>
                      </a:r>
                      <a:r>
                        <a:rPr lang="lt-LT" sz="1300" baseline="0" dirty="0"/>
                        <a:t>,0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1" i="0" dirty="0"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28391,0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t-LT" sz="1600" kern="1200" baseline="0" dirty="0"/>
                        <a:t>Kiti mokesčiai ir pajamos 	</a:t>
                      </a:r>
                      <a:endParaRPr lang="en-US" sz="16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lt-LT" sz="1300" b="0" i="0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1170</a:t>
                      </a:r>
                      <a:endParaRPr lang="en-US" sz="1300" b="1" i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dirty="0"/>
                        <a:t>1180,</a:t>
                      </a:r>
                      <a:r>
                        <a:rPr lang="lt-LT" sz="1300" dirty="0"/>
                        <a:t>0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1" i="0" dirty="0"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1222,5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5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600" dirty="0"/>
                        <a:t>Kitos pajamos</a:t>
                      </a:r>
                      <a:endParaRPr lang="en-US" sz="16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lt-LT" sz="1300" dirty="0">
                          <a:solidFill>
                            <a:schemeClr val="tx1"/>
                          </a:solidFill>
                        </a:rPr>
                        <a:t>1442</a:t>
                      </a:r>
                      <a:endParaRPr lang="en-US" sz="1300" b="1" i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0" i="0" dirty="0">
                          <a:latin typeface="+mn-lt"/>
                          <a:ea typeface="+mn-ea"/>
                          <a:cs typeface="+mn-cs"/>
                        </a:rPr>
                        <a:t>1994,5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1" i="0" dirty="0"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2117,5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5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t-LT" sz="1600" kern="1200" baseline="0" dirty="0"/>
                        <a:t>Mokinio krepšeliui </a:t>
                      </a:r>
                      <a:endParaRPr lang="en-US" sz="16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lt-LT" sz="1300" b="0" i="0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12416,9</a:t>
                      </a:r>
                      <a:endParaRPr lang="en-US" sz="1300" b="1" i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0" i="0" dirty="0">
                          <a:latin typeface="+mn-lt"/>
                          <a:ea typeface="+mn-ea"/>
                          <a:cs typeface="+mn-cs"/>
                        </a:rPr>
                        <a:t>12498,0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1" i="0" dirty="0"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12498,0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5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t-LT" sz="1600" kern="1200" baseline="0" dirty="0"/>
                        <a:t>Deleguotoms funkcijoms	</a:t>
                      </a:r>
                      <a:endParaRPr lang="en-US" sz="16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lt-LT" sz="1300" b="0" i="0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5275,7</a:t>
                      </a:r>
                      <a:endParaRPr lang="en-US" sz="1300" b="1" i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0" i="0" dirty="0">
                          <a:latin typeface="+mn-lt"/>
                          <a:ea typeface="+mn-ea"/>
                          <a:cs typeface="+mn-cs"/>
                        </a:rPr>
                        <a:t>5827,1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1" i="0" dirty="0"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5773,6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22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t-LT" sz="1600" kern="1200" baseline="0" dirty="0"/>
                        <a:t>Mokiniams, turintiems specialiųjų ugdymo poreikių, išlaikyti </a:t>
                      </a:r>
                      <a:endParaRPr kumimoji="0" lang="lt-LT" sz="1600" b="1" i="0" kern="1200" baseline="0" dirty="0">
                        <a:solidFill>
                          <a:schemeClr val="dk1"/>
                        </a:solidFill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lt-LT" sz="1300" b="0" i="0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368,1</a:t>
                      </a:r>
                      <a:endParaRPr lang="en-US" sz="1300" b="1" i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0" i="0" dirty="0">
                          <a:latin typeface="+mn-lt"/>
                          <a:ea typeface="+mn-ea"/>
                          <a:cs typeface="+mn-cs"/>
                        </a:rPr>
                        <a:t>368,1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1" i="0" dirty="0"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368,1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5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t-LT" sz="1600" kern="1200" baseline="0" dirty="0"/>
                        <a:t>Savivaldybei perduotoms įstaigoms išlaikyti </a:t>
                      </a:r>
                      <a:endParaRPr kumimoji="0" lang="lt-LT" sz="1600" b="1" i="0" kern="1200" baseline="0" dirty="0">
                        <a:solidFill>
                          <a:schemeClr val="dk1"/>
                        </a:solidFill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lt-LT" sz="1300" b="0" i="0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26,3</a:t>
                      </a:r>
                      <a:endParaRPr lang="en-US" sz="1300" b="1" i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0" i="0" dirty="0">
                          <a:latin typeface="+mn-lt"/>
                          <a:ea typeface="+mn-ea"/>
                          <a:cs typeface="+mn-cs"/>
                        </a:rPr>
                        <a:t>26,3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1" i="0" dirty="0"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21,1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5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t-LT" sz="1600" kern="1200" baseline="0" dirty="0"/>
                        <a:t>Valstybės investicijų programai 	</a:t>
                      </a:r>
                      <a:endParaRPr lang="en-US" sz="16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lt-LT" sz="1300" baseline="0" dirty="0">
                          <a:solidFill>
                            <a:schemeClr val="tx1"/>
                          </a:solidFill>
                        </a:rPr>
                        <a:t>3000 </a:t>
                      </a:r>
                      <a:endParaRPr lang="en-US" sz="1300" b="1" i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0" i="0" dirty="0">
                          <a:latin typeface="+mn-lt"/>
                          <a:ea typeface="+mn-ea"/>
                          <a:cs typeface="+mn-cs"/>
                        </a:rPr>
                        <a:t>3870,8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1" i="0" dirty="0"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3868,5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538">
                <a:tc>
                  <a:txBody>
                    <a:bodyPr/>
                    <a:lstStyle/>
                    <a:p>
                      <a:pPr lvl="0" algn="l">
                        <a:lnSpc>
                          <a:spcPts val="1000"/>
                        </a:lnSpc>
                      </a:pPr>
                      <a:r>
                        <a:rPr lang="en-US" sz="1600" dirty="0" err="1"/>
                        <a:t>Kitos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dotacijos</a:t>
                      </a:r>
                      <a:endParaRPr lang="en-US" sz="16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lt-LT" sz="1300" b="0" i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554,2</a:t>
                      </a:r>
                      <a:endParaRPr lang="en-US" sz="1300" b="0" i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0" i="0" dirty="0">
                          <a:latin typeface="+mn-lt"/>
                          <a:ea typeface="+mn-ea"/>
                          <a:cs typeface="+mn-cs"/>
                        </a:rPr>
                        <a:t>2874,4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1" i="0" dirty="0"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2894,7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05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600" dirty="0"/>
                        <a:t>ES lėšos</a:t>
                      </a:r>
                      <a:endParaRPr lang="en-US" sz="16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300" b="0" i="0" dirty="0">
                          <a:solidFill>
                            <a:schemeClr val="tx1"/>
                          </a:solidFill>
                          <a:latin typeface="+mn-lt"/>
                        </a:rPr>
                        <a:t>1889,2</a:t>
                      </a:r>
                      <a:endParaRPr lang="lt-LT" sz="1300" b="1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0" i="0" dirty="0">
                          <a:latin typeface="+mn-lt"/>
                          <a:ea typeface="+mn-ea"/>
                          <a:cs typeface="+mn-cs"/>
                        </a:rPr>
                        <a:t>7895,0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1" i="0" dirty="0"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7895,0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499">
                <a:tc>
                  <a:txBody>
                    <a:bodyPr/>
                    <a:lstStyle/>
                    <a:p>
                      <a:pPr lvl="0">
                        <a:lnSpc>
                          <a:spcPts val="1000"/>
                        </a:lnSpc>
                      </a:pPr>
                      <a:r>
                        <a:rPr lang="en-US" sz="1400" b="1" dirty="0"/>
                        <a:t>VISO</a:t>
                      </a:r>
                      <a:endParaRPr lang="en-US" sz="14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300" b="1" i="0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50010,4</a:t>
                      </a:r>
                      <a:endParaRPr lang="en-US" sz="1300" b="1" i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lt-LT" sz="1300" b="1" dirty="0"/>
                        <a:t>6</a:t>
                      </a:r>
                      <a:r>
                        <a:rPr lang="en-US" sz="1300" b="1" dirty="0"/>
                        <a:t>2640,2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1" i="0" dirty="0"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65050,0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4" name="Stačiakampis 13"/>
          <p:cNvSpPr/>
          <p:nvPr/>
        </p:nvSpPr>
        <p:spPr>
          <a:xfrm>
            <a:off x="3716349" y="531601"/>
            <a:ext cx="5172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300" b="1" i="0" u="none" strike="noStrike" kern="1200" baseline="0">
                <a:solidFill>
                  <a:srgbClr val="000000"/>
                </a:solidFill>
                <a:latin typeface="Palemonas" pitchFamily="18" charset="0"/>
                <a:ea typeface="Arial"/>
                <a:cs typeface="Arial"/>
              </a:defRPr>
            </a:pPr>
            <a:r>
              <a:rPr lang="lt-LT" sz="3200" cap="all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2021 m. biudžeto pajamos</a:t>
            </a:r>
          </a:p>
        </p:txBody>
      </p:sp>
      <p:cxnSp>
        <p:nvCxnSpPr>
          <p:cNvPr id="15" name="Tiesioji jungtis 14"/>
          <p:cNvCxnSpPr/>
          <p:nvPr/>
        </p:nvCxnSpPr>
        <p:spPr>
          <a:xfrm flipV="1">
            <a:off x="2038541" y="993265"/>
            <a:ext cx="8243247" cy="0"/>
          </a:xfrm>
          <a:prstGeom prst="line">
            <a:avLst/>
          </a:prstGeom>
          <a:ln w="21590">
            <a:solidFill>
              <a:srgbClr val="546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566493" y="949927"/>
            <a:ext cx="845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1200" b="1" dirty="0">
                <a:cs typeface="Times New Roman" pitchFamily="18" charset="0"/>
              </a:rPr>
              <a:t>tūkst. EUR</a:t>
            </a:r>
            <a:endParaRPr lang="en-US" sz="1200" b="1" dirty="0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čiakampis 3"/>
          <p:cNvSpPr/>
          <p:nvPr/>
        </p:nvSpPr>
        <p:spPr>
          <a:xfrm>
            <a:off x="3707641" y="594822"/>
            <a:ext cx="5172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300" b="1" i="0" u="none" strike="noStrike" kern="1200" baseline="0">
                <a:solidFill>
                  <a:srgbClr val="000000"/>
                </a:solidFill>
                <a:latin typeface="Palemonas" pitchFamily="18" charset="0"/>
                <a:ea typeface="Arial"/>
                <a:cs typeface="Arial"/>
              </a:defRPr>
            </a:pPr>
            <a:r>
              <a:rPr lang="lt-LT" sz="2400" cap="all" dirty="0">
                <a:latin typeface="Calibri" panose="020F0502020204030204" pitchFamily="34" charset="0"/>
                <a:cs typeface="Calibri" panose="020F0502020204030204" pitchFamily="34" charset="0"/>
              </a:rPr>
              <a:t>2021 m. biudžeto IŠLAIDOS</a:t>
            </a:r>
          </a:p>
        </p:txBody>
      </p:sp>
      <p:cxnSp>
        <p:nvCxnSpPr>
          <p:cNvPr id="5" name="Tiesioji jungtis 4"/>
          <p:cNvCxnSpPr/>
          <p:nvPr/>
        </p:nvCxnSpPr>
        <p:spPr>
          <a:xfrm flipV="1">
            <a:off x="1988026" y="1146413"/>
            <a:ext cx="8243247" cy="0"/>
          </a:xfrm>
          <a:prstGeom prst="line">
            <a:avLst/>
          </a:prstGeom>
          <a:ln w="21590">
            <a:solidFill>
              <a:srgbClr val="546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234986" y="859809"/>
            <a:ext cx="1062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1600" b="1" dirty="0">
                <a:latin typeface="Calibri" panose="020F0502020204030204" pitchFamily="34" charset="0"/>
                <a:cs typeface="Calibri" panose="020F0502020204030204" pitchFamily="34" charset="0"/>
              </a:rPr>
              <a:t>tūkst. EUR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7793" y="1222021"/>
            <a:ext cx="3519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1600" b="1" i="1" dirty="0">
                <a:cs typeface="Times New Roman" panose="02020603050405020304" pitchFamily="18" charset="0"/>
              </a:rPr>
              <a:t>Biudžeto asignavimai pagal programas</a:t>
            </a:r>
          </a:p>
        </p:txBody>
      </p:sp>
      <p:graphicFrame>
        <p:nvGraphicFramePr>
          <p:cNvPr id="10" name="Lentelė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977659"/>
              </p:ext>
            </p:extLst>
          </p:nvPr>
        </p:nvGraphicFramePr>
        <p:xfrm>
          <a:off x="1357460" y="1701717"/>
          <a:ext cx="9494956" cy="464581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605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7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1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1225">
                <a:tc rowSpan="2">
                  <a:txBody>
                    <a:bodyPr/>
                    <a:lstStyle/>
                    <a:p>
                      <a:pPr algn="ctr"/>
                      <a:r>
                        <a:rPr lang="lt-LT" sz="1200" b="1" dirty="0">
                          <a:solidFill>
                            <a:schemeClr val="bg1"/>
                          </a:solidFill>
                        </a:rPr>
                        <a:t>Programos kodas ir pavadinimas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lt-LT" sz="1200" b="1" dirty="0">
                          <a:solidFill>
                            <a:schemeClr val="bg1"/>
                          </a:solidFill>
                        </a:rPr>
                        <a:t>202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lt-LT" sz="1200" b="1" dirty="0">
                          <a:solidFill>
                            <a:schemeClr val="bg1"/>
                          </a:solidFill>
                        </a:rPr>
                        <a:t> m.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2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b="1" dirty="0">
                          <a:solidFill>
                            <a:schemeClr val="bg1"/>
                          </a:solidFill>
                        </a:rPr>
                        <a:t>planas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b="1" dirty="0">
                          <a:solidFill>
                            <a:schemeClr val="bg1"/>
                          </a:solidFill>
                        </a:rPr>
                        <a:t>įvykdymas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5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0" kern="1200" baseline="0" dirty="0">
                          <a:latin typeface="+mn-lt"/>
                        </a:rPr>
                        <a:t>01.</a:t>
                      </a:r>
                      <a:r>
                        <a:rPr kumimoji="0" lang="lt-LT" sz="2000" b="0" kern="1200" baseline="0" dirty="0">
                          <a:latin typeface="+mn-lt"/>
                        </a:rPr>
                        <a:t> </a:t>
                      </a:r>
                      <a:r>
                        <a:rPr kumimoji="0" lang="pt-BR" sz="2000" b="0" kern="1200" baseline="0" dirty="0">
                          <a:latin typeface="+mn-lt"/>
                        </a:rPr>
                        <a:t>Ugdymo kokybės ir sporto plėtros programa </a:t>
                      </a:r>
                      <a:endParaRPr lang="en-US" sz="20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21998,6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21839,5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4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t-LT" sz="2000" b="0" kern="1200" baseline="0" dirty="0">
                          <a:latin typeface="+mn-lt"/>
                        </a:rPr>
                        <a:t>02. Turizmo plėtros programa 	</a:t>
                      </a:r>
                      <a:endParaRPr lang="en-US" sz="20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150,2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33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0" kern="1200" baseline="0" dirty="0">
                          <a:latin typeface="+mn-lt"/>
                        </a:rPr>
                        <a:t>03. Teritorijų vystymo ir žemės ūkio plėtros programa</a:t>
                      </a:r>
                      <a:endParaRPr lang="en-US" sz="20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5082,0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4098,8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5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0" kern="1200" baseline="0" dirty="0">
                          <a:latin typeface="+mn-lt"/>
                        </a:rPr>
                        <a:t>04. Socialiai saugios aplinkos kūrimo programa </a:t>
                      </a:r>
                      <a:r>
                        <a:rPr kumimoji="0" lang="lt-LT" sz="2000" b="0" kern="1200" baseline="0" dirty="0">
                          <a:latin typeface="+mn-lt"/>
                        </a:rPr>
                        <a:t>	</a:t>
                      </a:r>
                      <a:endParaRPr lang="en-US" sz="20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9791,1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9620,7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5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0" kern="1200" baseline="0" dirty="0">
                          <a:latin typeface="+mn-lt"/>
                        </a:rPr>
                        <a:t>05. </a:t>
                      </a:r>
                      <a:r>
                        <a:rPr kumimoji="0" lang="lt-LT" sz="2000" b="0" kern="1200" baseline="0" dirty="0">
                          <a:latin typeface="+mn-lt"/>
                        </a:rPr>
                        <a:t> </a:t>
                      </a:r>
                      <a:r>
                        <a:rPr kumimoji="0" lang="pt-BR" sz="2000" b="0" kern="1200" baseline="0" dirty="0">
                          <a:latin typeface="+mn-lt"/>
                        </a:rPr>
                        <a:t>Kultūros plėtros ir paveldo puoselėjimo programa</a:t>
                      </a:r>
                      <a:endParaRPr kumimoji="0" lang="lt-LT" sz="2000" b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2174,2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2131,4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35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t-LT" sz="2000" b="0" kern="1200" baseline="0" dirty="0">
                          <a:latin typeface="+mn-lt"/>
                        </a:rPr>
                        <a:t>06.  Efektyvaus Savivaldybės valdymo programa</a:t>
                      </a:r>
                      <a:endParaRPr kumimoji="0" lang="lt-LT" sz="2000" b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8565,0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845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</a:t>
                      </a: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35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t-LT" sz="2000" b="0" kern="1200" baseline="0" dirty="0">
                          <a:latin typeface="+mn-lt"/>
                        </a:rPr>
                        <a:t>07.  Vietinio ūkio programa	</a:t>
                      </a:r>
                      <a:endParaRPr lang="en-US" sz="20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4374,7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4336,</a:t>
                      </a: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3515">
                <a:tc>
                  <a:txBody>
                    <a:bodyPr/>
                    <a:lstStyle/>
                    <a:p>
                      <a:r>
                        <a:rPr lang="lt-LT" sz="2000" b="0" dirty="0">
                          <a:latin typeface="+mn-lt"/>
                        </a:rPr>
                        <a:t>08.  Investicijų pritraukimo ir verslo vystymo programa </a:t>
                      </a:r>
                      <a:endParaRPr lang="en-US" sz="20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16920,3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15288,5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3515">
                <a:tc>
                  <a:txBody>
                    <a:bodyPr/>
                    <a:lstStyle/>
                    <a:p>
                      <a:r>
                        <a:rPr lang="lt-LT" sz="2000" b="1" dirty="0">
                          <a:latin typeface="+mn-lt"/>
                          <a:cs typeface="Times New Roman" pitchFamily="18" charset="0"/>
                        </a:rPr>
                        <a:t>VISO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i="1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69056,2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lt-LT" sz="2000" b="1" i="1" dirty="0">
                          <a:latin typeface="+mn-lt"/>
                        </a:rPr>
                        <a:t>66305</a:t>
                      </a:r>
                      <a:r>
                        <a:rPr lang="en-US" sz="2000" b="1" i="1" dirty="0">
                          <a:latin typeface="+mn-lt"/>
                        </a:rPr>
                        <a:t>,5</a:t>
                      </a:r>
                      <a:endParaRPr lang="en-US" sz="2000" b="1" i="1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čiakampis 3"/>
          <p:cNvSpPr/>
          <p:nvPr/>
        </p:nvSpPr>
        <p:spPr>
          <a:xfrm>
            <a:off x="3707641" y="594822"/>
            <a:ext cx="5172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300" b="1" i="0" u="none" strike="noStrike" kern="1200" baseline="0">
                <a:solidFill>
                  <a:srgbClr val="000000"/>
                </a:solidFill>
                <a:latin typeface="Palemonas" pitchFamily="18" charset="0"/>
                <a:ea typeface="Arial"/>
                <a:cs typeface="Arial"/>
              </a:defRPr>
            </a:pPr>
            <a:r>
              <a:rPr lang="lt-LT" sz="2400" cap="all" dirty="0">
                <a:latin typeface="Calibri" panose="020F0502020204030204" pitchFamily="34" charset="0"/>
                <a:cs typeface="Calibri" panose="020F0502020204030204" pitchFamily="34" charset="0"/>
              </a:rPr>
              <a:t>202</a:t>
            </a:r>
            <a:r>
              <a:rPr lang="en-US" sz="2400" cap="all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lt-LT" sz="2400" cap="all" dirty="0">
                <a:latin typeface="Calibri" panose="020F0502020204030204" pitchFamily="34" charset="0"/>
                <a:cs typeface="Calibri" panose="020F0502020204030204" pitchFamily="34" charset="0"/>
              </a:rPr>
              <a:t> m. biudžeto IŠLAIDOS</a:t>
            </a:r>
          </a:p>
        </p:txBody>
      </p:sp>
      <p:cxnSp>
        <p:nvCxnSpPr>
          <p:cNvPr id="5" name="Tiesioji jungtis 4"/>
          <p:cNvCxnSpPr/>
          <p:nvPr/>
        </p:nvCxnSpPr>
        <p:spPr>
          <a:xfrm flipV="1">
            <a:off x="1988026" y="1146413"/>
            <a:ext cx="8243247" cy="0"/>
          </a:xfrm>
          <a:prstGeom prst="line">
            <a:avLst/>
          </a:prstGeom>
          <a:ln w="21590">
            <a:solidFill>
              <a:srgbClr val="546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270824026"/>
              </p:ext>
            </p:extLst>
          </p:nvPr>
        </p:nvGraphicFramePr>
        <p:xfrm>
          <a:off x="1969825" y="1492533"/>
          <a:ext cx="8244000" cy="417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15907" y="1140135"/>
            <a:ext cx="3033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Biudžeto asignavimai pagal seniūnijas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75819" y="748710"/>
            <a:ext cx="955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1400" b="1" dirty="0">
                <a:latin typeface="Calibri" panose="020F0502020204030204" pitchFamily="34" charset="0"/>
                <a:cs typeface="Calibri" panose="020F0502020204030204" pitchFamily="34" charset="0"/>
              </a:rPr>
              <a:t>tūkst. EUR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8799" y="5549502"/>
            <a:ext cx="857178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t-LT" sz="1500" b="1" dirty="0">
                <a:latin typeface="Calibri" panose="020F0502020204030204" pitchFamily="34" charset="0"/>
                <a:cs typeface="Calibri" panose="020F0502020204030204" pitchFamily="34" charset="0"/>
              </a:rPr>
              <a:t>Savivaldybės 202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lt-LT" sz="1500" b="1" dirty="0">
                <a:latin typeface="Calibri" panose="020F0502020204030204" pitchFamily="34" charset="0"/>
                <a:cs typeface="Calibri" panose="020F0502020204030204" pitchFamily="34" charset="0"/>
              </a:rPr>
              <a:t> m. biudžeto išlaidos seniūnijoms sudaro 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4,7</a:t>
            </a:r>
            <a:r>
              <a:rPr lang="lt-LT" sz="1500" b="1" dirty="0">
                <a:latin typeface="Calibri" panose="020F0502020204030204" pitchFamily="34" charset="0"/>
                <a:cs typeface="Calibri" panose="020F0502020204030204" pitchFamily="34" charset="0"/>
              </a:rPr>
              <a:t> proc. visų biudžeto asignavimų.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t-LT" sz="1500" b="1" dirty="0">
                <a:latin typeface="Calibri" panose="020F0502020204030204" pitchFamily="34" charset="0"/>
                <a:cs typeface="Calibri" panose="020F0502020204030204" pitchFamily="34" charset="0"/>
              </a:rPr>
              <a:t> Darbo užmokesčio ir socialinio draudimo įmokų išlaidos sudaro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sz="1500" b="1" dirty="0"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4,1</a:t>
            </a:r>
            <a:r>
              <a:rPr lang="lt-LT" sz="1500" b="1" dirty="0">
                <a:latin typeface="Calibri" panose="020F0502020204030204" pitchFamily="34" charset="0"/>
                <a:cs typeface="Calibri" panose="020F0502020204030204" pitchFamily="34" charset="0"/>
              </a:rPr>
              <a:t> proc. visų seniūnijai skirtų asignavimų.</a:t>
            </a:r>
          </a:p>
        </p:txBody>
      </p:sp>
    </p:spTree>
    <p:extLst>
      <p:ext uri="{BB962C8B-B14F-4D97-AF65-F5344CB8AC3E}">
        <p14:creationId xmlns:p14="http://schemas.microsoft.com/office/powerpoint/2010/main" val="22689561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čiakampis 3"/>
          <p:cNvSpPr/>
          <p:nvPr/>
        </p:nvSpPr>
        <p:spPr>
          <a:xfrm>
            <a:off x="1200151" y="594821"/>
            <a:ext cx="9214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300" b="1" i="0" u="none" strike="noStrike" kern="1200" baseline="0">
                <a:solidFill>
                  <a:srgbClr val="000000"/>
                </a:solidFill>
                <a:latin typeface="Palemonas" pitchFamily="18" charset="0"/>
                <a:ea typeface="Arial"/>
                <a:cs typeface="Arial"/>
              </a:defRPr>
            </a:pPr>
            <a:r>
              <a:rPr lang="lt-LT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SAVIVALDYBĖS KREDITORINIS ĮSISKOLINIMAS 20</a:t>
            </a:r>
            <a:r>
              <a:rPr lang="en-US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lt-LT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1 m</a:t>
            </a:r>
            <a:r>
              <a:rPr lang="lt-LT" sz="2300" cap="all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cxnSp>
        <p:nvCxnSpPr>
          <p:cNvPr id="5" name="Tiesioji jungtis 4"/>
          <p:cNvCxnSpPr/>
          <p:nvPr/>
        </p:nvCxnSpPr>
        <p:spPr>
          <a:xfrm flipV="1">
            <a:off x="1988025" y="1298507"/>
            <a:ext cx="8243247" cy="0"/>
          </a:xfrm>
          <a:prstGeom prst="line">
            <a:avLst/>
          </a:prstGeom>
          <a:ln w="21590">
            <a:solidFill>
              <a:srgbClr val="546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78268" y="4770614"/>
            <a:ext cx="9089732" cy="11621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t-LT" sz="1600" b="1" dirty="0">
                <a:latin typeface="Calibri" panose="020F0502020204030204" pitchFamily="34" charset="0"/>
                <a:cs typeface="Calibri" panose="020F0502020204030204" pitchFamily="34" charset="0"/>
              </a:rPr>
              <a:t>Savivaldybės įstaigų kreditorinis įsiskolinimas per 20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lt-LT" sz="1600" b="1" dirty="0">
                <a:latin typeface="Calibri" panose="020F0502020204030204" pitchFamily="34" charset="0"/>
                <a:cs typeface="Calibri" panose="020F0502020204030204" pitchFamily="34" charset="0"/>
              </a:rPr>
              <a:t>1 m. padidėjo 1184,4 tūkst. eurų arba 12,1 proc.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t-LT" sz="1600" b="1" dirty="0">
                <a:latin typeface="Calibri" panose="020F0502020204030204" pitchFamily="34" charset="0"/>
                <a:cs typeface="Calibri" panose="020F0502020204030204" pitchFamily="34" charset="0"/>
              </a:rPr>
              <a:t>Negrąžintų ilgalaikių paskolų likutis 2022 m. sausio 1 d. 10 191,6 tūkst. eurų.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t-LT" sz="1600" b="1" dirty="0">
                <a:latin typeface="Calibri" panose="020F0502020204030204" pitchFamily="34" charset="0"/>
                <a:cs typeface="Calibri" panose="020F0502020204030204" pitchFamily="34" charset="0"/>
              </a:rPr>
              <a:t>Per 20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lt-LT" sz="1600" b="1" dirty="0">
                <a:latin typeface="Calibri" panose="020F0502020204030204" pitchFamily="34" charset="0"/>
                <a:cs typeface="Calibri" panose="020F0502020204030204" pitchFamily="34" charset="0"/>
              </a:rPr>
              <a:t>1 m. grąžinta 1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sz="1600" b="1" dirty="0">
                <a:latin typeface="Calibri" panose="020F0502020204030204" pitchFamily="34" charset="0"/>
                <a:cs typeface="Calibri" panose="020F0502020204030204" pitchFamily="34" charset="0"/>
              </a:rPr>
              <a:t>415,3 eurų ilgalaikių paskolų.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14032" y="1042884"/>
            <a:ext cx="845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1200" b="1" dirty="0">
                <a:latin typeface="Calibri" panose="020F0502020204030204" pitchFamily="34" charset="0"/>
                <a:cs typeface="Calibri" panose="020F0502020204030204" pitchFamily="34" charset="0"/>
              </a:rPr>
              <a:t>tūkst. EUR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563535019"/>
              </p:ext>
            </p:extLst>
          </p:nvPr>
        </p:nvGraphicFramePr>
        <p:xfrm>
          <a:off x="2038541" y="1352247"/>
          <a:ext cx="7946949" cy="3245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33991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BD525-24DB-8B4D-BCC2-39DD57101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lt-LT" b="1" dirty="0">
                <a:cs typeface="Times New Roman" panose="02020603050405020304" pitchFamily="18" charset="0"/>
              </a:rPr>
              <a:t>EMIGRACIJA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41D9BFC-8C13-6346-A81D-53515214E2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7243139"/>
              </p:ext>
            </p:extLst>
          </p:nvPr>
        </p:nvGraphicFramePr>
        <p:xfrm>
          <a:off x="1000874" y="2385390"/>
          <a:ext cx="10190252" cy="3617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52663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E08636-34CB-7944-81AE-54A3C71A4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KELIŲ PRIEŽIŪRA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9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52F3ECDA-659D-4E33-99F9-3F3B66E8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800" dirty="0"/>
              <a:t>KAPITALO INVESTICIJOS SKIRTOS KELIAMS</a:t>
            </a:r>
            <a:endParaRPr lang="en-US" sz="4800" kern="12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05960887-2979-5346-84B0-2007386DF1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7465856"/>
              </p:ext>
            </p:extLst>
          </p:nvPr>
        </p:nvGraphicFramePr>
        <p:xfrm>
          <a:off x="838200" y="1964516"/>
          <a:ext cx="10515601" cy="40811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8500983">
                  <a:extLst>
                    <a:ext uri="{9D8B030D-6E8A-4147-A177-3AD203B41FA5}">
                      <a16:colId xmlns:a16="http://schemas.microsoft.com/office/drawing/2014/main" val="2701420115"/>
                    </a:ext>
                  </a:extLst>
                </a:gridCol>
                <a:gridCol w="2014618">
                  <a:extLst>
                    <a:ext uri="{9D8B030D-6E8A-4147-A177-3AD203B41FA5}">
                      <a16:colId xmlns:a16="http://schemas.microsoft.com/office/drawing/2014/main" val="3778574703"/>
                    </a:ext>
                  </a:extLst>
                </a:gridCol>
              </a:tblGrid>
              <a:tr h="359080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2000" b="1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Projekto pavadinimas </a:t>
                      </a:r>
                      <a:endParaRPr lang="lt-LT" sz="20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2000" b="1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Projekto lėšos</a:t>
                      </a:r>
                      <a:endParaRPr lang="lt-LT" sz="20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extLst>
                  <a:ext uri="{0D108BD9-81ED-4DB2-BD59-A6C34878D82A}">
                    <a16:rowId xmlns:a16="http://schemas.microsoft.com/office/drawing/2014/main" val="3296608438"/>
                  </a:ext>
                </a:extLst>
              </a:tr>
              <a:tr h="310170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Šilutės miesto Nemuno gatvės kapitalinis remontas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640 244,14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extLst>
                  <a:ext uri="{0D108BD9-81ED-4DB2-BD59-A6C34878D82A}">
                    <a16:rowId xmlns:a16="http://schemas.microsoft.com/office/drawing/2014/main" val="2541955836"/>
                  </a:ext>
                </a:extLst>
              </a:tr>
              <a:tr h="310170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Šilutės miesto Sodų gatvės kapitalinio remontas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188 500,00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extLst>
                  <a:ext uri="{0D108BD9-81ED-4DB2-BD59-A6C34878D82A}">
                    <a16:rowId xmlns:a16="http://schemas.microsoft.com/office/drawing/2014/main" val="831565759"/>
                  </a:ext>
                </a:extLst>
              </a:tr>
              <a:tr h="310170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7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Juknaičių sen., Pašyšių k., Šyšos gatvės kapitalinis remontas</a:t>
                      </a:r>
                      <a:endParaRPr lang="lt-LT" sz="1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186 340,00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extLst>
                  <a:ext uri="{0D108BD9-81ED-4DB2-BD59-A6C34878D82A}">
                    <a16:rowId xmlns:a16="http://schemas.microsoft.com/office/drawing/2014/main" val="2690003638"/>
                  </a:ext>
                </a:extLst>
              </a:tr>
              <a:tr h="310170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Katyčių sen. Katyčių mstl. Gluosnių  ir Pievų  gatvių kapitalinis remontas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157 880,55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extLst>
                  <a:ext uri="{0D108BD9-81ED-4DB2-BD59-A6C34878D82A}">
                    <a16:rowId xmlns:a16="http://schemas.microsoft.com/office/drawing/2014/main" val="1130339697"/>
                  </a:ext>
                </a:extLst>
              </a:tr>
              <a:tr h="310170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Švėkšnos sen. Švėkšnos mstl. Dariaus ir Girėno gatvės kapitalinis remontas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115 490,62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extLst>
                  <a:ext uri="{0D108BD9-81ED-4DB2-BD59-A6C34878D82A}">
                    <a16:rowId xmlns:a16="http://schemas.microsoft.com/office/drawing/2014/main" val="164426194"/>
                  </a:ext>
                </a:extLst>
              </a:tr>
              <a:tr h="310170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7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Švėkšnos sen. Švėkšnos mstl. </a:t>
                      </a:r>
                      <a:r>
                        <a:rPr lang="lt-LT" sz="1700" b="0" u="none" strike="noStrike" noProof="0" dirty="0" err="1">
                          <a:solidFill>
                            <a:srgbClr val="000000"/>
                          </a:solidFill>
                          <a:effectLst/>
                        </a:rPr>
                        <a:t>Maciejausko</a:t>
                      </a:r>
                      <a:r>
                        <a:rPr lang="lt-LT" sz="17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 gatvės kapitalinis remontas</a:t>
                      </a:r>
                      <a:endParaRPr lang="lt-LT" sz="1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65 019,86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extLst>
                  <a:ext uri="{0D108BD9-81ED-4DB2-BD59-A6C34878D82A}">
                    <a16:rowId xmlns:a16="http://schemas.microsoft.com/office/drawing/2014/main" val="1364281750"/>
                  </a:ext>
                </a:extLst>
              </a:tr>
              <a:tr h="310170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Gardamo sen. Gardamo mstl. Bažnyčios gatvės kapitalinis remontas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44 044,00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extLst>
                  <a:ext uri="{0D108BD9-81ED-4DB2-BD59-A6C34878D82A}">
                    <a16:rowId xmlns:a16="http://schemas.microsoft.com/office/drawing/2014/main" val="3550777170"/>
                  </a:ext>
                </a:extLst>
              </a:tr>
              <a:tr h="310170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Privažiavimo prie Lietuvininkų g. 22A pastato Šilutėje kapitalinis remontas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26 558,29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extLst>
                  <a:ext uri="{0D108BD9-81ED-4DB2-BD59-A6C34878D82A}">
                    <a16:rowId xmlns:a16="http://schemas.microsoft.com/office/drawing/2014/main" val="362848964"/>
                  </a:ext>
                </a:extLst>
              </a:tr>
              <a:tr h="310170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Šilutės miesto privažiavimo prie Tilžės g. 33A daugiabučio namo kapitalinis remontas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25 436,90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extLst>
                  <a:ext uri="{0D108BD9-81ED-4DB2-BD59-A6C34878D82A}">
                    <a16:rowId xmlns:a16="http://schemas.microsoft.com/office/drawing/2014/main" val="3320970873"/>
                  </a:ext>
                </a:extLst>
              </a:tr>
              <a:tr h="310170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Žemaičių Naumiesčio sen. Žemaičių Naumiesčio mstl. Akacijų gatvės kapitalinis remontas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16 809,67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extLst>
                  <a:ext uri="{0D108BD9-81ED-4DB2-BD59-A6C34878D82A}">
                    <a16:rowId xmlns:a16="http://schemas.microsoft.com/office/drawing/2014/main" val="1978320392"/>
                  </a:ext>
                </a:extLst>
              </a:tr>
              <a:tr h="310170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Vainuto mstl. Griaužinės gatvės kapitalinis remontas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7 437,08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extLst>
                  <a:ext uri="{0D108BD9-81ED-4DB2-BD59-A6C34878D82A}">
                    <a16:rowId xmlns:a16="http://schemas.microsoft.com/office/drawing/2014/main" val="3779079232"/>
                  </a:ext>
                </a:extLst>
              </a:tr>
              <a:tr h="310170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700" b="1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Viso</a:t>
                      </a:r>
                      <a:endParaRPr lang="lt-LT" sz="17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700" b="1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1 473 761,11</a:t>
                      </a:r>
                      <a:endParaRPr lang="lt-LT" sz="17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extLst>
                  <a:ext uri="{0D108BD9-81ED-4DB2-BD59-A6C34878D82A}">
                    <a16:rowId xmlns:a16="http://schemas.microsoft.com/office/drawing/2014/main" val="3602314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13717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D0913-0B5C-5746-B5E8-3F6C3A300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lt-LT" sz="5200"/>
              <a:t>VIETINĖS REIKŠMĖS KELIŲ LAISTYMAS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CD20CBC-9C2F-4D40-BDAE-528727A540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9041301"/>
              </p:ext>
            </p:extLst>
          </p:nvPr>
        </p:nvGraphicFramePr>
        <p:xfrm>
          <a:off x="976544" y="1825625"/>
          <a:ext cx="9960745" cy="435134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513753">
                  <a:extLst>
                    <a:ext uri="{9D8B030D-6E8A-4147-A177-3AD203B41FA5}">
                      <a16:colId xmlns:a16="http://schemas.microsoft.com/office/drawing/2014/main" val="1565781361"/>
                    </a:ext>
                  </a:extLst>
                </a:gridCol>
                <a:gridCol w="2973229">
                  <a:extLst>
                    <a:ext uri="{9D8B030D-6E8A-4147-A177-3AD203B41FA5}">
                      <a16:colId xmlns:a16="http://schemas.microsoft.com/office/drawing/2014/main" val="1128254262"/>
                    </a:ext>
                  </a:extLst>
                </a:gridCol>
                <a:gridCol w="1473763">
                  <a:extLst>
                    <a:ext uri="{9D8B030D-6E8A-4147-A177-3AD203B41FA5}">
                      <a16:colId xmlns:a16="http://schemas.microsoft.com/office/drawing/2014/main" val="3157522865"/>
                    </a:ext>
                  </a:extLst>
                </a:gridCol>
              </a:tblGrid>
              <a:tr h="1075571">
                <a:tc>
                  <a:txBody>
                    <a:bodyPr/>
                    <a:lstStyle/>
                    <a:p>
                      <a:r>
                        <a:rPr lang="lt-LT" sz="2900"/>
                        <a:t>Seniūnija</a:t>
                      </a:r>
                    </a:p>
                  </a:txBody>
                  <a:tcPr marL="145347" marR="145347" marT="72674" marB="72674"/>
                </a:tc>
                <a:tc>
                  <a:txBody>
                    <a:bodyPr/>
                    <a:lstStyle/>
                    <a:p>
                      <a:r>
                        <a:rPr lang="lt-LT" sz="2900"/>
                        <a:t>Kelio atkarpos ilgis</a:t>
                      </a:r>
                    </a:p>
                  </a:txBody>
                  <a:tcPr marL="145347" marR="145347" marT="72674" marB="72674"/>
                </a:tc>
                <a:tc>
                  <a:txBody>
                    <a:bodyPr/>
                    <a:lstStyle/>
                    <a:p>
                      <a:r>
                        <a:rPr lang="lt-LT" sz="2900"/>
                        <a:t>Lėšų suma</a:t>
                      </a:r>
                    </a:p>
                  </a:txBody>
                  <a:tcPr marL="145347" marR="145347" marT="72674" marB="72674"/>
                </a:tc>
                <a:extLst>
                  <a:ext uri="{0D108BD9-81ED-4DB2-BD59-A6C34878D82A}">
                    <a16:rowId xmlns:a16="http://schemas.microsoft.com/office/drawing/2014/main" val="1939992085"/>
                  </a:ext>
                </a:extLst>
              </a:tr>
              <a:tr h="363975">
                <a:tc>
                  <a:txBody>
                    <a:bodyPr/>
                    <a:lstStyle/>
                    <a:p>
                      <a:pPr algn="l" fontAlgn="ctr"/>
                      <a:r>
                        <a:rPr lang="lt-LT" sz="1900" b="0" u="none" strike="noStrike">
                          <a:effectLst/>
                        </a:rPr>
                        <a:t>Žemaičių Naumiesčio seniūnijoje </a:t>
                      </a:r>
                      <a:endParaRPr lang="lt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u="none" strike="noStrike">
                          <a:effectLst/>
                        </a:rPr>
                        <a:t>4,00 km</a:t>
                      </a:r>
                      <a:endParaRPr lang="en-GB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LT" sz="1900" b="0" u="none" strike="noStrike">
                          <a:effectLst/>
                        </a:rPr>
                        <a:t>217,50  </a:t>
                      </a:r>
                      <a:endParaRPr lang="en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extLst>
                  <a:ext uri="{0D108BD9-81ED-4DB2-BD59-A6C34878D82A}">
                    <a16:rowId xmlns:a16="http://schemas.microsoft.com/office/drawing/2014/main" val="1901736401"/>
                  </a:ext>
                </a:extLst>
              </a:tr>
              <a:tr h="363975">
                <a:tc>
                  <a:txBody>
                    <a:bodyPr/>
                    <a:lstStyle/>
                    <a:p>
                      <a:pPr algn="l" fontAlgn="ctr"/>
                      <a:r>
                        <a:rPr lang="lt-LT" sz="1900" b="0" u="none" strike="noStrike">
                          <a:effectLst/>
                        </a:rPr>
                        <a:t>Juknaičių seniūnijoje </a:t>
                      </a:r>
                      <a:endParaRPr lang="lt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u="none" strike="noStrike">
                          <a:effectLst/>
                        </a:rPr>
                        <a:t>8,00 km</a:t>
                      </a:r>
                      <a:endParaRPr lang="en-GB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LT" sz="1900" b="0" u="none" strike="noStrike">
                          <a:effectLst/>
                        </a:rPr>
                        <a:t>484,00  </a:t>
                      </a:r>
                      <a:endParaRPr lang="en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extLst>
                  <a:ext uri="{0D108BD9-81ED-4DB2-BD59-A6C34878D82A}">
                    <a16:rowId xmlns:a16="http://schemas.microsoft.com/office/drawing/2014/main" val="1918452501"/>
                  </a:ext>
                </a:extLst>
              </a:tr>
              <a:tr h="363975">
                <a:tc>
                  <a:txBody>
                    <a:bodyPr/>
                    <a:lstStyle/>
                    <a:p>
                      <a:pPr algn="l" fontAlgn="ctr"/>
                      <a:r>
                        <a:rPr lang="lt-LT" sz="1900" b="0" u="none" strike="noStrike" dirty="0">
                          <a:effectLst/>
                        </a:rPr>
                        <a:t>Saugų seniūnijoje </a:t>
                      </a:r>
                      <a:endParaRPr lang="lt-LT" sz="1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u="none" strike="noStrike">
                          <a:effectLst/>
                        </a:rPr>
                        <a:t>15,00 km</a:t>
                      </a:r>
                      <a:endParaRPr lang="en-GB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LT" sz="1900" b="0" u="none" strike="noStrike">
                          <a:effectLst/>
                        </a:rPr>
                        <a:t>726,00  </a:t>
                      </a:r>
                      <a:endParaRPr lang="en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extLst>
                  <a:ext uri="{0D108BD9-81ED-4DB2-BD59-A6C34878D82A}">
                    <a16:rowId xmlns:a16="http://schemas.microsoft.com/office/drawing/2014/main" val="2855470692"/>
                  </a:ext>
                </a:extLst>
              </a:tr>
              <a:tr h="363975">
                <a:tc>
                  <a:txBody>
                    <a:bodyPr/>
                    <a:lstStyle/>
                    <a:p>
                      <a:pPr algn="l" fontAlgn="ctr"/>
                      <a:r>
                        <a:rPr lang="lt-LT" sz="1900" b="0" u="none" strike="noStrike" dirty="0">
                          <a:effectLst/>
                        </a:rPr>
                        <a:t>Rusnės seniūnijoje </a:t>
                      </a:r>
                      <a:endParaRPr lang="lt-LT" sz="1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u="none" strike="noStrike">
                          <a:effectLst/>
                        </a:rPr>
                        <a:t>4,00 km</a:t>
                      </a:r>
                      <a:endParaRPr lang="en-GB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LT" sz="1900" b="0" u="none" strike="noStrike">
                          <a:effectLst/>
                        </a:rPr>
                        <a:t>193,60  </a:t>
                      </a:r>
                      <a:endParaRPr lang="en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extLst>
                  <a:ext uri="{0D108BD9-81ED-4DB2-BD59-A6C34878D82A}">
                    <a16:rowId xmlns:a16="http://schemas.microsoft.com/office/drawing/2014/main" val="2085963659"/>
                  </a:ext>
                </a:extLst>
              </a:tr>
              <a:tr h="363975">
                <a:tc>
                  <a:txBody>
                    <a:bodyPr/>
                    <a:lstStyle/>
                    <a:p>
                      <a:pPr algn="l" fontAlgn="ctr"/>
                      <a:r>
                        <a:rPr lang="lt-LT" sz="1900" b="0" u="none" strike="noStrike">
                          <a:effectLst/>
                        </a:rPr>
                        <a:t>Šilutės seniūnijoje </a:t>
                      </a:r>
                      <a:endParaRPr lang="lt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u="none" strike="noStrike">
                          <a:effectLst/>
                        </a:rPr>
                        <a:t>80,28 km</a:t>
                      </a:r>
                      <a:endParaRPr lang="en-GB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LT" sz="1900" b="0" u="none" strike="noStrike">
                          <a:effectLst/>
                        </a:rPr>
                        <a:t>6 799,46  </a:t>
                      </a:r>
                      <a:endParaRPr lang="en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extLst>
                  <a:ext uri="{0D108BD9-81ED-4DB2-BD59-A6C34878D82A}">
                    <a16:rowId xmlns:a16="http://schemas.microsoft.com/office/drawing/2014/main" val="3066460027"/>
                  </a:ext>
                </a:extLst>
              </a:tr>
              <a:tr h="363975">
                <a:tc>
                  <a:txBody>
                    <a:bodyPr/>
                    <a:lstStyle/>
                    <a:p>
                      <a:pPr algn="l" fontAlgn="ctr"/>
                      <a:r>
                        <a:rPr lang="lt-LT" sz="1900" b="0" u="none" strike="noStrike">
                          <a:effectLst/>
                        </a:rPr>
                        <a:t>Kintų seniūnijoje</a:t>
                      </a:r>
                      <a:endParaRPr lang="lt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u="none" strike="noStrike">
                          <a:effectLst/>
                        </a:rPr>
                        <a:t>22,18 km</a:t>
                      </a:r>
                      <a:endParaRPr lang="en-GB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LT" sz="1900" b="0" u="none" strike="noStrike">
                          <a:effectLst/>
                        </a:rPr>
                        <a:t>1 207,82  </a:t>
                      </a:r>
                      <a:endParaRPr lang="en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extLst>
                  <a:ext uri="{0D108BD9-81ED-4DB2-BD59-A6C34878D82A}">
                    <a16:rowId xmlns:a16="http://schemas.microsoft.com/office/drawing/2014/main" val="3183155918"/>
                  </a:ext>
                </a:extLst>
              </a:tr>
              <a:tr h="363975">
                <a:tc>
                  <a:txBody>
                    <a:bodyPr/>
                    <a:lstStyle/>
                    <a:p>
                      <a:pPr algn="l" fontAlgn="ctr"/>
                      <a:r>
                        <a:rPr lang="lt-LT" sz="1900" b="0" u="none" strike="noStrike">
                          <a:effectLst/>
                        </a:rPr>
                        <a:t>Usėnų seniūnijoje</a:t>
                      </a:r>
                      <a:endParaRPr lang="lt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u="none" strike="noStrike">
                          <a:effectLst/>
                        </a:rPr>
                        <a:t>34,00 km</a:t>
                      </a:r>
                      <a:endParaRPr lang="en-GB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LT" sz="1900" b="0" u="none" strike="noStrike">
                          <a:effectLst/>
                        </a:rPr>
                        <a:t>2 057,00  </a:t>
                      </a:r>
                      <a:endParaRPr lang="en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extLst>
                  <a:ext uri="{0D108BD9-81ED-4DB2-BD59-A6C34878D82A}">
                    <a16:rowId xmlns:a16="http://schemas.microsoft.com/office/drawing/2014/main" val="1729201249"/>
                  </a:ext>
                </a:extLst>
              </a:tr>
              <a:tr h="363975">
                <a:tc>
                  <a:txBody>
                    <a:bodyPr/>
                    <a:lstStyle/>
                    <a:p>
                      <a:pPr algn="l" fontAlgn="ctr"/>
                      <a:r>
                        <a:rPr lang="lt-LT" sz="1900" b="0" u="none" strike="noStrike">
                          <a:effectLst/>
                        </a:rPr>
                        <a:t>Švėkšnos seniūnijoje</a:t>
                      </a:r>
                      <a:endParaRPr lang="lt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u="none" strike="noStrike">
                          <a:effectLst/>
                        </a:rPr>
                        <a:t>6,50 km</a:t>
                      </a:r>
                      <a:endParaRPr lang="en-GB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LT" sz="1900" b="0" u="none" strike="noStrike">
                          <a:effectLst/>
                        </a:rPr>
                        <a:t>314,60  </a:t>
                      </a:r>
                      <a:endParaRPr lang="en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extLst>
                  <a:ext uri="{0D108BD9-81ED-4DB2-BD59-A6C34878D82A}">
                    <a16:rowId xmlns:a16="http://schemas.microsoft.com/office/drawing/2014/main" val="2304852175"/>
                  </a:ext>
                </a:extLst>
              </a:tr>
              <a:tr h="363975">
                <a:tc>
                  <a:txBody>
                    <a:bodyPr/>
                    <a:lstStyle/>
                    <a:p>
                      <a:pPr algn="l" fontAlgn="ctr"/>
                      <a:r>
                        <a:rPr lang="lt-LT" sz="1900" b="1" u="none" strike="noStrike">
                          <a:effectLst/>
                        </a:rPr>
                        <a:t>Viso vietinės reikšmės kelių laistymui skirta lėšų</a:t>
                      </a:r>
                      <a:endParaRPr lang="lt-LT" sz="1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u="none" strike="noStrike">
                          <a:effectLst/>
                        </a:rPr>
                        <a:t>173,96 km</a:t>
                      </a:r>
                      <a:endParaRPr lang="en-GB" sz="1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LT" sz="1900" b="1" u="none" strike="noStrike" dirty="0">
                          <a:effectLst/>
                        </a:rPr>
                        <a:t>11 999,98  </a:t>
                      </a:r>
                      <a:endParaRPr lang="en-LT" sz="1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extLst>
                  <a:ext uri="{0D108BD9-81ED-4DB2-BD59-A6C34878D82A}">
                    <a16:rowId xmlns:a16="http://schemas.microsoft.com/office/drawing/2014/main" val="3529192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55201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44E05-1EB0-C241-8141-A4058FFEB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ŽEMĖS ŪKIS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8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F141247-DCF8-406D-A1C4-EB5E14F3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 sz="5400"/>
              <a:t>Melioracijos programa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EC12F4C-4F36-480C-9D37-7502593B44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586" y="2517791"/>
            <a:ext cx="4306096" cy="417597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lt-LT" sz="2000" dirty="0">
                <a:effectLst/>
              </a:rPr>
              <a:t>Šilutės rajonui 2021 m. Melioracijos programai įgyvendinti iš </a:t>
            </a:r>
            <a:r>
              <a:rPr lang="lt-LT" sz="2000" dirty="0"/>
              <a:t>v</a:t>
            </a:r>
            <a:r>
              <a:rPr lang="lt-LT" sz="2000" dirty="0">
                <a:effectLst/>
              </a:rPr>
              <a:t>alstybės biudžeto buvo skirta 1 401,00 tūkst. Eur</a:t>
            </a:r>
            <a:r>
              <a:rPr lang="lt-LT" sz="2000" dirty="0"/>
              <a:t>. I</a:t>
            </a:r>
            <a:r>
              <a:rPr lang="lt-LT" sz="2000" dirty="0">
                <a:effectLst/>
              </a:rPr>
              <a:t>š jų: </a:t>
            </a:r>
            <a:endParaRPr lang="lt-LT" dirty="0"/>
          </a:p>
          <a:p>
            <a:r>
              <a:rPr lang="lt-LT" sz="2000" dirty="0">
                <a:effectLst/>
              </a:rPr>
              <a:t>291,00 tūkst. Eur – melioracijos darbams atlikti</a:t>
            </a:r>
            <a:r>
              <a:rPr lang="lt-LT" sz="2000" dirty="0"/>
              <a:t>.  </a:t>
            </a:r>
            <a:endParaRPr lang="lt-LT" sz="2000" dirty="0">
              <a:cs typeface="Calibri"/>
            </a:endParaRPr>
          </a:p>
          <a:p>
            <a:r>
              <a:rPr lang="lt-LT" sz="2000" dirty="0">
                <a:effectLst/>
              </a:rPr>
              <a:t>1 110,00 tūkst. Eur - polderiams ir jų eksploatacijai.</a:t>
            </a:r>
            <a:endParaRPr lang="lt-LT" sz="2000" dirty="0">
              <a:cs typeface="Calibri"/>
            </a:endParaRPr>
          </a:p>
          <a:p>
            <a:r>
              <a:rPr lang="lt-LT" sz="2000" dirty="0"/>
              <a:t>Suremontuota 102 ha esančios sausinimo sistemos, 6 pralaidos ir 39 drenažo žiotys. Išvalyta 5,56 km griovių, pašalinta 4,8 ha krūmų ir nušienauta 13,9 ha griovių bei pylimų. </a:t>
            </a:r>
          </a:p>
          <a:p>
            <a:r>
              <a:rPr lang="lt-LT" sz="2000" dirty="0"/>
              <a:t>Atlikti 3 siurblinių einamieji remontai.</a:t>
            </a:r>
            <a:endParaRPr lang="lt-LT" sz="2000" dirty="0">
              <a:effectLst/>
              <a:cs typeface="Calibri"/>
            </a:endParaRPr>
          </a:p>
          <a:p>
            <a:endParaRPr lang="en-US" sz="2000" dirty="0"/>
          </a:p>
        </p:txBody>
      </p:sp>
      <p:pic>
        <p:nvPicPr>
          <p:cNvPr id="8" name="Turinio vietos rezervavimo ženklas 7">
            <a:extLst>
              <a:ext uri="{FF2B5EF4-FFF2-40B4-BE49-F238E27FC236}">
                <a16:creationId xmlns:a16="http://schemas.microsoft.com/office/drawing/2014/main" id="{F65C4334-D994-4A4C-A67A-DC857E4F75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" r="3851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83756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2D61C-E9A7-4C8E-ADA5-0F843576A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Polderių rekonstrukcija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FCF94-A387-4935-9756-88F69ABEAB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lt-LT" sz="2400" dirty="0">
                <a:effectLst/>
              </a:rPr>
              <a:t>2021 metais vykdyti projektai:</a:t>
            </a:r>
          </a:p>
          <a:p>
            <a:pPr marL="514350"/>
            <a:r>
              <a:rPr lang="lt-LT" sz="2400" dirty="0">
                <a:effectLst/>
              </a:rPr>
              <a:t>Alkos vasaros polderio dalies griovių rekonstrukcija. </a:t>
            </a:r>
            <a:endParaRPr lang="lt-LT" sz="2400" dirty="0"/>
          </a:p>
          <a:p>
            <a:pPr marL="514350"/>
            <a:r>
              <a:rPr lang="lt-LT" sz="2400" dirty="0">
                <a:effectLst/>
              </a:rPr>
              <a:t>Šilutės miesto Lentpjūvės gatvės ir Rusnės žiemos polderio rekonstrukcija.</a:t>
            </a:r>
          </a:p>
          <a:p>
            <a:pPr marL="514350"/>
            <a:r>
              <a:rPr lang="lt-LT" sz="2400" dirty="0">
                <a:effectLst/>
              </a:rPr>
              <a:t>Šilutės rajono savivaldybės Veržės vasaros polderio rekonstrukcija</a:t>
            </a:r>
          </a:p>
          <a:p>
            <a:pPr marL="285750" indent="0">
              <a:buNone/>
            </a:pPr>
            <a:endParaRPr lang="lt-LT" sz="2400" dirty="0">
              <a:effectLst/>
            </a:endParaRPr>
          </a:p>
          <a:p>
            <a:endParaRPr lang="lt-LT" sz="2400" dirty="0">
              <a:effectLst/>
            </a:endParaRPr>
          </a:p>
          <a:p>
            <a:r>
              <a:rPr lang="lt-LT" sz="2400" dirty="0">
                <a:effectLst/>
              </a:rPr>
              <a:t>Bendra projekto vertė – 6 017 458 Eur.</a:t>
            </a:r>
          </a:p>
          <a:p>
            <a:pPr marL="0"/>
            <a:endParaRPr lang="en-US" sz="2000" dirty="0"/>
          </a:p>
        </p:txBody>
      </p:sp>
      <p:pic>
        <p:nvPicPr>
          <p:cNvPr id="8" name="Turinio vietos rezervavimo ženklas 7" descr="Paveikslėlis, kuriame yra žinutė, laukas, medis, žolė&#10;&#10;Automatiškai sugeneruotas aprašymas">
            <a:extLst>
              <a:ext uri="{FF2B5EF4-FFF2-40B4-BE49-F238E27FC236}">
                <a16:creationId xmlns:a16="http://schemas.microsoft.com/office/drawing/2014/main" id="{480F9C8D-6B4F-41BB-93AC-BA3155B384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r="256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DC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6596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C64DC-7294-0D4A-9ADE-68AA06BCD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PASĖLIŲ DEKLARAVIMAS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716D82-9872-A746-A8AA-EB46A9E794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lt-LT" dirty="0"/>
              <a:t>2021 metais Šilutės rajone deklaruota 4179 vnt.</a:t>
            </a:r>
          </a:p>
          <a:p>
            <a:r>
              <a:rPr lang="lt-LT" dirty="0"/>
              <a:t>Visas deklaruotas plotas –          64 435 ha.</a:t>
            </a:r>
            <a:r>
              <a:rPr lang="en-LT" dirty="0"/>
              <a:t> </a:t>
            </a:r>
          </a:p>
          <a:p>
            <a:r>
              <a:rPr lang="lt-LT" dirty="0"/>
              <a:t>Apskaičiuota 5 640 776 Eur tiesioginių išmokų</a:t>
            </a:r>
            <a:r>
              <a:rPr lang="en-LT" dirty="0"/>
              <a:t>.</a:t>
            </a:r>
            <a:endParaRPr lang="lt-LT" dirty="0"/>
          </a:p>
        </p:txBody>
      </p:sp>
      <p:pic>
        <p:nvPicPr>
          <p:cNvPr id="6146" name="Picture 2" descr="Žemės ūkio naudmenų ir pasėlių deklaravimas – kas laukia 2021-aisiais -  DELFI Agro">
            <a:extLst>
              <a:ext uri="{FF2B5EF4-FFF2-40B4-BE49-F238E27FC236}">
                <a16:creationId xmlns:a16="http://schemas.microsoft.com/office/drawing/2014/main" id="{672E7B93-1A04-1041-B0FF-52092A7D858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75173"/>
            <a:ext cx="5181600" cy="345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6761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1404EA9-8025-4743-A5E5-C6740360C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446" y="297165"/>
            <a:ext cx="11029108" cy="10438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lt-LT" sz="3800" b="1" dirty="0"/>
              <a:t>GERIAMOJO VANDENS IR NUOTEKŲ TINKLŲ PLĖTRA ŠILUTĖS MIESTE</a:t>
            </a:r>
          </a:p>
        </p:txBody>
      </p:sp>
      <p:graphicFrame>
        <p:nvGraphicFramePr>
          <p:cNvPr id="7" name="Turinio vietos rezervavimo ženklas 6">
            <a:extLst>
              <a:ext uri="{FF2B5EF4-FFF2-40B4-BE49-F238E27FC236}">
                <a16:creationId xmlns:a16="http://schemas.microsoft.com/office/drawing/2014/main" id="{7C9E1F2B-89CB-4711-9074-B79F93A7EE5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43446573"/>
              </p:ext>
            </p:extLst>
          </p:nvPr>
        </p:nvGraphicFramePr>
        <p:xfrm>
          <a:off x="838199" y="1644982"/>
          <a:ext cx="9836217" cy="4915853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4503822">
                  <a:extLst>
                    <a:ext uri="{9D8B030D-6E8A-4147-A177-3AD203B41FA5}">
                      <a16:colId xmlns:a16="http://schemas.microsoft.com/office/drawing/2014/main" val="1250855510"/>
                    </a:ext>
                  </a:extLst>
                </a:gridCol>
                <a:gridCol w="1249435">
                  <a:extLst>
                    <a:ext uri="{9D8B030D-6E8A-4147-A177-3AD203B41FA5}">
                      <a16:colId xmlns:a16="http://schemas.microsoft.com/office/drawing/2014/main" val="352464785"/>
                    </a:ext>
                  </a:extLst>
                </a:gridCol>
                <a:gridCol w="974343">
                  <a:extLst>
                    <a:ext uri="{9D8B030D-6E8A-4147-A177-3AD203B41FA5}">
                      <a16:colId xmlns:a16="http://schemas.microsoft.com/office/drawing/2014/main" val="1222459831"/>
                    </a:ext>
                  </a:extLst>
                </a:gridCol>
                <a:gridCol w="1216097">
                  <a:extLst>
                    <a:ext uri="{9D8B030D-6E8A-4147-A177-3AD203B41FA5}">
                      <a16:colId xmlns:a16="http://schemas.microsoft.com/office/drawing/2014/main" val="1595165446"/>
                    </a:ext>
                  </a:extLst>
                </a:gridCol>
                <a:gridCol w="1892520">
                  <a:extLst>
                    <a:ext uri="{9D8B030D-6E8A-4147-A177-3AD203B41FA5}">
                      <a16:colId xmlns:a16="http://schemas.microsoft.com/office/drawing/2014/main" val="1933952231"/>
                    </a:ext>
                  </a:extLst>
                </a:gridCol>
              </a:tblGrid>
              <a:tr h="48874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Projektas 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Vertė, €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Rodikliai 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Įvykdymas %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Įvykdymas €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per 2021 m.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extLst>
                  <a:ext uri="{0D108BD9-81ED-4DB2-BD59-A6C34878D82A}">
                    <a16:rowId xmlns:a16="http://schemas.microsoft.com/office/drawing/2014/main" val="2457425049"/>
                  </a:ext>
                </a:extLst>
              </a:tr>
              <a:tr h="4868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Tinklų inventorizavimas Šilutės m. 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~38 430,00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17 km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24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9 288,75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extLst>
                  <a:ext uri="{0D108BD9-81ED-4DB2-BD59-A6C34878D82A}">
                    <a16:rowId xmlns:a16="http://schemas.microsoft.com/office/drawing/2014/main" val="3886284082"/>
                  </a:ext>
                </a:extLst>
              </a:tr>
              <a:tr h="3213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Buitinių nuotekų tinklų rekonstrukcija Šilutės m. 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682 999,00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4,8 km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82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563 620,26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extLst>
                  <a:ext uri="{0D108BD9-81ED-4DB2-BD59-A6C34878D82A}">
                    <a16:rowId xmlns:a16="http://schemas.microsoft.com/office/drawing/2014/main" val="3167381530"/>
                  </a:ext>
                </a:extLst>
              </a:tr>
              <a:tr h="3213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Nuotekų surinkimo tinklų projektavimas ir statyba Pavasario sodų bendrijoje.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404 384,00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3,4 km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64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260 683,29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extLst>
                  <a:ext uri="{0D108BD9-81ED-4DB2-BD59-A6C34878D82A}">
                    <a16:rowId xmlns:a16="http://schemas.microsoft.com/office/drawing/2014/main" val="3740880041"/>
                  </a:ext>
                </a:extLst>
              </a:tr>
              <a:tr h="3213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Buitinių nuotekų tinklų rekonstrukcija Grabupiuose.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103 000,00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0,9 km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100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32 609,73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extLst>
                  <a:ext uri="{0D108BD9-81ED-4DB2-BD59-A6C34878D82A}">
                    <a16:rowId xmlns:a16="http://schemas.microsoft.com/office/drawing/2014/main" val="752970683"/>
                  </a:ext>
                </a:extLst>
              </a:tr>
              <a:tr h="4868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Vandentiekio tinklų remontas, Šyšos g. M. Jankaus g. , Sodų g. 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7645,00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0,1 km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100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7 645,00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extLst>
                  <a:ext uri="{0D108BD9-81ED-4DB2-BD59-A6C34878D82A}">
                    <a16:rowId xmlns:a16="http://schemas.microsoft.com/office/drawing/2014/main" val="769729328"/>
                  </a:ext>
                </a:extLst>
              </a:tr>
              <a:tr h="4868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Naujų vandentiekio tinklų statyba Šilutės m. – </a:t>
                      </a:r>
                      <a:r>
                        <a:rPr lang="lt-LT" sz="1200" dirty="0" err="1">
                          <a:effectLst/>
                        </a:rPr>
                        <a:t>Šlažų</a:t>
                      </a:r>
                      <a:r>
                        <a:rPr lang="lt-LT" sz="1200" dirty="0">
                          <a:effectLst/>
                        </a:rPr>
                        <a:t> k. 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6000,00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0,6 km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100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5 553,55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extLst>
                  <a:ext uri="{0D108BD9-81ED-4DB2-BD59-A6C34878D82A}">
                    <a16:rowId xmlns:a16="http://schemas.microsoft.com/office/drawing/2014/main" val="287247860"/>
                  </a:ext>
                </a:extLst>
              </a:tr>
              <a:tr h="4868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Naujų vandentiekio tinklų statyba ir remontas  Šilutės m. Gluosnių g., Lauko g., Ramučių  13. 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5 950,00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0,4 km 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100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5 950,00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extLst>
                  <a:ext uri="{0D108BD9-81ED-4DB2-BD59-A6C34878D82A}">
                    <a16:rowId xmlns:a16="http://schemas.microsoft.com/office/drawing/2014/main" val="613537486"/>
                  </a:ext>
                </a:extLst>
              </a:tr>
              <a:tr h="6523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Naujų vandentiekio tinklų statyba Šilutės m. Rūtų g., M. Hofmano g., </a:t>
                      </a:r>
                      <a:r>
                        <a:rPr lang="lt-LT" sz="1200" dirty="0" err="1">
                          <a:effectLst/>
                        </a:rPr>
                        <a:t>Plonaičio</a:t>
                      </a:r>
                      <a:r>
                        <a:rPr lang="lt-LT" sz="1200" dirty="0">
                          <a:effectLst/>
                        </a:rPr>
                        <a:t> g., Stadiono g.  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17 400,00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0,4 km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100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17 400,00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extLst>
                  <a:ext uri="{0D108BD9-81ED-4DB2-BD59-A6C34878D82A}">
                    <a16:rowId xmlns:a16="http://schemas.microsoft.com/office/drawing/2014/main" val="971502124"/>
                  </a:ext>
                </a:extLst>
              </a:tr>
              <a:tr h="3213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Magistralinių vandentiekio tinklų rekonstrukcija Sodų g. 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75 0000,00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0,5 km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90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55 000,00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extLst>
                  <a:ext uri="{0D108BD9-81ED-4DB2-BD59-A6C34878D82A}">
                    <a16:rowId xmlns:a16="http://schemas.microsoft.com/office/drawing/2014/main" val="624978671"/>
                  </a:ext>
                </a:extLst>
              </a:tr>
              <a:tr h="3213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Buitinių nuotekų tinklų ir siurblinės įrengimas daugiabučiui Klaipėdos g. 33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7 000,00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0,01 km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80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4 460,36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extLst>
                  <a:ext uri="{0D108BD9-81ED-4DB2-BD59-A6C34878D82A}">
                    <a16:rowId xmlns:a16="http://schemas.microsoft.com/office/drawing/2014/main" val="2160403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17419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vadinimas 7">
            <a:extLst>
              <a:ext uri="{FF2B5EF4-FFF2-40B4-BE49-F238E27FC236}">
                <a16:creationId xmlns:a16="http://schemas.microsoft.com/office/drawing/2014/main" id="{83F2BFE7-015D-4382-A712-D2F0FC12C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4400" b="1" dirty="0"/>
              <a:t>GERIAMOJO VANDENS IR NUOTEKŲ TINKLŲ PLĖTRA ŠILUTĖS RAJONE</a:t>
            </a:r>
            <a:endParaRPr lang="lt-LT" dirty="0"/>
          </a:p>
        </p:txBody>
      </p:sp>
      <p:graphicFrame>
        <p:nvGraphicFramePr>
          <p:cNvPr id="7" name="Lentelė 7">
            <a:extLst>
              <a:ext uri="{FF2B5EF4-FFF2-40B4-BE49-F238E27FC236}">
                <a16:creationId xmlns:a16="http://schemas.microsoft.com/office/drawing/2014/main" id="{50153836-99C5-49DF-B338-4290400526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5706238"/>
              </p:ext>
            </p:extLst>
          </p:nvPr>
        </p:nvGraphicFramePr>
        <p:xfrm>
          <a:off x="838200" y="2355977"/>
          <a:ext cx="10515600" cy="1854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917448">
                  <a:extLst>
                    <a:ext uri="{9D8B030D-6E8A-4147-A177-3AD203B41FA5}">
                      <a16:colId xmlns:a16="http://schemas.microsoft.com/office/drawing/2014/main" val="3709752141"/>
                    </a:ext>
                  </a:extLst>
                </a:gridCol>
                <a:gridCol w="6016752">
                  <a:extLst>
                    <a:ext uri="{9D8B030D-6E8A-4147-A177-3AD203B41FA5}">
                      <a16:colId xmlns:a16="http://schemas.microsoft.com/office/drawing/2014/main" val="28127641"/>
                    </a:ext>
                  </a:extLst>
                </a:gridCol>
                <a:gridCol w="1225296">
                  <a:extLst>
                    <a:ext uri="{9D8B030D-6E8A-4147-A177-3AD203B41FA5}">
                      <a16:colId xmlns:a16="http://schemas.microsoft.com/office/drawing/2014/main" val="3289428029"/>
                    </a:ext>
                  </a:extLst>
                </a:gridCol>
                <a:gridCol w="649224">
                  <a:extLst>
                    <a:ext uri="{9D8B030D-6E8A-4147-A177-3AD203B41FA5}">
                      <a16:colId xmlns:a16="http://schemas.microsoft.com/office/drawing/2014/main" val="1761689392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171182181"/>
                    </a:ext>
                  </a:extLst>
                </a:gridCol>
                <a:gridCol w="1048512">
                  <a:extLst>
                    <a:ext uri="{9D8B030D-6E8A-4147-A177-3AD203B41FA5}">
                      <a16:colId xmlns:a16="http://schemas.microsoft.com/office/drawing/2014/main" val="613344967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l" fontAlgn="b"/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Projektas </a:t>
                      </a:r>
                      <a:endParaRPr lang="lt-L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Vertė, €</a:t>
                      </a:r>
                      <a:endParaRPr lang="lt-L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Rodikliai </a:t>
                      </a:r>
                      <a:endParaRPr lang="lt-L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Įvykdymas %</a:t>
                      </a:r>
                      <a:endParaRPr lang="lt-L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Įvykdymas € </a:t>
                      </a:r>
                    </a:p>
                    <a:p>
                      <a:pPr algn="ctr" rtl="0" fontAlgn="ctr"/>
                      <a:r>
                        <a:rPr lang="lt-LT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per 2021 m.</a:t>
                      </a:r>
                      <a:endParaRPr lang="lt-L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83055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Rusnė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Vandentiekio tinklų statyba tik bendrovės lėšomis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550,00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 km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550,00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9990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Rusnė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Vandenvietės aptvėrimas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4000,00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 km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3 830,00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8278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Juknaičiai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Vandentiekio tinklų Beržų g. kapitalinis remontas,  tik bendrovės lėšomis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1 500,00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 km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1438,41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0244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38773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75585-4FA7-6046-A747-695CEE235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ŠVIETIMO SRITIS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9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5F3F6-D40E-594E-A15D-12499F2A6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lt-LT" b="1" dirty="0">
                <a:cs typeface="Times New Roman" panose="02020603050405020304" pitchFamily="18" charset="0"/>
              </a:rPr>
              <a:t>NEDARBO LYGIS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58BF60B-C843-4D41-A1AE-FA250996BA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7843353"/>
              </p:ext>
            </p:extLst>
          </p:nvPr>
        </p:nvGraphicFramePr>
        <p:xfrm>
          <a:off x="1000874" y="2385390"/>
          <a:ext cx="10190252" cy="3617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42354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486105-5C6E-4240-9F4C-F8460AB9D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ŽEMAIČIŲ NAUMIESČIO GIMNAZIJOS REMONTAS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E4930D-3F75-8940-AE26-C878A157D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200" dirty="0"/>
              <a:t>2021 </a:t>
            </a:r>
            <a:r>
              <a:rPr lang="en-US" sz="2200" dirty="0" err="1"/>
              <a:t>metais</a:t>
            </a:r>
            <a:r>
              <a:rPr lang="en-US" sz="2200" dirty="0"/>
              <a:t>:</a:t>
            </a:r>
          </a:p>
          <a:p>
            <a:r>
              <a:rPr lang="en-US" sz="2200" dirty="0" err="1"/>
              <a:t>Pradėti</a:t>
            </a:r>
            <a:r>
              <a:rPr lang="en-US" sz="2200" dirty="0"/>
              <a:t> </a:t>
            </a:r>
            <a:r>
              <a:rPr lang="en-US" sz="2200" dirty="0" err="1"/>
              <a:t>vidaus</a:t>
            </a:r>
            <a:r>
              <a:rPr lang="en-US" sz="2200" dirty="0"/>
              <a:t> </a:t>
            </a:r>
            <a:r>
              <a:rPr lang="en-US" sz="2200" dirty="0" err="1"/>
              <a:t>remonto</a:t>
            </a:r>
            <a:r>
              <a:rPr lang="en-US" sz="2200" dirty="0"/>
              <a:t> </a:t>
            </a:r>
            <a:r>
              <a:rPr lang="en-US" sz="2200" dirty="0" err="1"/>
              <a:t>darbai</a:t>
            </a:r>
            <a:r>
              <a:rPr lang="en-US" sz="2200" dirty="0"/>
              <a:t>;</a:t>
            </a:r>
          </a:p>
          <a:p>
            <a:r>
              <a:rPr lang="en-US" sz="2200" dirty="0" err="1"/>
              <a:t>Atlikti</a:t>
            </a:r>
            <a:r>
              <a:rPr lang="en-US" sz="2200" dirty="0"/>
              <a:t> </a:t>
            </a:r>
            <a:r>
              <a:rPr lang="en-US" sz="2200" dirty="0" err="1"/>
              <a:t>inžinerinių</a:t>
            </a:r>
            <a:r>
              <a:rPr lang="en-US" sz="2200" dirty="0"/>
              <a:t> </a:t>
            </a:r>
            <a:r>
              <a:rPr lang="en-US" sz="2200" dirty="0" err="1"/>
              <a:t>sistemų</a:t>
            </a:r>
            <a:r>
              <a:rPr lang="en-US" sz="2200" dirty="0"/>
              <a:t> </a:t>
            </a:r>
            <a:r>
              <a:rPr lang="en-US" sz="2200" dirty="0" err="1"/>
              <a:t>atnaujinimo</a:t>
            </a:r>
            <a:r>
              <a:rPr lang="en-US" sz="2200" dirty="0"/>
              <a:t> </a:t>
            </a:r>
            <a:r>
              <a:rPr lang="en-US" sz="2200" dirty="0" err="1"/>
              <a:t>darbai</a:t>
            </a:r>
            <a:r>
              <a:rPr lang="en-US" sz="2200" dirty="0"/>
              <a:t>.</a:t>
            </a:r>
          </a:p>
          <a:p>
            <a:pPr marL="0"/>
            <a:endParaRPr lang="en-US" sz="2200" dirty="0"/>
          </a:p>
          <a:p>
            <a:pPr marL="0"/>
            <a:r>
              <a:rPr lang="en-US" sz="2200" dirty="0" err="1"/>
              <a:t>Projekto</a:t>
            </a:r>
            <a:r>
              <a:rPr lang="en-US" sz="2200" dirty="0"/>
              <a:t> </a:t>
            </a:r>
            <a:r>
              <a:rPr lang="en-US" sz="2200" dirty="0" err="1"/>
              <a:t>vertė</a:t>
            </a:r>
            <a:r>
              <a:rPr lang="en-US" sz="2200" dirty="0"/>
              <a:t>: 1 351 004 Eur.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F997C514-3631-41E7-9054-E325A076DE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893665"/>
            <a:ext cx="5458968" cy="307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292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CF4C25-0CBF-814B-AB65-A4FBFF5B6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ŠILUTĖS MENO MOKYKLOS REMONTAS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5F0F0-DF2E-0A4E-9EAF-42A677A4B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lt-LT" sz="2200" dirty="0"/>
              <a:t>2021 metais:</a:t>
            </a:r>
          </a:p>
          <a:p>
            <a:r>
              <a:rPr lang="lt-LT" sz="2200" dirty="0"/>
              <a:t>Atlikti stogo remonto darbai;</a:t>
            </a:r>
          </a:p>
          <a:p>
            <a:r>
              <a:rPr lang="lt-LT" sz="2200" dirty="0"/>
              <a:t>Pradėti vidaus remonto darbai.</a:t>
            </a:r>
          </a:p>
          <a:p>
            <a:pPr marL="0" indent="0">
              <a:buNone/>
            </a:pPr>
            <a:endParaRPr lang="lt-LT" sz="2200" dirty="0"/>
          </a:p>
          <a:p>
            <a:pPr marL="0" indent="0">
              <a:buNone/>
            </a:pPr>
            <a:r>
              <a:rPr lang="lt-LT" sz="2200" dirty="0"/>
              <a:t>Projekto vertė: 352 754 Eur.</a:t>
            </a:r>
          </a:p>
          <a:p>
            <a:pPr marL="0"/>
            <a:endParaRPr lang="en-US" sz="2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4E85A3A-090E-3D4D-95D8-0AAA263409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487329"/>
            <a:ext cx="6903720" cy="38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376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88A9C-EBD3-6C4C-BE50-0B8650E75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TRAKSĖDŽIŲ ŠILOJŲ MOKYKLOS ĮRENGIMAS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43684-706D-474C-B113-CE644B610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Rusnės specialioji mokykla perkelta į naujai suremontuotas patalpas Traksėdžių gyvenvietėje.</a:t>
            </a:r>
          </a:p>
          <a:p>
            <a:r>
              <a:rPr lang="en-US" sz="2200"/>
              <a:t>Mokykla pervadinta į Traksėdžių Šilojų mokyklą.</a:t>
            </a:r>
          </a:p>
          <a:p>
            <a:pPr marL="0"/>
            <a:endParaRPr lang="en-US" sz="2200"/>
          </a:p>
          <a:p>
            <a:r>
              <a:rPr lang="en-US" sz="2200"/>
              <a:t>Projekto vertė: 325 968 Eur.</a:t>
            </a:r>
          </a:p>
        </p:txBody>
      </p:sp>
      <p:pic>
        <p:nvPicPr>
          <p:cNvPr id="1026" name="Picture 2" descr="No description available.">
            <a:extLst>
              <a:ext uri="{FF2B5EF4-FFF2-40B4-BE49-F238E27FC236}">
                <a16:creationId xmlns:a16="http://schemas.microsoft.com/office/drawing/2014/main" id="{46D665CD-3F4B-43AE-94CC-97E7AC4B645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1607069"/>
            <a:ext cx="5458968" cy="364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2602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84F10F-D9D1-F04E-A7EB-74FA0E3FD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IKIMOKYKLINIO UGDYMO ĮSTAIGOS</a:t>
            </a:r>
          </a:p>
        </p:txBody>
      </p:sp>
      <p:pic>
        <p:nvPicPr>
          <p:cNvPr id="5" name="Paveikslėlis 29">
            <a:extLst>
              <a:ext uri="{FF2B5EF4-FFF2-40B4-BE49-F238E27FC236}">
                <a16:creationId xmlns:a16="http://schemas.microsoft.com/office/drawing/2014/main" id="{1317A393-96D6-A94F-8B8D-81902F6EE4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36" y="1456948"/>
            <a:ext cx="5458968" cy="3944104"/>
          </a:xfrm>
          <a:prstGeom prst="rect">
            <a:avLst/>
          </a:prstGeom>
          <a:noFill/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896AB-A635-E541-9122-E95928FB2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z="2200" dirty="0"/>
              <a:t>Šilutės lopšelyje-darželyje „Ąžuoliukas“ suremontuotos dviejų grupių patalpos, įrengtas neįgaliųjų liftas, aprūpinti baldais ir priemonėmis.  </a:t>
            </a:r>
          </a:p>
          <a:p>
            <a:r>
              <a:rPr lang="lt-LT" sz="2200" dirty="0"/>
              <a:t>Šilutės lopšelyje darželyje „Pušelė“ atnaujintas inventorius, patalynė.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091849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3674095-BEDB-4533-9047-903B8E0D4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5009949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 sz="4200" b="1" dirty="0"/>
              <a:t>VAIKŲ ŽAIDIMO AIKŠTELIŲ ĮRENGIMAS 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2EB3E24E-7A4E-4CDE-9F81-3E626EFE4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0" algn="just">
              <a:buNone/>
            </a:pPr>
            <a:r>
              <a:rPr lang="lt-LT" sz="1800" dirty="0">
                <a:effectLst/>
                <a:ea typeface="Times New Roman" panose="02020603050405020304" pitchFamily="18" charset="0"/>
              </a:rPr>
              <a:t>2021 m. už Visuomenės sveikatos specialiosios rėmimo programos lėšas buvo įrengtos dvi vaikų žaidimo aikštelės:</a:t>
            </a:r>
          </a:p>
          <a:p>
            <a:pPr indent="450215" algn="just"/>
            <a:r>
              <a:rPr lang="lt-LT" sz="1800" dirty="0">
                <a:effectLst/>
                <a:ea typeface="Times New Roman" panose="02020603050405020304" pitchFamily="18" charset="0"/>
              </a:rPr>
              <a:t> Žemaičių Naumiestyje </a:t>
            </a:r>
          </a:p>
          <a:p>
            <a:pPr indent="450215" algn="just"/>
            <a:r>
              <a:rPr lang="lt-LT" sz="1800" dirty="0">
                <a:effectLst/>
                <a:ea typeface="Times New Roman" panose="02020603050405020304" pitchFamily="18" charset="0"/>
              </a:rPr>
              <a:t> Rusnėje </a:t>
            </a:r>
          </a:p>
          <a:p>
            <a:pPr indent="0" algn="just">
              <a:buNone/>
            </a:pPr>
            <a:r>
              <a:rPr lang="lt-LT" sz="1800" dirty="0">
                <a:ea typeface="Times New Roman" panose="02020603050405020304" pitchFamily="18" charset="0"/>
              </a:rPr>
              <a:t>Macikuose įrengti lauko treniruokliai.</a:t>
            </a:r>
            <a:endParaRPr lang="lt-LT" sz="18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6" name="Turinio vietos rezervavimo ženklas 5" descr="Paveikslėlis, kuriame yra žolė, dangus, laukas, namas&#10;&#10;Automatiškai sugeneruotas aprašymas">
            <a:extLst>
              <a:ext uri="{FF2B5EF4-FFF2-40B4-BE49-F238E27FC236}">
                <a16:creationId xmlns:a16="http://schemas.microsoft.com/office/drawing/2014/main" id="{003A260D-2CFF-4B5C-9BA1-4577363390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0" r="2179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20537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39927-B87A-7F47-ADC1-239CC470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NUOTOLINIS MOKYMASIS</a:t>
            </a:r>
          </a:p>
        </p:txBody>
      </p:sp>
      <p:pic>
        <p:nvPicPr>
          <p:cNvPr id="5" name="Paveikslėlis 6">
            <a:extLst>
              <a:ext uri="{FF2B5EF4-FFF2-40B4-BE49-F238E27FC236}">
                <a16:creationId xmlns:a16="http://schemas.microsoft.com/office/drawing/2014/main" id="{BC0E659B-030C-0C4D-B156-AFC33FE7F4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36" y="1381887"/>
            <a:ext cx="5458968" cy="4094226"/>
          </a:xfrm>
          <a:prstGeom prst="rect">
            <a:avLst/>
          </a:prstGeom>
          <a:noFill/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CBF1E-80E1-114D-B403-BA4473133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z="2200" dirty="0"/>
              <a:t>Iš Švietimo mokslo ir sporto ministerijos gauta įranga 27 hibridinėms klasėms ir 260 nešiojamųjų kompiuterių.</a:t>
            </a:r>
          </a:p>
          <a:p>
            <a:r>
              <a:rPr lang="lt-LT" sz="2200" dirty="0"/>
              <a:t> Įranga paskirstyta visoms savivaldybės bendrojo ugdymo švietimo įstaigoms. 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834238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F4AE8B-3ACF-444E-B22E-A8E35BE66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NEFORMALUS VAIKŲ ŠVIETIMAS </a:t>
            </a:r>
          </a:p>
        </p:txBody>
      </p:sp>
      <p:pic>
        <p:nvPicPr>
          <p:cNvPr id="5" name="Paveikslėlis 21">
            <a:extLst>
              <a:ext uri="{FF2B5EF4-FFF2-40B4-BE49-F238E27FC236}">
                <a16:creationId xmlns:a16="http://schemas.microsoft.com/office/drawing/2014/main" id="{786EACB3-AB23-204B-AF85-1DF09E4211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36" y="1607069"/>
            <a:ext cx="5458968" cy="3643861"/>
          </a:xfrm>
          <a:prstGeom prst="rect">
            <a:avLst/>
          </a:prstGeom>
          <a:noFill/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D131D-203E-A44D-B48A-B9BEFCC744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z="2200" dirty="0"/>
              <a:t>Siekiant užtikrinti vaikų užimtumą, projektinis finansavimas skirtas 41  programai, kurias lankė 1318 vaikų.</a:t>
            </a:r>
            <a:r>
              <a:rPr lang="en-US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52154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FF5BFC-1611-8140-AC2C-78AF7FB1F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INOVATYVIŲ MOKYMO PRIEMONIŲ DIEGIMAS</a:t>
            </a:r>
          </a:p>
        </p:txBody>
      </p:sp>
      <p:pic>
        <p:nvPicPr>
          <p:cNvPr id="5" name="Paveikslėlis 8">
            <a:extLst>
              <a:ext uri="{FF2B5EF4-FFF2-40B4-BE49-F238E27FC236}">
                <a16:creationId xmlns:a16="http://schemas.microsoft.com/office/drawing/2014/main" id="{B43D4AE3-1DEA-F04E-9DAF-724C29F149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36" y="1381888"/>
            <a:ext cx="5458968" cy="4094224"/>
          </a:xfrm>
          <a:prstGeom prst="rect">
            <a:avLst/>
          </a:prstGeom>
          <a:noFill/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0FC178-3888-DA42-BB37-0F923BFE2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8 </a:t>
            </a:r>
            <a:r>
              <a:rPr lang="en-US" sz="2200" dirty="0" err="1"/>
              <a:t>rajono</a:t>
            </a:r>
            <a:r>
              <a:rPr lang="en-US" sz="2200" dirty="0"/>
              <a:t> </a:t>
            </a:r>
            <a:r>
              <a:rPr lang="en-US" sz="2200" dirty="0" err="1"/>
              <a:t>mokyklos</a:t>
            </a:r>
            <a:r>
              <a:rPr lang="en-US" sz="2200" dirty="0"/>
              <a:t> </a:t>
            </a:r>
            <a:r>
              <a:rPr lang="en-US" sz="2200" dirty="0" err="1"/>
              <a:t>dalyvauja</a:t>
            </a:r>
            <a:r>
              <a:rPr lang="en-US" sz="2200" dirty="0"/>
              <a:t> </a:t>
            </a:r>
            <a:r>
              <a:rPr lang="en-US" sz="2200" dirty="0" err="1"/>
              <a:t>projekte</a:t>
            </a:r>
            <a:r>
              <a:rPr lang="en-US" sz="2200" dirty="0"/>
              <a:t>:  „</a:t>
            </a:r>
            <a:r>
              <a:rPr lang="en-US" sz="2200" dirty="0" err="1"/>
              <a:t>Mokinių</a:t>
            </a:r>
            <a:r>
              <a:rPr lang="en-US" sz="2200" dirty="0"/>
              <a:t> </a:t>
            </a:r>
            <a:r>
              <a:rPr lang="en-US" sz="2200" dirty="0" err="1"/>
              <a:t>ugdymosi</a:t>
            </a:r>
            <a:r>
              <a:rPr lang="en-US" sz="2200" dirty="0"/>
              <a:t> </a:t>
            </a:r>
            <a:r>
              <a:rPr lang="en-US" sz="2200" dirty="0" err="1"/>
              <a:t>pasiekimų</a:t>
            </a:r>
            <a:r>
              <a:rPr lang="en-US" sz="2200" dirty="0"/>
              <a:t> </a:t>
            </a:r>
            <a:r>
              <a:rPr lang="en-US" sz="2200" dirty="0" err="1"/>
              <a:t>gerinimas</a:t>
            </a:r>
            <a:r>
              <a:rPr lang="en-US" sz="2200" dirty="0"/>
              <a:t> </a:t>
            </a:r>
            <a:r>
              <a:rPr lang="en-US" sz="2200" dirty="0" err="1"/>
              <a:t>diegiant</a:t>
            </a:r>
            <a:r>
              <a:rPr lang="en-US" sz="2200" dirty="0"/>
              <a:t> </a:t>
            </a:r>
            <a:r>
              <a:rPr lang="en-US" sz="2200" dirty="0" err="1"/>
              <a:t>kokybės</a:t>
            </a:r>
            <a:r>
              <a:rPr lang="en-US" sz="2200" dirty="0"/>
              <a:t> </a:t>
            </a:r>
            <a:r>
              <a:rPr lang="en-US" sz="2200" dirty="0" err="1"/>
              <a:t>krepšelį</a:t>
            </a:r>
            <a:r>
              <a:rPr lang="en-US" sz="2200" dirty="0"/>
              <a:t>“.</a:t>
            </a:r>
          </a:p>
          <a:p>
            <a:r>
              <a:rPr lang="en-US" sz="2200" dirty="0"/>
              <a:t> </a:t>
            </a:r>
            <a:r>
              <a:rPr lang="en-US" sz="2200" dirty="0" err="1"/>
              <a:t>Dalyvaujančios</a:t>
            </a:r>
            <a:r>
              <a:rPr lang="en-US" sz="2200" dirty="0"/>
              <a:t> </a:t>
            </a:r>
            <a:r>
              <a:rPr lang="en-US" sz="2200" dirty="0" err="1"/>
              <a:t>mokyklos</a:t>
            </a:r>
            <a:r>
              <a:rPr lang="en-US" sz="2200" dirty="0"/>
              <a:t>: </a:t>
            </a:r>
            <a:r>
              <a:rPr lang="en-US" sz="2200" dirty="0" err="1"/>
              <a:t>Šilutės</a:t>
            </a:r>
            <a:r>
              <a:rPr lang="en-US" sz="2200" dirty="0"/>
              <a:t> </a:t>
            </a:r>
            <a:r>
              <a:rPr lang="en-US" sz="2200" dirty="0" err="1"/>
              <a:t>Martyno</a:t>
            </a:r>
            <a:r>
              <a:rPr lang="en-US" sz="2200" dirty="0"/>
              <a:t> </a:t>
            </a:r>
            <a:r>
              <a:rPr lang="en-US" sz="2200" dirty="0" err="1"/>
              <a:t>Jankaus</a:t>
            </a:r>
            <a:r>
              <a:rPr lang="en-US" sz="2200" dirty="0"/>
              <a:t>, </a:t>
            </a:r>
            <a:r>
              <a:rPr lang="en-US" sz="2200" dirty="0" err="1"/>
              <a:t>Saugų</a:t>
            </a:r>
            <a:r>
              <a:rPr lang="en-US" sz="2200" dirty="0"/>
              <a:t> </a:t>
            </a:r>
            <a:r>
              <a:rPr lang="en-US" sz="2200" dirty="0" err="1"/>
              <a:t>Jurgio</a:t>
            </a:r>
            <a:r>
              <a:rPr lang="en-US" sz="2200" dirty="0"/>
              <a:t> </a:t>
            </a:r>
            <a:r>
              <a:rPr lang="en-US" sz="2200" dirty="0" err="1"/>
              <a:t>Mikšo</a:t>
            </a:r>
            <a:r>
              <a:rPr lang="en-US" sz="2200" dirty="0"/>
              <a:t>, </a:t>
            </a:r>
            <a:r>
              <a:rPr lang="en-US" sz="2200" dirty="0" err="1"/>
              <a:t>Vilkyčių</a:t>
            </a:r>
            <a:r>
              <a:rPr lang="en-US" sz="2200" dirty="0"/>
              <a:t>, </a:t>
            </a:r>
            <a:r>
              <a:rPr lang="en-US" sz="2200" dirty="0" err="1"/>
              <a:t>Kintų</a:t>
            </a:r>
            <a:r>
              <a:rPr lang="en-US" sz="2200" dirty="0"/>
              <a:t>, </a:t>
            </a:r>
            <a:r>
              <a:rPr lang="en-US" sz="2200" dirty="0" err="1"/>
              <a:t>Katyčių</a:t>
            </a:r>
            <a:r>
              <a:rPr lang="en-US" sz="2200" dirty="0"/>
              <a:t>, </a:t>
            </a:r>
            <a:r>
              <a:rPr lang="en-US" sz="2200" dirty="0" err="1"/>
              <a:t>Juknaičių</a:t>
            </a:r>
            <a:r>
              <a:rPr lang="en-US" sz="2200" dirty="0"/>
              <a:t>, </a:t>
            </a:r>
            <a:r>
              <a:rPr lang="en-US" sz="2200" dirty="0" err="1"/>
              <a:t>Usėnų</a:t>
            </a:r>
            <a:r>
              <a:rPr lang="en-US" sz="2200" dirty="0"/>
              <a:t> </a:t>
            </a:r>
            <a:r>
              <a:rPr lang="en-US" sz="2200" dirty="0" err="1"/>
              <a:t>pagrindinės</a:t>
            </a:r>
            <a:r>
              <a:rPr lang="en-US" sz="2200" dirty="0"/>
              <a:t> </a:t>
            </a:r>
            <a:r>
              <a:rPr lang="en-US" sz="2200" dirty="0" err="1"/>
              <a:t>mokyklos</a:t>
            </a:r>
            <a:r>
              <a:rPr lang="en-US" sz="2200" dirty="0"/>
              <a:t> </a:t>
            </a:r>
            <a:r>
              <a:rPr lang="en-US" sz="2200" dirty="0" err="1"/>
              <a:t>ir</a:t>
            </a:r>
            <a:r>
              <a:rPr lang="en-US" sz="2200" dirty="0"/>
              <a:t> </a:t>
            </a:r>
            <a:r>
              <a:rPr lang="en-US" sz="2200" dirty="0" err="1"/>
              <a:t>Žemaičių</a:t>
            </a:r>
            <a:r>
              <a:rPr lang="en-US" sz="2200" dirty="0"/>
              <a:t> </a:t>
            </a:r>
            <a:r>
              <a:rPr lang="en-US" sz="2200" dirty="0" err="1"/>
              <a:t>Naumiesčio</a:t>
            </a:r>
            <a:r>
              <a:rPr lang="en-US" sz="2200" dirty="0"/>
              <a:t> </a:t>
            </a:r>
            <a:r>
              <a:rPr lang="en-US" sz="2200" dirty="0" err="1"/>
              <a:t>gimnazija</a:t>
            </a:r>
            <a:r>
              <a:rPr lang="en-US" sz="2200" dirty="0"/>
              <a:t>, </a:t>
            </a:r>
            <a:r>
              <a:rPr lang="en-US" sz="2200" dirty="0" err="1"/>
              <a:t>Švėkšnos</a:t>
            </a:r>
            <a:r>
              <a:rPr lang="en-US" sz="2200" dirty="0"/>
              <a:t> „</a:t>
            </a:r>
            <a:r>
              <a:rPr lang="en-US" sz="2200" dirty="0" err="1"/>
              <a:t>Saulės</a:t>
            </a:r>
            <a:r>
              <a:rPr lang="en-US" sz="2200" dirty="0"/>
              <a:t>“ </a:t>
            </a:r>
            <a:r>
              <a:rPr lang="en-US" sz="2200" dirty="0" err="1"/>
              <a:t>gimnazija</a:t>
            </a:r>
            <a:r>
              <a:rPr lang="en-US" sz="2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253340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BC3EBC-069A-BD4A-8175-0A913CDEC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029" y="638089"/>
            <a:ext cx="5559987" cy="14768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METŲ MOKYTOJO APDOVANOJIMAS</a:t>
            </a:r>
          </a:p>
        </p:txBody>
      </p:sp>
      <p:pic>
        <p:nvPicPr>
          <p:cNvPr id="6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05D2A9A-2064-474E-90FB-8775CA84AC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30" y="640080"/>
            <a:ext cx="4183380" cy="5577840"/>
          </a:xfrm>
          <a:prstGeom prst="rect">
            <a:avLst/>
          </a:pr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6162B2-FEB2-BA40-A549-2C2C7F277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z="2200" dirty="0"/>
              <a:t>2021 Metų mokytoja išrinkta  Violeta </a:t>
            </a:r>
            <a:r>
              <a:rPr lang="lt-LT" sz="2200" dirty="0" err="1"/>
              <a:t>Lukočienė</a:t>
            </a:r>
            <a:r>
              <a:rPr lang="lt-LT" sz="2200" dirty="0"/>
              <a:t>, Šilutės Martyno Jankaus pagrindinės mokyklos pradinių klasių mokytoja ekspertė.</a:t>
            </a:r>
          </a:p>
          <a:p>
            <a:r>
              <a:rPr lang="lt-LT" sz="2200" dirty="0"/>
              <a:t>Apdovanojimas skirtas už šiuolaikinių efektyvių mokymo metodų naudojimą, už kūrybiškos asmenybės ugdymą per gamtamokslinę patirtį ir puikius mokinių pasiekimus.</a:t>
            </a:r>
          </a:p>
        </p:txBody>
      </p:sp>
    </p:spTree>
    <p:extLst>
      <p:ext uri="{BB962C8B-B14F-4D97-AF65-F5344CB8AC3E}">
        <p14:creationId xmlns:p14="http://schemas.microsoft.com/office/powerpoint/2010/main" val="6128848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97C991-5531-A044-985D-50EB52D87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GABIAUSIŲJŲ RAJONO MOKINIŲ PAGERBIMAS</a:t>
            </a:r>
          </a:p>
        </p:txBody>
      </p:sp>
      <p:pic>
        <p:nvPicPr>
          <p:cNvPr id="5" name="Paveikslėlis 5">
            <a:extLst>
              <a:ext uri="{FF2B5EF4-FFF2-40B4-BE49-F238E27FC236}">
                <a16:creationId xmlns:a16="http://schemas.microsoft.com/office/drawing/2014/main" id="{F000DC54-B78B-B341-B89E-8E51CECFC7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36" y="1381887"/>
            <a:ext cx="5458968" cy="4094226"/>
          </a:xfrm>
          <a:prstGeom prst="rect">
            <a:avLst/>
          </a:prstGeom>
          <a:noFill/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C36B25-5205-E848-922E-914BF54C6A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z="2200" dirty="0"/>
              <a:t>Pagerbti gabiausieji rajono mokiniai.</a:t>
            </a:r>
          </a:p>
          <a:p>
            <a:r>
              <a:rPr lang="lt-LT" sz="2200" dirty="0"/>
              <a:t>Įteiktos atminimo dovanos.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39634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B2BD7-CA40-B647-9F36-630A3C7A5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lt-LT" b="1" dirty="0">
                <a:cs typeface="Times New Roman" panose="02020603050405020304" pitchFamily="18" charset="0"/>
              </a:rPr>
              <a:t>VIDUTINIS DARBO UŽMOKESTIS (BRUTO)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10B9693-02F4-A74C-881A-442C0FD644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0064133"/>
              </p:ext>
            </p:extLst>
          </p:nvPr>
        </p:nvGraphicFramePr>
        <p:xfrm>
          <a:off x="1000874" y="2385390"/>
          <a:ext cx="10190252" cy="3617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5812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08A0CB-7F86-D14C-B162-A4037B95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MEDELIŲ SODINIMO AKCIJA</a:t>
            </a:r>
          </a:p>
        </p:txBody>
      </p:sp>
      <p:pic>
        <p:nvPicPr>
          <p:cNvPr id="5" name="Paveikslėlis 2">
            <a:extLst>
              <a:ext uri="{FF2B5EF4-FFF2-40B4-BE49-F238E27FC236}">
                <a16:creationId xmlns:a16="http://schemas.microsoft.com/office/drawing/2014/main" id="{D8120ED6-0B36-2449-911B-640CEA6808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8730" y="640080"/>
            <a:ext cx="4183380" cy="5577840"/>
          </a:xfrm>
          <a:prstGeom prst="rect">
            <a:avLst/>
          </a:prstGeom>
          <a:noFill/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7651E5-8A92-924E-88FE-40F32BB2F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2021 </a:t>
            </a:r>
            <a:r>
              <a:rPr lang="en-US" sz="2200" dirty="0" err="1"/>
              <a:t>metais</a:t>
            </a:r>
            <a:r>
              <a:rPr lang="en-US" sz="2200" dirty="0"/>
              <a:t> </a:t>
            </a:r>
            <a:r>
              <a:rPr lang="en-US" sz="2200" dirty="0" err="1"/>
              <a:t>buvo</a:t>
            </a:r>
            <a:r>
              <a:rPr lang="en-US" sz="2200" dirty="0"/>
              <a:t> minima </a:t>
            </a:r>
            <a:r>
              <a:rPr lang="en-US" sz="2200" dirty="0" err="1"/>
              <a:t>Šilutės</a:t>
            </a:r>
            <a:r>
              <a:rPr lang="en-US" sz="2200" dirty="0"/>
              <a:t> 510 </a:t>
            </a:r>
            <a:r>
              <a:rPr lang="en-US" sz="2200" dirty="0" err="1"/>
              <a:t>metų</a:t>
            </a:r>
            <a:r>
              <a:rPr lang="en-US" sz="2200" dirty="0"/>
              <a:t> </a:t>
            </a:r>
            <a:r>
              <a:rPr lang="en-US" sz="2200" dirty="0" err="1"/>
              <a:t>sukaktis</a:t>
            </a:r>
            <a:r>
              <a:rPr lang="en-US" sz="2200" dirty="0"/>
              <a:t>. </a:t>
            </a:r>
          </a:p>
          <a:p>
            <a:r>
              <a:rPr lang="en-US" sz="2200" dirty="0" err="1"/>
              <a:t>Šią</a:t>
            </a:r>
            <a:r>
              <a:rPr lang="en-US" sz="2200" dirty="0"/>
              <a:t> </a:t>
            </a:r>
            <a:r>
              <a:rPr lang="en-US" sz="2200" dirty="0" err="1"/>
              <a:t>proga</a:t>
            </a:r>
            <a:r>
              <a:rPr lang="en-US" sz="2200" dirty="0"/>
              <a:t> </a:t>
            </a:r>
            <a:r>
              <a:rPr lang="en-US" sz="2200" dirty="0" err="1"/>
              <a:t>nuspręsta</a:t>
            </a:r>
            <a:r>
              <a:rPr lang="en-US" sz="2200" dirty="0"/>
              <a:t> </a:t>
            </a:r>
            <a:r>
              <a:rPr lang="en-US" sz="2200" dirty="0" err="1"/>
              <a:t>įprasminti</a:t>
            </a:r>
            <a:r>
              <a:rPr lang="en-US" sz="2200" dirty="0"/>
              <a:t> </a:t>
            </a:r>
            <a:r>
              <a:rPr lang="en-US" sz="2200" dirty="0" err="1"/>
              <a:t>Šilutėje</a:t>
            </a:r>
            <a:r>
              <a:rPr lang="en-US" sz="2200" dirty="0"/>
              <a:t> </a:t>
            </a:r>
            <a:r>
              <a:rPr lang="en-US" sz="2200" dirty="0" err="1"/>
              <a:t>surengiant</a:t>
            </a:r>
            <a:r>
              <a:rPr lang="en-US" sz="2200" dirty="0"/>
              <a:t> </a:t>
            </a:r>
            <a:r>
              <a:rPr lang="en-US" sz="2200" dirty="0" err="1"/>
              <a:t>medelių</a:t>
            </a:r>
            <a:r>
              <a:rPr lang="en-US" sz="2200" dirty="0"/>
              <a:t> </a:t>
            </a:r>
            <a:r>
              <a:rPr lang="en-US" sz="2200" dirty="0" err="1"/>
              <a:t>sodinimo</a:t>
            </a:r>
            <a:r>
              <a:rPr lang="en-US" sz="2200" dirty="0"/>
              <a:t> </a:t>
            </a:r>
            <a:r>
              <a:rPr lang="en-US" sz="2200" dirty="0" err="1"/>
              <a:t>akciją</a:t>
            </a:r>
            <a:r>
              <a:rPr lang="en-US" sz="2200" dirty="0"/>
              <a:t> „Auk, </a:t>
            </a:r>
            <a:r>
              <a:rPr lang="en-US" sz="2200" dirty="0" err="1"/>
              <a:t>Šilute</a:t>
            </a:r>
            <a:r>
              <a:rPr lang="en-US" sz="2200" dirty="0"/>
              <a:t> </a:t>
            </a:r>
            <a:r>
              <a:rPr lang="en-US" sz="2200" dirty="0" err="1"/>
              <a:t>mylima</a:t>
            </a:r>
            <a:r>
              <a:rPr lang="en-US" sz="2200" dirty="0"/>
              <a:t>“ </a:t>
            </a:r>
            <a:r>
              <a:rPr lang="en-US" sz="2200" dirty="0" err="1"/>
              <a:t>prie</a:t>
            </a:r>
            <a:r>
              <a:rPr lang="en-US" sz="2200" dirty="0"/>
              <a:t> </a:t>
            </a:r>
            <a:r>
              <a:rPr lang="en-US" sz="2200" dirty="0" err="1"/>
              <a:t>kurios</a:t>
            </a:r>
            <a:r>
              <a:rPr lang="en-US" sz="2200" dirty="0"/>
              <a:t> </a:t>
            </a:r>
            <a:r>
              <a:rPr lang="en-US" sz="2200" dirty="0" err="1"/>
              <a:t>prisidėjo</a:t>
            </a:r>
            <a:r>
              <a:rPr lang="en-US" sz="2200" dirty="0"/>
              <a:t> </a:t>
            </a:r>
            <a:r>
              <a:rPr lang="en-US" sz="2200" dirty="0" err="1"/>
              <a:t>visos</a:t>
            </a:r>
            <a:r>
              <a:rPr lang="en-US" sz="2200" dirty="0"/>
              <a:t> </a:t>
            </a:r>
            <a:r>
              <a:rPr lang="en-US" sz="2200" dirty="0" err="1"/>
              <a:t>ugdymo</a:t>
            </a:r>
            <a:r>
              <a:rPr lang="en-US" sz="2200" dirty="0"/>
              <a:t> </a:t>
            </a:r>
            <a:r>
              <a:rPr lang="en-US" sz="2200" dirty="0" err="1"/>
              <a:t>įstaigos</a:t>
            </a:r>
            <a:r>
              <a:rPr lang="en-US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60257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D1A97C-8DD2-C34F-9B0F-7B3843FB6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JAUNIMO SRITIS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5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61737"/>
            <a:ext cx="2149361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52604" y="453981"/>
            <a:ext cx="667512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17CB7D-E871-E64A-8739-153F7F94C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213" y="731520"/>
            <a:ext cx="6089904" cy="1426464"/>
          </a:xfrm>
        </p:spPr>
        <p:txBody>
          <a:bodyPr>
            <a:normAutofit/>
          </a:bodyPr>
          <a:lstStyle/>
          <a:p>
            <a:pPr algn="ctr"/>
            <a:r>
              <a:rPr lang="lt-LT">
                <a:solidFill>
                  <a:srgbClr val="FFFFFF"/>
                </a:solidFill>
              </a:rPr>
              <a:t>JAUNIMO PROGRAMOS PROJEKTAI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11264206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3DB2874-94EB-964F-A495-6D8C13355A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4977370"/>
              </p:ext>
            </p:extLst>
          </p:nvPr>
        </p:nvGraphicFramePr>
        <p:xfrm>
          <a:off x="1061504" y="2798763"/>
          <a:ext cx="10053118" cy="328295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8531269">
                  <a:extLst>
                    <a:ext uri="{9D8B030D-6E8A-4147-A177-3AD203B41FA5}">
                      <a16:colId xmlns:a16="http://schemas.microsoft.com/office/drawing/2014/main" val="4008170422"/>
                    </a:ext>
                  </a:extLst>
                </a:gridCol>
                <a:gridCol w="1521849">
                  <a:extLst>
                    <a:ext uri="{9D8B030D-6E8A-4147-A177-3AD203B41FA5}">
                      <a16:colId xmlns:a16="http://schemas.microsoft.com/office/drawing/2014/main" val="3049981210"/>
                    </a:ext>
                  </a:extLst>
                </a:gridCol>
              </a:tblGrid>
              <a:tr h="364773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u="none" strike="noStrike">
                          <a:solidFill>
                            <a:srgbClr val="212529"/>
                          </a:solidFill>
                          <a:effectLst/>
                        </a:rPr>
                        <a:t>Šilutės atviro jaunimo centras</a:t>
                      </a:r>
                      <a:endParaRPr lang="lt-LT" sz="2000" b="1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2000" b="0" u="none" strike="noStrike">
                          <a:solidFill>
                            <a:srgbClr val="212529"/>
                          </a:solidFill>
                          <a:effectLst/>
                        </a:rPr>
                        <a:t>4 500</a:t>
                      </a:r>
                      <a:endParaRPr lang="lt-LT" sz="20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extLst>
                  <a:ext uri="{0D108BD9-81ED-4DB2-BD59-A6C34878D82A}">
                    <a16:rowId xmlns:a16="http://schemas.microsoft.com/office/drawing/2014/main" val="489311195"/>
                  </a:ext>
                </a:extLst>
              </a:tr>
              <a:tr h="364773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u="none" strike="noStrike" dirty="0">
                          <a:solidFill>
                            <a:srgbClr val="212529"/>
                          </a:solidFill>
                          <a:effectLst/>
                        </a:rPr>
                        <a:t>Salos etnokultūros ir informacijos centras</a:t>
                      </a:r>
                      <a:endParaRPr lang="lt-LT" sz="2000" b="1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2000" b="0" u="none" strike="noStrike">
                          <a:solidFill>
                            <a:srgbClr val="212529"/>
                          </a:solidFill>
                          <a:effectLst/>
                        </a:rPr>
                        <a:t>1 980</a:t>
                      </a:r>
                      <a:endParaRPr lang="lt-LT" sz="20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extLst>
                  <a:ext uri="{0D108BD9-81ED-4DB2-BD59-A6C34878D82A}">
                    <a16:rowId xmlns:a16="http://schemas.microsoft.com/office/drawing/2014/main" val="1280398352"/>
                  </a:ext>
                </a:extLst>
              </a:tr>
              <a:tr h="364773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u="none" strike="noStrike">
                          <a:solidFill>
                            <a:srgbClr val="212529"/>
                          </a:solidFill>
                          <a:effectLst/>
                        </a:rPr>
                        <a:t>Šilutės Vydūno gimnazija</a:t>
                      </a:r>
                      <a:endParaRPr lang="lt-LT" sz="2000" b="1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2000" b="0" u="none" strike="noStrike">
                          <a:solidFill>
                            <a:srgbClr val="212529"/>
                          </a:solidFill>
                          <a:effectLst/>
                        </a:rPr>
                        <a:t>1 180</a:t>
                      </a:r>
                      <a:endParaRPr lang="lt-LT" sz="20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extLst>
                  <a:ext uri="{0D108BD9-81ED-4DB2-BD59-A6C34878D82A}">
                    <a16:rowId xmlns:a16="http://schemas.microsoft.com/office/drawing/2014/main" val="1477424485"/>
                  </a:ext>
                </a:extLst>
              </a:tr>
              <a:tr h="364773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u="none" strike="noStrike">
                          <a:solidFill>
                            <a:srgbClr val="212529"/>
                          </a:solidFill>
                          <a:effectLst/>
                        </a:rPr>
                        <a:t>Šilutės r. Vainuto gimnazija</a:t>
                      </a:r>
                      <a:endParaRPr lang="lt-LT" sz="2000" b="1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2000" b="0" u="none" strike="noStrike">
                          <a:solidFill>
                            <a:srgbClr val="212529"/>
                          </a:solidFill>
                          <a:effectLst/>
                        </a:rPr>
                        <a:t>1 152</a:t>
                      </a:r>
                      <a:endParaRPr lang="lt-LT" sz="20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extLst>
                  <a:ext uri="{0D108BD9-81ED-4DB2-BD59-A6C34878D82A}">
                    <a16:rowId xmlns:a16="http://schemas.microsoft.com/office/drawing/2014/main" val="260221364"/>
                  </a:ext>
                </a:extLst>
              </a:tr>
              <a:tr h="364773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u="none" strike="noStrike" dirty="0">
                          <a:solidFill>
                            <a:srgbClr val="212529"/>
                          </a:solidFill>
                          <a:effectLst/>
                        </a:rPr>
                        <a:t>Kintų atvira jaunimo erdvė (AJE) </a:t>
                      </a:r>
                      <a:endParaRPr lang="lt-LT" sz="2000" b="1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LT" sz="2000" b="0" u="none" strike="noStrike">
                          <a:solidFill>
                            <a:srgbClr val="212529"/>
                          </a:solidFill>
                          <a:effectLst/>
                        </a:rPr>
                        <a:t>960</a:t>
                      </a:r>
                      <a:endParaRPr lang="en-LT" sz="20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extLst>
                  <a:ext uri="{0D108BD9-81ED-4DB2-BD59-A6C34878D82A}">
                    <a16:rowId xmlns:a16="http://schemas.microsoft.com/office/drawing/2014/main" val="564479191"/>
                  </a:ext>
                </a:extLst>
              </a:tr>
              <a:tr h="364773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u="none" strike="noStrike">
                          <a:solidFill>
                            <a:srgbClr val="212529"/>
                          </a:solidFill>
                          <a:effectLst/>
                        </a:rPr>
                        <a:t>Šilutės rajono policijos komisariatas </a:t>
                      </a:r>
                      <a:endParaRPr lang="lt-LT" sz="2000" b="1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2000" b="0" u="none" strike="noStrike">
                          <a:solidFill>
                            <a:srgbClr val="212529"/>
                          </a:solidFill>
                          <a:effectLst/>
                        </a:rPr>
                        <a:t>960</a:t>
                      </a:r>
                      <a:endParaRPr lang="lt-LT" sz="20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extLst>
                  <a:ext uri="{0D108BD9-81ED-4DB2-BD59-A6C34878D82A}">
                    <a16:rowId xmlns:a16="http://schemas.microsoft.com/office/drawing/2014/main" val="1099842256"/>
                  </a:ext>
                </a:extLst>
              </a:tr>
              <a:tr h="364773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u="none" strike="noStrike">
                          <a:solidFill>
                            <a:srgbClr val="212529"/>
                          </a:solidFill>
                          <a:effectLst/>
                        </a:rPr>
                        <a:t>Šilutės rajono mokinių taryba</a:t>
                      </a:r>
                      <a:endParaRPr lang="lt-LT" sz="2000" b="1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2000" b="0" u="none" strike="noStrike">
                          <a:solidFill>
                            <a:srgbClr val="212529"/>
                          </a:solidFill>
                          <a:effectLst/>
                        </a:rPr>
                        <a:t>700</a:t>
                      </a:r>
                      <a:endParaRPr lang="lt-LT" sz="20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extLst>
                  <a:ext uri="{0D108BD9-81ED-4DB2-BD59-A6C34878D82A}">
                    <a16:rowId xmlns:a16="http://schemas.microsoft.com/office/drawing/2014/main" val="153856065"/>
                  </a:ext>
                </a:extLst>
              </a:tr>
              <a:tr h="364773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u="none" strike="noStrike">
                          <a:solidFill>
                            <a:srgbClr val="212529"/>
                          </a:solidFill>
                          <a:effectLst/>
                        </a:rPr>
                        <a:t>Šilutės meno mokykla</a:t>
                      </a:r>
                      <a:endParaRPr lang="lt-LT" sz="2000" b="1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2000" b="0" u="none" strike="noStrike">
                          <a:solidFill>
                            <a:srgbClr val="212529"/>
                          </a:solidFill>
                          <a:effectLst/>
                        </a:rPr>
                        <a:t>600</a:t>
                      </a:r>
                      <a:endParaRPr lang="lt-LT" sz="20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extLst>
                  <a:ext uri="{0D108BD9-81ED-4DB2-BD59-A6C34878D82A}">
                    <a16:rowId xmlns:a16="http://schemas.microsoft.com/office/drawing/2014/main" val="3155463826"/>
                  </a:ext>
                </a:extLst>
              </a:tr>
              <a:tr h="364773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u="none" strike="noStrike">
                          <a:solidFill>
                            <a:srgbClr val="212529"/>
                          </a:solidFill>
                          <a:effectLst/>
                        </a:rPr>
                        <a:t>Jaunųjų konservatorių lyga</a:t>
                      </a:r>
                      <a:endParaRPr lang="lt-LT" sz="2000" b="1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20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472</a:t>
                      </a:r>
                      <a:endParaRPr lang="lt-LT" sz="2000" b="0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extLst>
                  <a:ext uri="{0D108BD9-81ED-4DB2-BD59-A6C34878D82A}">
                    <a16:rowId xmlns:a16="http://schemas.microsoft.com/office/drawing/2014/main" val="34253537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5053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534C49E4-12F5-4B24-A5E1-BA6B20016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JAUNIMO STUDIJŲ FINANSAVIMO PROGRAMA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4DBC9C-5063-AA45-82DD-36D847A26D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3" r="22559" b="1"/>
          <a:stretch/>
        </p:blipFill>
        <p:spPr>
          <a:xfrm>
            <a:off x="760105" y="640080"/>
            <a:ext cx="5200629" cy="5577840"/>
          </a:xfrm>
          <a:prstGeom prst="rect">
            <a:avLst/>
          </a:pr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6ADF00FE-FDE2-45B9-AAA8-01D1994FA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z="1500" dirty="0"/>
              <a:t> 2021 m. patenkinti 14 būsimų studentų prašymai dėl studijų programos finansavimo.</a:t>
            </a:r>
          </a:p>
          <a:p>
            <a:r>
              <a:rPr lang="lt-LT" sz="1500" dirty="0"/>
              <a:t>Finansuojama  11 studijų programų ir  3 stipendijos.</a:t>
            </a:r>
          </a:p>
          <a:p>
            <a:pPr marL="0"/>
            <a:r>
              <a:rPr lang="lt-LT" sz="1500" dirty="0"/>
              <a:t>Pasirinktos specialybės: </a:t>
            </a:r>
          </a:p>
          <a:p>
            <a:pPr lvl="1"/>
            <a:r>
              <a:rPr lang="lt-LT" sz="1500" dirty="0">
                <a:effectLst/>
              </a:rPr>
              <a:t>socialinis darbuotojas,</a:t>
            </a:r>
          </a:p>
          <a:p>
            <a:pPr lvl="1"/>
            <a:r>
              <a:rPr lang="lt-LT" sz="1500" dirty="0">
                <a:effectLst/>
              </a:rPr>
              <a:t>ikimokyklinio ugdymo mokytoja,</a:t>
            </a:r>
          </a:p>
          <a:p>
            <a:pPr lvl="1"/>
            <a:r>
              <a:rPr lang="lt-LT" sz="1500" dirty="0">
                <a:effectLst/>
              </a:rPr>
              <a:t>psichologė, </a:t>
            </a:r>
          </a:p>
          <a:p>
            <a:pPr lvl="1"/>
            <a:r>
              <a:rPr lang="lt-LT" sz="1500" dirty="0">
                <a:effectLst/>
              </a:rPr>
              <a:t>logopedė, </a:t>
            </a:r>
          </a:p>
          <a:p>
            <a:pPr lvl="1"/>
            <a:r>
              <a:rPr lang="lt-LT" sz="1500" dirty="0">
                <a:effectLst/>
              </a:rPr>
              <a:t>atvejo vadybininkė, </a:t>
            </a:r>
          </a:p>
          <a:p>
            <a:pPr lvl="1"/>
            <a:r>
              <a:rPr lang="lt-LT" sz="1500" dirty="0">
                <a:effectLst/>
              </a:rPr>
              <a:t>specialusis pedagogas, </a:t>
            </a:r>
          </a:p>
          <a:p>
            <a:pPr lvl="1"/>
            <a:r>
              <a:rPr lang="lt-LT" sz="1500" dirty="0">
                <a:effectLst/>
              </a:rPr>
              <a:t>socialinė darbuotoja, </a:t>
            </a:r>
          </a:p>
          <a:p>
            <a:pPr lvl="1"/>
            <a:r>
              <a:rPr lang="lt-LT" sz="1500" dirty="0">
                <a:effectLst/>
              </a:rPr>
              <a:t>matematikos mokytoja.</a:t>
            </a:r>
          </a:p>
          <a:p>
            <a:pPr marL="0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3111517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7C2470BE-AB22-4BED-91BB-ECF5172F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/>
              <a:t>JAUNIMO ĮTRAUKIMAS Į SAVANORIŠKĄ VEIKLĄ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1F668B30-17C3-426C-BB36-5A14FAB5EC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200" dirty="0"/>
              <a:t>36 </a:t>
            </a:r>
            <a:r>
              <a:rPr lang="en-US" sz="2200" dirty="0" err="1"/>
              <a:t>savanoriai</a:t>
            </a:r>
            <a:r>
              <a:rPr lang="en-US" sz="2200" dirty="0"/>
              <a:t> </a:t>
            </a:r>
            <a:r>
              <a:rPr lang="en-US" sz="2200" dirty="0" err="1"/>
              <a:t>baigė</a:t>
            </a:r>
            <a:r>
              <a:rPr lang="en-US" sz="2200" dirty="0"/>
              <a:t> </a:t>
            </a:r>
            <a:r>
              <a:rPr lang="en-US" sz="2200" dirty="0" err="1"/>
              <a:t>pusmetį</a:t>
            </a:r>
            <a:r>
              <a:rPr lang="en-US" sz="2200" dirty="0"/>
              <a:t> </a:t>
            </a:r>
            <a:r>
              <a:rPr lang="en-US" sz="2200" dirty="0" err="1"/>
              <a:t>trunkančią</a:t>
            </a:r>
            <a:r>
              <a:rPr lang="en-US" sz="2200" dirty="0"/>
              <a:t> </a:t>
            </a:r>
            <a:r>
              <a:rPr lang="en-US" sz="2200" dirty="0" err="1"/>
              <a:t>savanorystę</a:t>
            </a:r>
            <a:r>
              <a:rPr lang="en-US" sz="2200" dirty="0"/>
              <a:t>.</a:t>
            </a:r>
          </a:p>
          <a:p>
            <a:pPr marL="0"/>
            <a:r>
              <a:rPr lang="en-US" sz="2200" dirty="0" err="1"/>
              <a:t>Savanorystę</a:t>
            </a:r>
            <a:r>
              <a:rPr lang="en-US" sz="2200" dirty="0"/>
              <a:t> </a:t>
            </a:r>
            <a:r>
              <a:rPr lang="en-US" sz="2200" dirty="0" err="1"/>
              <a:t>atliko</a:t>
            </a:r>
            <a:r>
              <a:rPr lang="en-US" sz="2200" dirty="0"/>
              <a:t> 8 </a:t>
            </a:r>
            <a:r>
              <a:rPr lang="en-US" sz="2200" dirty="0" err="1"/>
              <a:t>savivaldybės</a:t>
            </a:r>
            <a:r>
              <a:rPr lang="en-US" sz="2200" dirty="0"/>
              <a:t> </a:t>
            </a:r>
            <a:r>
              <a:rPr lang="en-US" sz="2200" dirty="0" err="1"/>
              <a:t>įstaigose</a:t>
            </a:r>
            <a:r>
              <a:rPr lang="en-US" sz="2200" dirty="0"/>
              <a:t>.</a:t>
            </a:r>
          </a:p>
          <a:p>
            <a:pPr marL="0"/>
            <a:r>
              <a:rPr lang="en-US" sz="2200" dirty="0" err="1"/>
              <a:t>Savanorystei</a:t>
            </a:r>
            <a:r>
              <a:rPr lang="en-US" sz="2200" dirty="0"/>
              <a:t> </a:t>
            </a:r>
            <a:r>
              <a:rPr lang="en-US" sz="2200" dirty="0" err="1"/>
              <a:t>skirta</a:t>
            </a:r>
            <a:r>
              <a:rPr lang="en-US" sz="2200" dirty="0"/>
              <a:t>  8 806 Eur. </a:t>
            </a:r>
          </a:p>
        </p:txBody>
      </p:sp>
      <p:pic>
        <p:nvPicPr>
          <p:cNvPr id="6146" name="Picture 2" descr="Gali būti vienas ar daugiau žmonių, žmonės stovi ir veikla viduje vaizdas">
            <a:extLst>
              <a:ext uri="{FF2B5EF4-FFF2-40B4-BE49-F238E27FC236}">
                <a16:creationId xmlns:a16="http://schemas.microsoft.com/office/drawing/2014/main" id="{B5AFE157-3977-486E-9814-B3D7B92AA95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9" r="-1" b="3397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0619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BF282EC6-4A57-4ED7-A74C-E3B3A5501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Parama jaunoms šeimoms 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90EA2379-9F32-4AB4-B0FB-21081ADC5A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z="2200" dirty="0">
                <a:effectLst/>
              </a:rPr>
              <a:t>2021 metai gauti 248 prašymai gauti finansinę paramą įsigyjant pirmąjį būstą jaunai šeimai.</a:t>
            </a:r>
          </a:p>
          <a:p>
            <a:r>
              <a:rPr lang="lt-LT" sz="2200" dirty="0"/>
              <a:t>98 pareiškėjams skirta finansinė parama.</a:t>
            </a:r>
            <a:endParaRPr lang="lt-LT" sz="2200" dirty="0">
              <a:effectLst/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BF5CC612-D80A-4F10-94D3-92E28E220A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54296" y="1254329"/>
            <a:ext cx="6903720" cy="434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734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67216B-91E0-5D4A-8E38-87C151F1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SPORTO SRITIS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7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8BF8DEA3-90E3-4954-92E4-CB36F2944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SPORTO KLUBŲ FINANSAVIMAS 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5C11639C-53E8-4D3A-A17D-325858934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lt-LT" sz="2200" dirty="0"/>
              <a:t>Iš programos lėšų 2021 metais finansuota 20 projektų.</a:t>
            </a:r>
          </a:p>
          <a:p>
            <a:pPr marL="0"/>
            <a:endParaRPr lang="lt-LT" sz="2200" dirty="0"/>
          </a:p>
          <a:p>
            <a:pPr marL="0"/>
            <a:r>
              <a:rPr lang="lt-LT" sz="2200" dirty="0"/>
              <a:t>Projektų bendra suma 24 </a:t>
            </a:r>
            <a:r>
              <a:rPr lang="en-US" sz="2200" dirty="0"/>
              <a:t>000 Eur. </a:t>
            </a:r>
          </a:p>
        </p:txBody>
      </p:sp>
      <p:pic>
        <p:nvPicPr>
          <p:cNvPr id="1026" name="Picture 2" descr="Sport Cartoon Illustration Images | Free Vectors, Stock Photos &amp;amp; PSD">
            <a:extLst>
              <a:ext uri="{FF2B5EF4-FFF2-40B4-BE49-F238E27FC236}">
                <a16:creationId xmlns:a16="http://schemas.microsoft.com/office/drawing/2014/main" id="{E0DA18AB-18D8-4320-8E10-096276C0F38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r="19009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9092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2FCF3A-490E-0448-9C5C-428505E9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STADIONO REMONTAS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3D8EF8-DFB0-714F-9679-ED75F06CC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z="2200" dirty="0"/>
              <a:t>Šilutės miesto stadione įrengta dirbtinės žolės danga.</a:t>
            </a:r>
          </a:p>
          <a:p>
            <a:r>
              <a:rPr lang="lt-LT" sz="2200" dirty="0"/>
              <a:t>Pažymėtos aikštelės ribos.</a:t>
            </a:r>
          </a:p>
          <a:p>
            <a:endParaRPr lang="lt-LT" sz="2200" dirty="0"/>
          </a:p>
          <a:p>
            <a:pPr marL="0" indent="0">
              <a:buNone/>
            </a:pPr>
            <a:r>
              <a:rPr lang="lt-LT" sz="2200" dirty="0"/>
              <a:t>Projekto </a:t>
            </a:r>
            <a:r>
              <a:rPr lang="lt-LT" sz="2200"/>
              <a:t>vertė 295 000 </a:t>
            </a:r>
            <a:r>
              <a:rPr lang="lt-LT" sz="2200" dirty="0"/>
              <a:t>Eur.</a:t>
            </a:r>
          </a:p>
        </p:txBody>
      </p:sp>
      <p:pic>
        <p:nvPicPr>
          <p:cNvPr id="6" name="Content Placeholder 5" descr="A picture containing grass, outdoor, athletic game, sport&#10;&#10;Description automatically generated">
            <a:extLst>
              <a:ext uri="{FF2B5EF4-FFF2-40B4-BE49-F238E27FC236}">
                <a16:creationId xmlns:a16="http://schemas.microsoft.com/office/drawing/2014/main" id="{812319C6-60CA-9F42-9FB1-9E96FDBE74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487329"/>
            <a:ext cx="6903720" cy="38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953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1E85D-9011-8444-A570-AE40A265C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KULTŪROS SRITIS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62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E6D1B-A6BA-284E-A848-EE296E591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lt-LT" b="1" dirty="0">
                <a:cs typeface="Times New Roman" panose="02020603050405020304" pitchFamily="18" charset="0"/>
              </a:rPr>
              <a:t>TIESIOGINĖS UŽSIENIO INVESTICIJOS MLN. EUR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AB80532-EB54-C54D-88BD-69143AB754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0511960"/>
              </p:ext>
            </p:extLst>
          </p:nvPr>
        </p:nvGraphicFramePr>
        <p:xfrm>
          <a:off x="1000874" y="2385390"/>
          <a:ext cx="10190252" cy="3617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88683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6774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748F1A11-F0D8-4B75-A5EB-E17620BBA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</a:rPr>
              <a:t>STRATEGINIAI RENGINIAI </a:t>
            </a:r>
          </a:p>
        </p:txBody>
      </p:sp>
      <p:pic>
        <p:nvPicPr>
          <p:cNvPr id="8" name="Turinio vietos rezervavimo ženklas 7" descr="Paveikslėlis, kuriame yra žolė, dangus, laukas, žmonės&#10;&#10;Automatiškai sugeneruotas aprašymas">
            <a:extLst>
              <a:ext uri="{FF2B5EF4-FFF2-40B4-BE49-F238E27FC236}">
                <a16:creationId xmlns:a16="http://schemas.microsoft.com/office/drawing/2014/main" id="{416C1F1E-B6A7-4981-811C-AAF5ACC1B1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0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2E66007-F41A-40C0-8169-E3E177A108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lt-LT" sz="2000" dirty="0">
              <a:solidFill>
                <a:srgbClr val="FFFFFF"/>
              </a:solidFill>
            </a:endParaRPr>
          </a:p>
          <a:p>
            <a:endParaRPr lang="lt-LT" sz="2000" dirty="0">
              <a:solidFill>
                <a:srgbClr val="FFFFFF"/>
              </a:solidFill>
            </a:endParaRPr>
          </a:p>
          <a:p>
            <a:r>
              <a:rPr lang="lt-LT" sz="2000" dirty="0">
                <a:solidFill>
                  <a:srgbClr val="FFFFFF"/>
                </a:solidFill>
              </a:rPr>
              <a:t>Šilutės rajono savivaldybės taryba 2021 metais patvirtino 32 strateginius renginius. </a:t>
            </a:r>
          </a:p>
          <a:p>
            <a:r>
              <a:rPr lang="lt-LT" sz="2000" dirty="0">
                <a:solidFill>
                  <a:srgbClr val="FFFFFF"/>
                </a:solidFill>
              </a:rPr>
              <a:t>Dėl Covid-19 pandemijos ne visi renginiai įvyko.</a:t>
            </a:r>
          </a:p>
        </p:txBody>
      </p:sp>
    </p:spTree>
    <p:extLst>
      <p:ext uri="{BB962C8B-B14F-4D97-AF65-F5344CB8AC3E}">
        <p14:creationId xmlns:p14="http://schemas.microsoft.com/office/powerpoint/2010/main" val="4367225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CADD01-BE20-814C-B9A0-59E5DDB8C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0"/>
            <a:ext cx="10515600" cy="1325563"/>
          </a:xfrm>
        </p:spPr>
        <p:txBody>
          <a:bodyPr/>
          <a:lstStyle/>
          <a:p>
            <a:r>
              <a:rPr lang="lt-LT" dirty="0"/>
              <a:t>TRADICINIAI RENGINIAI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5517E46E-AE00-6C4F-B9C2-FA082F16E9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6406497"/>
              </p:ext>
            </p:extLst>
          </p:nvPr>
        </p:nvGraphicFramePr>
        <p:xfrm>
          <a:off x="827315" y="1052739"/>
          <a:ext cx="10515600" cy="516743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822371">
                  <a:extLst>
                    <a:ext uri="{9D8B030D-6E8A-4147-A177-3AD203B41FA5}">
                      <a16:colId xmlns:a16="http://schemas.microsoft.com/office/drawing/2014/main" val="1507723620"/>
                    </a:ext>
                  </a:extLst>
                </a:gridCol>
                <a:gridCol w="2188029">
                  <a:extLst>
                    <a:ext uri="{9D8B030D-6E8A-4147-A177-3AD203B41FA5}">
                      <a16:colId xmlns:a16="http://schemas.microsoft.com/office/drawing/2014/main" val="11552546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075172894"/>
                    </a:ext>
                  </a:extLst>
                </a:gridCol>
              </a:tblGrid>
              <a:tr h="28332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Rusnės seniūnijos bendruomenių renginys</a:t>
                      </a:r>
                      <a:endParaRPr lang="lt-LT" sz="1400" b="0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Rusnė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Salos etnokultūros ir informacijos centras ir  seniūnija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44764873"/>
                  </a:ext>
                </a:extLst>
              </a:tr>
              <a:tr h="28332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„Pamario pora“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Šilutė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Šilutės sportinių šokių klubas „Lūgnė“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8062322"/>
                  </a:ext>
                </a:extLst>
              </a:tr>
              <a:tr h="28332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Kraštiečių sueiga, skirta Šilutės 510 m. sukakčiai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Šilutė</a:t>
                      </a:r>
                      <a:endParaRPr lang="lt-LT" sz="1400" b="0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Šilutės F. Bajoraičio viešoji biblioteka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55611340"/>
                  </a:ext>
                </a:extLst>
              </a:tr>
              <a:tr h="28332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Šilutės miesto šventė, skirta Šilutės 510 m. sukakčiai</a:t>
                      </a:r>
                      <a:endParaRPr lang="lt-LT" sz="1400" b="0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Šilutė 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Šilutės kultūros ir pramogų centras 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79373769"/>
                  </a:ext>
                </a:extLst>
              </a:tr>
              <a:tr h="28332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Juknaičių seniūnijos bendruomenių renginys</a:t>
                      </a:r>
                      <a:endParaRPr lang="lt-LT" sz="1400" b="0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Juknaičiai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Salos etnokultūros ir informacijos centras ir seniūnija 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18280990"/>
                  </a:ext>
                </a:extLst>
              </a:tr>
              <a:tr h="28332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Vainuto seniūnijos bendruomenių renginys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Vainutas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Senųjų kaimo tradicijų centras ir seniūnija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5683709"/>
                  </a:ext>
                </a:extLst>
              </a:tr>
              <a:tr h="28332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Gardamo seniūnijos bendruomenių renginys </a:t>
                      </a:r>
                      <a:endParaRPr lang="lt-LT" sz="1400" b="0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Gardamas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Žemaičių krašto etnokultūros centras ir seniūnija 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8774561"/>
                  </a:ext>
                </a:extLst>
              </a:tr>
              <a:tr h="28332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Katyčių seniūnijos bendruomenių renginys</a:t>
                      </a:r>
                      <a:endParaRPr lang="lt-LT" sz="1400" b="0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Katyčiai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Senųjų kaimo tradicijų centras ir seniūnija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7256165"/>
                  </a:ext>
                </a:extLst>
              </a:tr>
              <a:tr h="28332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Saugų seniūnijos bendruomenių renginys 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Saugos 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Kintų Vydūno kultūros centras ir  seniūnija 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2069404"/>
                  </a:ext>
                </a:extLst>
              </a:tr>
              <a:tr h="28332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Kintų seniūnijos bendruomenių renginys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Kintai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Kintų Vydūno kultūros centras ir  seniūnija 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61139386"/>
                  </a:ext>
                </a:extLst>
              </a:tr>
              <a:tr h="28332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Usėnų seniūnijos bendruomenių renginys 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Usėnai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Salos etnokultūros ir informacijos centras ir seniūnija</a:t>
                      </a:r>
                      <a:endParaRPr lang="lt-LT" sz="1400" b="0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9396604"/>
                  </a:ext>
                </a:extLst>
              </a:tr>
              <a:tr h="28332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Švėkšnos seniūnijos bendruomenių renginys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Švėkšna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Šilutės TIC Švėkšnos amatų centras ir seniūnija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4057670"/>
                  </a:ext>
                </a:extLst>
              </a:tr>
              <a:tr h="391518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Žemaičių Naumiesčio seniūnijos bendruomenių renginys ir Ūkininkų šventė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Žemaičių Naumiestis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Žemaičių krašto etnokultūros centras ir seniūnija, kitų seniūnijų seniūnai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0952118"/>
                  </a:ext>
                </a:extLst>
              </a:tr>
              <a:tr h="28332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Hermano Zudermano gimimo diena - Vokiečių kultūros diena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Šilutė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Šilutės H. Šojaus muziejus,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418729"/>
                  </a:ext>
                </a:extLst>
              </a:tr>
              <a:tr h="391518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Kalėdinių renginių ciklas: kalėdinės eglutės įžiebimas, eglučių alėjos atidarymas.</a:t>
                      </a:r>
                      <a:endParaRPr lang="lt-LT" sz="1400" b="0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Šilutė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Šilutės kultūros ir pramogų centras, Šilutės </a:t>
                      </a:r>
                      <a:r>
                        <a:rPr lang="lt-LT" sz="1400" b="0" u="none" strike="noStrike" dirty="0" err="1">
                          <a:solidFill>
                            <a:srgbClr val="212529"/>
                          </a:solidFill>
                          <a:effectLst/>
                        </a:rPr>
                        <a:t>H</a:t>
                      </a:r>
                      <a:r>
                        <a:rPr lang="lt-LT" sz="14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. </a:t>
                      </a:r>
                      <a:r>
                        <a:rPr lang="lt-LT" sz="1400" b="0" u="none" strike="noStrike" dirty="0" err="1">
                          <a:solidFill>
                            <a:srgbClr val="212529"/>
                          </a:solidFill>
                          <a:effectLst/>
                        </a:rPr>
                        <a:t>Šojaus</a:t>
                      </a:r>
                      <a:r>
                        <a:rPr lang="lt-LT" sz="14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 muziejus</a:t>
                      </a:r>
                      <a:endParaRPr lang="lt-LT" sz="1400" b="0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48707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83931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C2897-905A-1F4E-B6C2-2D5BCEE67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KRAŠTO ŽINOMUMĄ GARSINANTYS RENGINIAI</a:t>
            </a:r>
            <a:endParaRPr lang="lt-LT" sz="36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5F8E69D-95AF-B541-91B5-602ED0D392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3284213"/>
              </p:ext>
            </p:extLst>
          </p:nvPr>
        </p:nvGraphicFramePr>
        <p:xfrm>
          <a:off x="838200" y="1825625"/>
          <a:ext cx="10820400" cy="437923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996543">
                  <a:extLst>
                    <a:ext uri="{9D8B030D-6E8A-4147-A177-3AD203B41FA5}">
                      <a16:colId xmlns:a16="http://schemas.microsoft.com/office/drawing/2014/main" val="3226820847"/>
                    </a:ext>
                  </a:extLst>
                </a:gridCol>
                <a:gridCol w="2217057">
                  <a:extLst>
                    <a:ext uri="{9D8B030D-6E8A-4147-A177-3AD203B41FA5}">
                      <a16:colId xmlns:a16="http://schemas.microsoft.com/office/drawing/2014/main" val="4025611262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1504616820"/>
                    </a:ext>
                  </a:extLst>
                </a:gridCol>
              </a:tblGrid>
              <a:tr h="625605"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Literatūrinis ruduo „Prisijaukinkim žodį, paukštį, debesį“</a:t>
                      </a:r>
                      <a:endParaRPr lang="lt-LT" sz="1800" b="0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Šilutė</a:t>
                      </a:r>
                      <a:endParaRPr lang="lt-LT" sz="1800" b="0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F. Bajoraičio viešoji biblioteka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3678265"/>
                  </a:ext>
                </a:extLst>
              </a:tr>
              <a:tr h="625605"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Saugų muzikos festivalis „Muzikos malūnas“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Saugos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Kintų Vydūno kultūros centras, Saugų seniūnija, bendruomenė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3858111"/>
                  </a:ext>
                </a:extLst>
              </a:tr>
              <a:tr h="625605"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Kintų muzikos festivalis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Kintai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VšĮ „Kintai arts“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6742550"/>
                  </a:ext>
                </a:extLst>
              </a:tr>
              <a:tr h="625605"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„Rusnės festivalis“ 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Rusnė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Asociacija „Pamario vakarai“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67435833"/>
                  </a:ext>
                </a:extLst>
              </a:tr>
              <a:tr h="625605"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Lietuvos kultūros kelias „Vėtrungių kelias“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Šilutė-Rusnė-Kintai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Šilutės kultūros ir pramogų centras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79890480"/>
                  </a:ext>
                </a:extLst>
              </a:tr>
              <a:tr h="625605"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Žuvienės virimo čempionatas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Rusnė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VO „Forumas“</a:t>
                      </a:r>
                      <a:endParaRPr lang="lt-LT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7009334"/>
                  </a:ext>
                </a:extLst>
              </a:tr>
              <a:tr h="625605"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„Mes už šviesą“ 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Švėkšna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Šilutės turizmo informacijos centras, Švėkšnos seniūnija</a:t>
                      </a:r>
                      <a:endParaRPr lang="lt-LT" sz="1800" b="0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0986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67706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47B757D-1D73-42DB-9A2E-409C5CCE4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4400" i="0" dirty="0">
                <a:solidFill>
                  <a:srgbClr val="333333"/>
                </a:solidFill>
                <a:effectLst/>
              </a:rPr>
              <a:t>MĖGĖJŲ MENO KOLEKTYVŲ FINANSAVIMAS</a:t>
            </a:r>
            <a:endParaRPr lang="lt-LT" dirty="0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181BA7EE-3DB2-40F2-84DE-08B1177E28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t-LT" dirty="0"/>
              <a:t>Iš programos lėšų 2021 metais finansuoti 33 meniniai kolektyvai.</a:t>
            </a: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/>
              <a:t>Projektų bendra suma 77 400 Eur. </a:t>
            </a:r>
          </a:p>
          <a:p>
            <a:endParaRPr lang="lt-LT" dirty="0"/>
          </a:p>
        </p:txBody>
      </p:sp>
      <p:pic>
        <p:nvPicPr>
          <p:cNvPr id="2050" name="Picture 2" descr="Gali būti 7 žmonės, žmonės stovi ir veikla lauke vaizdas">
            <a:extLst>
              <a:ext uri="{FF2B5EF4-FFF2-40B4-BE49-F238E27FC236}">
                <a16:creationId xmlns:a16="http://schemas.microsoft.com/office/drawing/2014/main" id="{C7766458-7DB6-45D7-9DA0-9F8E2EC7963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4201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vadinimas 6">
            <a:extLst>
              <a:ext uri="{FF2B5EF4-FFF2-40B4-BE49-F238E27FC236}">
                <a16:creationId xmlns:a16="http://schemas.microsoft.com/office/drawing/2014/main" id="{DD7E848D-5906-49D2-A273-79EEE1046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RELIGINIŲ BENDRUOMENIŲ RĖMIMO PROGRAMA</a:t>
            </a:r>
          </a:p>
        </p:txBody>
      </p:sp>
      <p:graphicFrame>
        <p:nvGraphicFramePr>
          <p:cNvPr id="6" name="Lentelė 6">
            <a:extLst>
              <a:ext uri="{FF2B5EF4-FFF2-40B4-BE49-F238E27FC236}">
                <a16:creationId xmlns:a16="http://schemas.microsoft.com/office/drawing/2014/main" id="{26359B9A-1763-466C-8E36-50C9961E664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98338165"/>
              </p:ext>
            </p:extLst>
          </p:nvPr>
        </p:nvGraphicFramePr>
        <p:xfrm>
          <a:off x="838200" y="1825625"/>
          <a:ext cx="4742468" cy="37084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371234">
                  <a:extLst>
                    <a:ext uri="{9D8B030D-6E8A-4147-A177-3AD203B41FA5}">
                      <a16:colId xmlns:a16="http://schemas.microsoft.com/office/drawing/2014/main" val="229591125"/>
                    </a:ext>
                  </a:extLst>
                </a:gridCol>
                <a:gridCol w="2371234">
                  <a:extLst>
                    <a:ext uri="{9D8B030D-6E8A-4147-A177-3AD203B41FA5}">
                      <a16:colId xmlns:a16="http://schemas.microsoft.com/office/drawing/2014/main" val="2405345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Paraiškos teikėjas</a:t>
                      </a:r>
                      <a:endParaRPr lang="lt-LT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1" u="none" strike="noStrike">
                          <a:solidFill>
                            <a:srgbClr val="000000"/>
                          </a:solidFill>
                          <a:effectLst/>
                        </a:rPr>
                        <a:t>Skirta lėšų</a:t>
                      </a:r>
                      <a:endParaRPr lang="lt-LT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2232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Ramučių evangelikų liuteronų parapija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1400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274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Šilutės </a:t>
                      </a:r>
                      <a:r>
                        <a:rPr lang="lt-LT" sz="11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šv.</a:t>
                      </a:r>
                      <a:r>
                        <a:rPr lang="lt-LT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Kryžiaus katalikų parapija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30000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86261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Vainuto Šv. Jono Krikštytojo katalikų parapija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30000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1629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Saugų evangelikų liuteronų parapija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2400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13793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Kintų evangelikų liuteronų parapija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3000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41866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Švėkšnos evangelikų liuteronų parapija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1500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202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Švėkšnos Šv. Apaštalo Jokūbo parapija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3200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0274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Rusnės evangelikų liuteronų parapija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8000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43586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Viso</a:t>
                      </a:r>
                      <a:endParaRPr lang="lt-LT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79500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9788838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E6367D92-EF77-4CC2-8A15-B37B367C1C7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401" y="1825625"/>
            <a:ext cx="5606978" cy="315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703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04E2FB-B8A8-614D-8732-154CE2D4E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SOCIALINĖ SRITIS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4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3788D4-0EF7-784C-8945-3AB3E99B0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ŠILUTĖS SOCIALINĖS GLOBOS NAMŲ PADALINYS</a:t>
            </a:r>
            <a:endParaRPr lang="en-US" sz="3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AB3834-D9DA-6044-A4D0-FE0BC9FF1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500"/>
              <a:t>Saugose atidarytas Šilutės socialinės globos namų padalinys.</a:t>
            </a:r>
          </a:p>
          <a:p>
            <a:r>
              <a:rPr lang="en-US" sz="1500"/>
              <a:t>Naujai suremontuotos patalpos pritaikytos suaugusių bei senyvo amžiaus asmenų poreikiams.</a:t>
            </a:r>
          </a:p>
          <a:p>
            <a:r>
              <a:rPr lang="en-US" sz="1500"/>
              <a:t>Įstaigoje galės priimti 38 paslaugų prašytojus.</a:t>
            </a:r>
          </a:p>
          <a:p>
            <a:r>
              <a:rPr lang="en-US" sz="1500"/>
              <a:t>Institucinės socialinės globos paslaugos bus teikiamos ne tik senatvės pensijos amžiaus sulaukusiems asmenims bet ir suaugusiems darbingo amžiaus asmenims su negalia.</a:t>
            </a:r>
          </a:p>
          <a:p>
            <a:r>
              <a:rPr lang="en-US" sz="1500"/>
              <a:t>Įstaigoje tai pat pradėtos teikti trumpalaikės socialinės globos paslaugos ir „atokvėpio“ paslaugos.</a:t>
            </a:r>
          </a:p>
        </p:txBody>
      </p:sp>
      <p:pic>
        <p:nvPicPr>
          <p:cNvPr id="6" name="Content Placeholder 5" descr="A person and person dancing in front of a crowd of people&#10;&#10;Description automatically generated with low confidence">
            <a:extLst>
              <a:ext uri="{FF2B5EF4-FFF2-40B4-BE49-F238E27FC236}">
                <a16:creationId xmlns:a16="http://schemas.microsoft.com/office/drawing/2014/main" id="{FCFD95C7-E6F5-8342-BBD4-000F769A48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409182"/>
            <a:ext cx="5458968" cy="403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908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E4A15-A4FA-4640-862E-FDF87ED97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VAIKO GEROVĖS IR GLOBOS CENTRAS</a:t>
            </a:r>
            <a:endParaRPr lang="en-US" sz="5400"/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36CF5-348D-6C4A-8F4B-65829B9CB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lt-LT" sz="2000" dirty="0"/>
              <a:t>Šilutėje atidarytas vaiko gerovės ir globos centras.</a:t>
            </a:r>
          </a:p>
          <a:p>
            <a:pPr marL="0" indent="0">
              <a:buNone/>
            </a:pPr>
            <a:r>
              <a:rPr lang="lt-LT" sz="2000" dirty="0"/>
              <a:t>Ši įstaiga bus atsakinga už:</a:t>
            </a:r>
          </a:p>
          <a:p>
            <a:pPr marL="0"/>
            <a:endParaRPr lang="lt-LT" sz="2000" dirty="0"/>
          </a:p>
          <a:p>
            <a:pPr>
              <a:spcBef>
                <a:spcPts val="0"/>
              </a:spcBef>
            </a:pPr>
            <a:r>
              <a:rPr lang="lt-LT" sz="2000" dirty="0">
                <a:effectLst/>
              </a:rPr>
              <a:t>budinčių globotojų, vaikus globojančių šeimų, globėjų, įtėvių paiešką, atranką;</a:t>
            </a:r>
          </a:p>
          <a:p>
            <a:pPr>
              <a:spcBef>
                <a:spcPts val="0"/>
              </a:spcBef>
            </a:pPr>
            <a:r>
              <a:rPr lang="lt-LT" sz="2000" dirty="0"/>
              <a:t>p</a:t>
            </a:r>
            <a:r>
              <a:rPr lang="lt-LT" sz="2000" dirty="0">
                <a:effectLst/>
              </a:rPr>
              <a:t>aruošimą globoti, prižiūrėti vaiką pagal GIMK programą;</a:t>
            </a:r>
          </a:p>
          <a:p>
            <a:pPr>
              <a:spcBef>
                <a:spcPts val="0"/>
              </a:spcBef>
            </a:pPr>
            <a:r>
              <a:rPr lang="lt-LT" sz="2000" dirty="0">
                <a:effectLst/>
              </a:rPr>
              <a:t>pagalbos vaikui teikimą ir organizavimą; </a:t>
            </a:r>
          </a:p>
          <a:p>
            <a:pPr>
              <a:spcBef>
                <a:spcPts val="0"/>
              </a:spcBef>
            </a:pPr>
            <a:r>
              <a:rPr lang="lt-LT" sz="2000" dirty="0">
                <a:effectLst/>
              </a:rPr>
              <a:t>pagalbos teikimą budinčiam globotojui; </a:t>
            </a:r>
          </a:p>
          <a:p>
            <a:pPr>
              <a:spcBef>
                <a:spcPts val="0"/>
              </a:spcBef>
            </a:pPr>
            <a:r>
              <a:rPr lang="lt-LT" sz="2000" dirty="0">
                <a:effectLst/>
              </a:rPr>
              <a:t>atokvėpio paslaugų organizavimą.</a:t>
            </a:r>
          </a:p>
          <a:p>
            <a:pPr marL="0" indent="0">
              <a:buNone/>
            </a:pPr>
            <a:endParaRPr lang="en-US" sz="2000" dirty="0"/>
          </a:p>
          <a:p>
            <a:pPr marL="0"/>
            <a:endParaRPr lang="en-US" sz="2000" dirty="0"/>
          </a:p>
        </p:txBody>
      </p:sp>
      <p:pic>
        <p:nvPicPr>
          <p:cNvPr id="6" name="Content Placeholder 5" descr="A group of people standing in front of a sign&#10;&#10;Description automatically generated with medium confidence">
            <a:extLst>
              <a:ext uri="{FF2B5EF4-FFF2-40B4-BE49-F238E27FC236}">
                <a16:creationId xmlns:a16="http://schemas.microsoft.com/office/drawing/2014/main" id="{E26D6E0F-616A-DE4E-8E8A-CE875D7A59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1" r="17874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00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4B7340-E433-F94A-B957-425CD7D71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PASTATO REMONTAS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5BB06-AC7F-8F4A-83B1-4DCAE09D3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Šilutėje</a:t>
            </a:r>
            <a:r>
              <a:rPr lang="en-US" sz="2200" dirty="0"/>
              <a:t> </a:t>
            </a:r>
            <a:r>
              <a:rPr lang="en-US" sz="2200" dirty="0" err="1"/>
              <a:t>Tulpių</a:t>
            </a:r>
            <a:r>
              <a:rPr lang="en-US" sz="2200" dirty="0"/>
              <a:t> g. 10 </a:t>
            </a:r>
            <a:r>
              <a:rPr lang="en-US" sz="2200" dirty="0" err="1"/>
              <a:t>pradėti</a:t>
            </a:r>
            <a:r>
              <a:rPr lang="en-US" sz="2200" dirty="0"/>
              <a:t> </a:t>
            </a:r>
            <a:r>
              <a:rPr lang="en-US" sz="2200" dirty="0" err="1"/>
              <a:t>pastato</a:t>
            </a:r>
            <a:r>
              <a:rPr lang="en-US" sz="2200" dirty="0"/>
              <a:t> </a:t>
            </a:r>
            <a:r>
              <a:rPr lang="en-US" sz="2200" dirty="0" err="1"/>
              <a:t>remonto</a:t>
            </a:r>
            <a:r>
              <a:rPr lang="en-US" sz="2200" dirty="0"/>
              <a:t> </a:t>
            </a:r>
            <a:r>
              <a:rPr lang="en-US" sz="2200" dirty="0" err="1"/>
              <a:t>darbai</a:t>
            </a:r>
            <a:r>
              <a:rPr lang="en-US" sz="2200" dirty="0"/>
              <a:t>.</a:t>
            </a:r>
          </a:p>
          <a:p>
            <a:r>
              <a:rPr lang="en-US" sz="2200" dirty="0" err="1"/>
              <a:t>Patalpos</a:t>
            </a:r>
            <a:r>
              <a:rPr lang="en-US" sz="2200" dirty="0"/>
              <a:t> bus </a:t>
            </a:r>
            <a:r>
              <a:rPr lang="en-US" sz="2200" dirty="0" err="1"/>
              <a:t>skirtos</a:t>
            </a:r>
            <a:r>
              <a:rPr lang="en-US" sz="2200" dirty="0"/>
              <a:t> </a:t>
            </a:r>
            <a:r>
              <a:rPr lang="en-US" sz="2200" dirty="0" err="1"/>
              <a:t>Socialinių</a:t>
            </a:r>
            <a:r>
              <a:rPr lang="en-US" sz="2200" dirty="0"/>
              <a:t> </a:t>
            </a:r>
            <a:r>
              <a:rPr lang="en-US" sz="2200" dirty="0" err="1"/>
              <a:t>paslaugų</a:t>
            </a:r>
            <a:r>
              <a:rPr lang="en-US" sz="2200" dirty="0"/>
              <a:t> </a:t>
            </a:r>
            <a:r>
              <a:rPr lang="en-US" sz="2200" dirty="0" err="1"/>
              <a:t>centrui</a:t>
            </a:r>
            <a:r>
              <a:rPr lang="en-US" sz="2200" dirty="0"/>
              <a:t> </a:t>
            </a:r>
            <a:r>
              <a:rPr lang="en-US" sz="2200" dirty="0" err="1"/>
              <a:t>ir</a:t>
            </a:r>
            <a:r>
              <a:rPr lang="en-US" sz="2200" dirty="0"/>
              <a:t> </a:t>
            </a:r>
            <a:r>
              <a:rPr lang="en-US" sz="2200" dirty="0" err="1"/>
              <a:t>visuomeninėms</a:t>
            </a:r>
            <a:r>
              <a:rPr lang="en-US" sz="2200" dirty="0"/>
              <a:t> </a:t>
            </a:r>
            <a:r>
              <a:rPr lang="en-US" sz="2200" dirty="0" err="1"/>
              <a:t>organizacijo</a:t>
            </a:r>
            <a:r>
              <a:rPr lang="lt-LT" sz="2200" dirty="0"/>
              <a:t>m</a:t>
            </a:r>
            <a:r>
              <a:rPr lang="en-US" sz="2200" dirty="0"/>
              <a:t>s</a:t>
            </a:r>
          </a:p>
          <a:p>
            <a:endParaRPr lang="en-US" sz="2200" dirty="0"/>
          </a:p>
          <a:p>
            <a:r>
              <a:rPr lang="en-US" sz="2200" dirty="0" err="1"/>
              <a:t>Projekto</a:t>
            </a:r>
            <a:r>
              <a:rPr lang="en-US" sz="2200" dirty="0"/>
              <a:t> </a:t>
            </a:r>
            <a:r>
              <a:rPr lang="en-US" sz="2200" dirty="0" err="1"/>
              <a:t>vertė</a:t>
            </a:r>
            <a:r>
              <a:rPr lang="en-US" sz="2200" dirty="0"/>
              <a:t>: 689 623 Eur. 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96AE1921-D27C-4E45-AF71-1005611997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6" r="1485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391529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70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06195-AF8B-314F-998A-4D69D643F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PARAMOS VALGYKLA</a:t>
            </a:r>
          </a:p>
        </p:txBody>
      </p:sp>
      <p:sp>
        <p:nvSpPr>
          <p:cNvPr id="3077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09BB2B0-FAF8-ED40-82A9-38FA3255021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657272"/>
            <a:ext cx="6894576" cy="386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2A3955-F21D-FE4F-ABB8-89550F348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4296" y="4798577"/>
            <a:ext cx="6894576" cy="14284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/>
              <a:t>Šilutėje</a:t>
            </a:r>
            <a:r>
              <a:rPr lang="en-US" sz="2200" dirty="0"/>
              <a:t>, </a:t>
            </a:r>
            <a:r>
              <a:rPr lang="en-US" sz="2200" dirty="0" err="1"/>
              <a:t>Tulpių</a:t>
            </a:r>
            <a:r>
              <a:rPr lang="en-US" sz="2200" dirty="0"/>
              <a:t> g. 14</a:t>
            </a:r>
            <a:r>
              <a:rPr lang="lt-LT" sz="2200" dirty="0"/>
              <a:t>,</a:t>
            </a:r>
            <a:r>
              <a:rPr lang="en-US" sz="2200" dirty="0"/>
              <a:t> </a:t>
            </a:r>
            <a:r>
              <a:rPr lang="en-US" sz="2200" dirty="0" err="1"/>
              <a:t>atidaryta</a:t>
            </a:r>
            <a:r>
              <a:rPr lang="en-US" sz="2200" dirty="0"/>
              <a:t> paramos </a:t>
            </a:r>
            <a:r>
              <a:rPr lang="en-US" sz="2200" dirty="0" err="1"/>
              <a:t>valgykla</a:t>
            </a:r>
            <a:r>
              <a:rPr lang="en-US" sz="2200" dirty="0"/>
              <a:t> </a:t>
            </a:r>
            <a:r>
              <a:rPr lang="en-US" sz="2200" dirty="0" err="1"/>
              <a:t>nepasiturintiems</a:t>
            </a:r>
            <a:r>
              <a:rPr lang="en-US" sz="2200" dirty="0"/>
              <a:t> </a:t>
            </a:r>
            <a:r>
              <a:rPr lang="en-US" sz="2200" dirty="0" err="1"/>
              <a:t>rajono</a:t>
            </a:r>
            <a:r>
              <a:rPr lang="en-US" sz="2200" dirty="0"/>
              <a:t> </a:t>
            </a:r>
            <a:r>
              <a:rPr lang="en-US" sz="2200" dirty="0" err="1"/>
              <a:t>gyventojams</a:t>
            </a:r>
            <a:r>
              <a:rPr lang="en-US" sz="2200" dirty="0"/>
              <a:t>.</a:t>
            </a:r>
          </a:p>
          <a:p>
            <a:r>
              <a:rPr lang="en-US" sz="2200" dirty="0"/>
              <a:t>Per </a:t>
            </a:r>
            <a:r>
              <a:rPr lang="en-US" sz="2200" dirty="0" err="1"/>
              <a:t>savaitę</a:t>
            </a:r>
            <a:r>
              <a:rPr lang="en-US" sz="2200" dirty="0"/>
              <a:t> </a:t>
            </a:r>
            <a:r>
              <a:rPr lang="en-US" sz="2200" dirty="0" err="1"/>
              <a:t>planuojama</a:t>
            </a:r>
            <a:r>
              <a:rPr lang="en-US" sz="2200" dirty="0"/>
              <a:t> </a:t>
            </a:r>
            <a:r>
              <a:rPr lang="en-US" sz="2200" dirty="0" err="1"/>
              <a:t>pamaitinti</a:t>
            </a:r>
            <a:r>
              <a:rPr lang="en-US" sz="2200" dirty="0"/>
              <a:t> 130 </a:t>
            </a:r>
            <a:r>
              <a:rPr lang="en-US" sz="2200" dirty="0" err="1"/>
              <a:t>rajono</a:t>
            </a:r>
            <a:r>
              <a:rPr lang="en-US" sz="2200" dirty="0"/>
              <a:t> </a:t>
            </a:r>
            <a:r>
              <a:rPr lang="en-US" sz="2200" dirty="0" err="1"/>
              <a:t>gyventojų</a:t>
            </a:r>
            <a:r>
              <a:rPr lang="en-US" sz="2200" dirty="0"/>
              <a:t>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43117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63C7E-1085-4641-B3A0-4B60562DA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lt-LT" b="1" dirty="0">
                <a:cs typeface="Times New Roman" panose="02020603050405020304" pitchFamily="18" charset="0"/>
              </a:rPr>
              <a:t>PER METUS ĮREGISTRUOTA MAŽŲ IR VIDUTINIŲ ĮMONIŲ SKAIČIUS VNT.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00E1263-04BE-AD4D-B762-6B13DAFEF9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1528082"/>
              </p:ext>
            </p:extLst>
          </p:nvPr>
        </p:nvGraphicFramePr>
        <p:xfrm>
          <a:off x="1000874" y="2385390"/>
          <a:ext cx="10190252" cy="3617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172776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194E014D-6E8D-46DD-B56C-54A420E60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/>
              <a:t>SOCIALINIŲ BŪSTŲ PIRKIMAS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FB2A4A3-78B1-435D-8096-25C51EE72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200" dirty="0"/>
          </a:p>
          <a:p>
            <a:endParaRPr lang="en-US" sz="2200"/>
          </a:p>
          <a:p>
            <a:r>
              <a:rPr lang="en-US" sz="2200"/>
              <a:t>2021 m. nupirkti 2 socialiniai būstai.</a:t>
            </a:r>
          </a:p>
          <a:p>
            <a:pPr marL="0"/>
            <a:r>
              <a:rPr lang="en-US" sz="2200"/>
              <a:t>Jiems įsigyti išleista 61 000 Eur.</a:t>
            </a:r>
          </a:p>
        </p:txBody>
      </p:sp>
      <p:pic>
        <p:nvPicPr>
          <p:cNvPr id="7" name="Picture 7" descr="A picture containing grass, sky, outdoor, building&#10;&#10;Description automatically generated">
            <a:extLst>
              <a:ext uri="{FF2B5EF4-FFF2-40B4-BE49-F238E27FC236}">
                <a16:creationId xmlns:a16="http://schemas.microsoft.com/office/drawing/2014/main" id="{20872356-DD37-4EEA-BB09-ECCA8A6EC0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9024" r="-1" b="82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15889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16405565-3B24-4FA0-A44C-BDD9F7788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BŪSTŲ PRITAIKYMAS NEĮGALIEMS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38AB4B35-180A-40EF-9908-2CDA8CB3D9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BCB71A3-2F41-476C-92B5-AA69D62D3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200"/>
              <a:t>2021 metais buvo pritaikyti 9 būstai neįgaliems rajono gyventojams.</a:t>
            </a:r>
          </a:p>
          <a:p>
            <a:pPr marL="0"/>
            <a:endParaRPr lang="en-US" sz="2200"/>
          </a:p>
          <a:p>
            <a:pPr marL="0"/>
            <a:r>
              <a:rPr lang="en-US" sz="2200"/>
              <a:t>Projektų vertė 95 200 Eur.</a:t>
            </a:r>
          </a:p>
        </p:txBody>
      </p:sp>
    </p:spTree>
    <p:extLst>
      <p:ext uri="{BB962C8B-B14F-4D97-AF65-F5344CB8AC3E}">
        <p14:creationId xmlns:p14="http://schemas.microsoft.com/office/powerpoint/2010/main" val="5451329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B62B57F4-8FD2-4337-B6DC-D80798482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SOCIALINIŲ BŪSTŲ REMONTO DARBAI </a:t>
            </a:r>
          </a:p>
        </p:txBody>
      </p:sp>
      <p:pic>
        <p:nvPicPr>
          <p:cNvPr id="8" name="Turinio vietos rezervavimo ženklas 7" descr="Paveikslėlis, kuriame yra vidinis, siena, grindys, vonios kambarys&#10;&#10;Automatiškai sugeneruotas aprašymas">
            <a:extLst>
              <a:ext uri="{FF2B5EF4-FFF2-40B4-BE49-F238E27FC236}">
                <a16:creationId xmlns:a16="http://schemas.microsoft.com/office/drawing/2014/main" id="{ACAEABBC-EF5D-4A4D-A0BB-E5CDE132AF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8" r="17289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7350E587-FC6D-4560-B2BE-A6169FFBD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2021 metais suremontuota 14 socialinių būstų.</a:t>
            </a:r>
          </a:p>
          <a:p>
            <a:r>
              <a:rPr lang="en-US" sz="2200"/>
              <a:t>Projektų vertė: 38 800  Eur.</a:t>
            </a:r>
          </a:p>
        </p:txBody>
      </p:sp>
    </p:spTree>
    <p:extLst>
      <p:ext uri="{BB962C8B-B14F-4D97-AF65-F5344CB8AC3E}">
        <p14:creationId xmlns:p14="http://schemas.microsoft.com/office/powerpoint/2010/main" val="232120097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5AC1364A-3E3D-4F0D-8776-78AF3A27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F65225-2DB8-ED48-89F9-6A1CD867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501" y="329184"/>
            <a:ext cx="675562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LR PREZIDENTO APDOVANOJIMAI</a:t>
            </a:r>
          </a:p>
        </p:txBody>
      </p:sp>
      <p:pic>
        <p:nvPicPr>
          <p:cNvPr id="6" name="Content Placeholder 5" descr="A person holding a bouquet of flowers&#10;&#10;Description automatically generated">
            <a:extLst>
              <a:ext uri="{FF2B5EF4-FFF2-40B4-BE49-F238E27FC236}">
                <a16:creationId xmlns:a16="http://schemas.microsoft.com/office/drawing/2014/main" id="{C9619F02-B674-EC44-967F-F23CF8B274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32" y="158496"/>
            <a:ext cx="3135797" cy="3907536"/>
          </a:xfrm>
          <a:prstGeom prst="rect">
            <a:avLst/>
          </a:prstGeom>
        </p:spPr>
      </p:pic>
      <p:sp>
        <p:nvSpPr>
          <p:cNvPr id="18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494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639659F5-5F54-1C42-ADA0-0E2E80E3B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00" y="4333367"/>
            <a:ext cx="3747862" cy="209880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47B9D9-F683-DE41-86F7-D85A80609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7494" y="2706624"/>
            <a:ext cx="6755626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Ordino</a:t>
            </a:r>
            <a:r>
              <a:rPr lang="en-US" sz="2200" dirty="0"/>
              <a:t> „</a:t>
            </a:r>
            <a:r>
              <a:rPr lang="en-US" sz="2200" dirty="0" err="1"/>
              <a:t>Už</a:t>
            </a:r>
            <a:r>
              <a:rPr lang="en-US" sz="2200" dirty="0"/>
              <a:t> </a:t>
            </a:r>
            <a:r>
              <a:rPr lang="en-US" sz="2200" dirty="0" err="1"/>
              <a:t>nuopelnus</a:t>
            </a:r>
            <a:r>
              <a:rPr lang="en-US" sz="2200" dirty="0"/>
              <a:t> </a:t>
            </a:r>
            <a:r>
              <a:rPr lang="en-US" sz="2200" dirty="0" err="1"/>
              <a:t>Lietuvai</a:t>
            </a:r>
            <a:r>
              <a:rPr lang="en-US" sz="2200" dirty="0"/>
              <a:t>“ </a:t>
            </a:r>
            <a:r>
              <a:rPr lang="en-US" sz="2200" dirty="0" err="1"/>
              <a:t>medaliais</a:t>
            </a:r>
            <a:r>
              <a:rPr lang="en-US" sz="2200" dirty="0"/>
              <a:t> </a:t>
            </a:r>
            <a:r>
              <a:rPr lang="en-US" sz="2200" dirty="0" err="1"/>
              <a:t>apdovanotos</a:t>
            </a:r>
            <a:r>
              <a:rPr lang="en-US" sz="2200" dirty="0"/>
              <a:t> </a:t>
            </a:r>
            <a:r>
              <a:rPr lang="en-US" sz="2200" dirty="0" err="1"/>
              <a:t>Eglė</a:t>
            </a:r>
            <a:r>
              <a:rPr lang="en-US" sz="2200" dirty="0"/>
              <a:t> </a:t>
            </a:r>
            <a:r>
              <a:rPr lang="en-US" sz="2200" dirty="0" err="1"/>
              <a:t>Paulauskienė</a:t>
            </a:r>
            <a:r>
              <a:rPr lang="en-US" sz="2200" dirty="0"/>
              <a:t> </a:t>
            </a:r>
            <a:r>
              <a:rPr lang="en-US" sz="2200" dirty="0" err="1"/>
              <a:t>iš</a:t>
            </a:r>
            <a:r>
              <a:rPr lang="en-US" sz="2200" dirty="0"/>
              <a:t> </a:t>
            </a:r>
            <a:r>
              <a:rPr lang="en-US" sz="2200" dirty="0" err="1"/>
              <a:t>Lapynų</a:t>
            </a:r>
            <a:r>
              <a:rPr lang="en-US" sz="2200" dirty="0"/>
              <a:t> (</a:t>
            </a:r>
            <a:r>
              <a:rPr lang="en-US" sz="2200" dirty="0" err="1"/>
              <a:t>Saugų</a:t>
            </a:r>
            <a:r>
              <a:rPr lang="en-US" sz="2200" dirty="0"/>
              <a:t> </a:t>
            </a:r>
            <a:r>
              <a:rPr lang="en-US" sz="2200" dirty="0" err="1"/>
              <a:t>sen.</a:t>
            </a:r>
            <a:r>
              <a:rPr lang="en-US" sz="2200" dirty="0"/>
              <a:t>) </a:t>
            </a:r>
            <a:r>
              <a:rPr lang="en-US" sz="2200" dirty="0" err="1"/>
              <a:t>ir</a:t>
            </a:r>
            <a:r>
              <a:rPr lang="en-US" sz="2200" dirty="0"/>
              <a:t> </a:t>
            </a:r>
            <a:r>
              <a:rPr lang="en-US" sz="2200" dirty="0" err="1"/>
              <a:t>Ramutė</a:t>
            </a:r>
            <a:r>
              <a:rPr lang="en-US" sz="2200" dirty="0"/>
              <a:t> </a:t>
            </a:r>
            <a:r>
              <a:rPr lang="en-US" sz="2200" dirty="0" err="1"/>
              <a:t>Juraškienė</a:t>
            </a:r>
            <a:r>
              <a:rPr lang="en-US" sz="2200" dirty="0"/>
              <a:t> </a:t>
            </a:r>
            <a:r>
              <a:rPr lang="en-US" sz="2200" dirty="0" err="1"/>
              <a:t>iš</a:t>
            </a:r>
            <a:r>
              <a:rPr lang="en-US" sz="2200" dirty="0"/>
              <a:t> </a:t>
            </a:r>
            <a:r>
              <a:rPr lang="en-US" sz="2200" dirty="0" err="1"/>
              <a:t>Kažemėkų</a:t>
            </a:r>
            <a:r>
              <a:rPr lang="en-US" sz="2200" dirty="0"/>
              <a:t> k. (</a:t>
            </a:r>
            <a:r>
              <a:rPr lang="en-US" sz="2200" dirty="0" err="1"/>
              <a:t>Katyčių</a:t>
            </a:r>
            <a:r>
              <a:rPr lang="en-US" sz="2200" dirty="0"/>
              <a:t> </a:t>
            </a:r>
            <a:r>
              <a:rPr lang="en-US" sz="2200" dirty="0" err="1"/>
              <a:t>sen.</a:t>
            </a:r>
            <a:r>
              <a:rPr lang="en-US" sz="2200" dirty="0"/>
              <a:t>).</a:t>
            </a:r>
          </a:p>
          <a:p>
            <a:r>
              <a:rPr lang="en-US" sz="2200" dirty="0" err="1"/>
              <a:t>Ordinai</a:t>
            </a:r>
            <a:r>
              <a:rPr lang="en-US" sz="2200" dirty="0"/>
              <a:t> </a:t>
            </a:r>
            <a:r>
              <a:rPr lang="en-US" sz="2200" dirty="0" err="1"/>
              <a:t>skirti</a:t>
            </a:r>
            <a:r>
              <a:rPr lang="en-US" sz="2200" dirty="0"/>
              <a:t> </a:t>
            </a:r>
            <a:r>
              <a:rPr lang="en-US" sz="2200" dirty="0" err="1"/>
              <a:t>daugiavaikėms</a:t>
            </a:r>
            <a:r>
              <a:rPr lang="en-US" sz="2200" dirty="0"/>
              <a:t> </a:t>
            </a:r>
            <a:r>
              <a:rPr lang="en-US" sz="2200" dirty="0" err="1"/>
              <a:t>motinoms</a:t>
            </a:r>
            <a:r>
              <a:rPr lang="en-US" sz="2200" dirty="0"/>
              <a:t> </a:t>
            </a:r>
            <a:r>
              <a:rPr lang="en-US" sz="2200" dirty="0" err="1"/>
              <a:t>už</a:t>
            </a:r>
            <a:r>
              <a:rPr lang="en-US" sz="2200" dirty="0"/>
              <a:t> </a:t>
            </a:r>
            <a:r>
              <a:rPr lang="en-US" sz="2200" dirty="0" err="1"/>
              <a:t>nuopelnus</a:t>
            </a:r>
            <a:r>
              <a:rPr lang="en-US" sz="2200" dirty="0"/>
              <a:t> </a:t>
            </a:r>
            <a:r>
              <a:rPr lang="en-US" sz="2200" dirty="0" err="1"/>
              <a:t>motinystei</a:t>
            </a:r>
            <a:r>
              <a:rPr lang="en-US" sz="2200" dirty="0"/>
              <a:t> </a:t>
            </a:r>
            <a:r>
              <a:rPr lang="en-US" sz="2200" dirty="0" err="1"/>
              <a:t>ir</a:t>
            </a:r>
            <a:r>
              <a:rPr lang="en-US" sz="2200" dirty="0"/>
              <a:t> </a:t>
            </a:r>
            <a:r>
              <a:rPr lang="en-US" sz="2200" dirty="0" err="1"/>
              <a:t>globai</a:t>
            </a:r>
            <a:r>
              <a:rPr lang="en-US" sz="2200" dirty="0"/>
              <a:t>, </a:t>
            </a:r>
            <a:r>
              <a:rPr lang="en-US" sz="2200" dirty="0" err="1"/>
              <a:t>už</a:t>
            </a:r>
            <a:r>
              <a:rPr lang="en-US" sz="2200" dirty="0"/>
              <a:t> </a:t>
            </a:r>
            <a:r>
              <a:rPr lang="en-US" sz="2200" dirty="0" err="1"/>
              <a:t>atsakingumą</a:t>
            </a:r>
            <a:r>
              <a:rPr lang="en-US" sz="2200" dirty="0"/>
              <a:t>, </a:t>
            </a:r>
            <a:r>
              <a:rPr lang="en-US" sz="2200" dirty="0" err="1"/>
              <a:t>už</a:t>
            </a:r>
            <a:r>
              <a:rPr lang="en-US" sz="2200" dirty="0"/>
              <a:t> </a:t>
            </a:r>
            <a:r>
              <a:rPr lang="en-US" sz="2200" dirty="0" err="1"/>
              <a:t>pasiaukojimą</a:t>
            </a:r>
            <a:r>
              <a:rPr lang="en-US" sz="2200" dirty="0"/>
              <a:t> </a:t>
            </a:r>
            <a:r>
              <a:rPr lang="en-US" sz="2200" dirty="0" err="1"/>
              <a:t>ir</a:t>
            </a:r>
            <a:r>
              <a:rPr lang="en-US" sz="2200" dirty="0"/>
              <a:t> </a:t>
            </a:r>
            <a:r>
              <a:rPr lang="en-US" sz="2200" dirty="0" err="1"/>
              <a:t>įkvepiantį</a:t>
            </a:r>
            <a:r>
              <a:rPr lang="en-US" sz="2200" dirty="0"/>
              <a:t> </a:t>
            </a:r>
            <a:r>
              <a:rPr lang="en-US" sz="2200" dirty="0" err="1"/>
              <a:t>pavyzdį</a:t>
            </a:r>
            <a:r>
              <a:rPr lang="en-US" sz="2200" dirty="0"/>
              <a:t> </a:t>
            </a:r>
            <a:r>
              <a:rPr lang="en-US" sz="2200" dirty="0" err="1"/>
              <a:t>bendruomenei</a:t>
            </a:r>
            <a:r>
              <a:rPr lang="en-US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87802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B44F77-204E-1243-A554-A98E20CBF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SVEIKATOS SRITIS 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7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E86DAA39-7B90-4D1B-80B6-112B2E845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COVID-19 PANDEMIJOS VALDYMAS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896A179-9E1F-4730-861B-77DB05CA24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2021 </a:t>
            </a:r>
            <a:r>
              <a:rPr lang="en-US" sz="2200" dirty="0" err="1"/>
              <a:t>metais</a:t>
            </a:r>
            <a:r>
              <a:rPr lang="en-US" sz="2200" dirty="0"/>
              <a:t> </a:t>
            </a:r>
            <a:r>
              <a:rPr lang="en-US" sz="2200" dirty="0" err="1"/>
              <a:t>mobilus</a:t>
            </a:r>
            <a:r>
              <a:rPr lang="en-US" sz="2200" dirty="0"/>
              <a:t> </a:t>
            </a:r>
            <a:r>
              <a:rPr lang="en-US" sz="2200" dirty="0" err="1"/>
              <a:t>patikros</a:t>
            </a:r>
            <a:r>
              <a:rPr lang="en-US" sz="2200" dirty="0"/>
              <a:t> </a:t>
            </a:r>
            <a:r>
              <a:rPr lang="en-US" sz="2200" dirty="0" err="1"/>
              <a:t>punktas</a:t>
            </a:r>
            <a:r>
              <a:rPr lang="en-US" sz="2200" dirty="0"/>
              <a:t> </a:t>
            </a:r>
            <a:r>
              <a:rPr lang="en-US" sz="2200" dirty="0" err="1"/>
              <a:t>sėkmingai</a:t>
            </a:r>
            <a:r>
              <a:rPr lang="en-US" sz="2200" dirty="0"/>
              <a:t> </a:t>
            </a:r>
            <a:r>
              <a:rPr lang="en-US" sz="2200" dirty="0" err="1"/>
              <a:t>tęsė</a:t>
            </a:r>
            <a:r>
              <a:rPr lang="en-US" sz="2200" dirty="0"/>
              <a:t> </a:t>
            </a:r>
            <a:r>
              <a:rPr lang="en-US" sz="2200" dirty="0" err="1"/>
              <a:t>savo</a:t>
            </a:r>
            <a:r>
              <a:rPr lang="en-US" sz="2200" dirty="0"/>
              <a:t> </a:t>
            </a:r>
            <a:r>
              <a:rPr lang="en-US" sz="2200" dirty="0" err="1"/>
              <a:t>darbą</a:t>
            </a:r>
            <a:r>
              <a:rPr lang="en-US" sz="2200" dirty="0"/>
              <a:t>.</a:t>
            </a:r>
          </a:p>
          <a:p>
            <a:r>
              <a:rPr lang="en-US" sz="2200" dirty="0"/>
              <a:t>25 648 </a:t>
            </a:r>
            <a:r>
              <a:rPr lang="en-US" sz="2200" dirty="0" err="1"/>
              <a:t>asmenims</a:t>
            </a:r>
            <a:r>
              <a:rPr lang="en-US" sz="2200" dirty="0"/>
              <a:t> </a:t>
            </a:r>
            <a:r>
              <a:rPr lang="en-US" sz="2200" dirty="0" err="1"/>
              <a:t>buvo</a:t>
            </a:r>
            <a:r>
              <a:rPr lang="en-US" sz="2200" dirty="0"/>
              <a:t> </a:t>
            </a:r>
            <a:r>
              <a:rPr lang="en-US" sz="2200" dirty="0" err="1"/>
              <a:t>atlikti</a:t>
            </a:r>
            <a:r>
              <a:rPr lang="en-US" sz="2200" dirty="0"/>
              <a:t> </a:t>
            </a:r>
            <a:r>
              <a:rPr lang="en-US" sz="2200" dirty="0" err="1"/>
              <a:t>tyrimai</a:t>
            </a:r>
            <a:r>
              <a:rPr lang="en-US" sz="2200" dirty="0"/>
              <a:t> </a:t>
            </a:r>
            <a:r>
              <a:rPr lang="en-US" sz="2200" dirty="0" err="1"/>
              <a:t>dėl</a:t>
            </a:r>
            <a:r>
              <a:rPr lang="en-US" sz="2200" dirty="0"/>
              <a:t> COVID-19, </a:t>
            </a:r>
            <a:r>
              <a:rPr lang="en-US" sz="2200" dirty="0" err="1"/>
              <a:t>iš</a:t>
            </a:r>
            <a:r>
              <a:rPr lang="en-US" sz="2200" dirty="0"/>
              <a:t> </a:t>
            </a:r>
            <a:r>
              <a:rPr lang="en-US" sz="2200" dirty="0" err="1"/>
              <a:t>jų</a:t>
            </a:r>
            <a:r>
              <a:rPr lang="en-US" sz="2200" dirty="0"/>
              <a:t>  14 917 PGR </a:t>
            </a:r>
            <a:r>
              <a:rPr lang="en-US" sz="2200" dirty="0" err="1"/>
              <a:t>tyrimo</a:t>
            </a:r>
            <a:r>
              <a:rPr lang="en-US" sz="2200" dirty="0"/>
              <a:t> </a:t>
            </a:r>
            <a:r>
              <a:rPr lang="en-US" sz="2200" dirty="0" err="1"/>
              <a:t>būdu</a:t>
            </a:r>
            <a:r>
              <a:rPr lang="en-US" sz="2200" dirty="0"/>
              <a:t>. </a:t>
            </a:r>
          </a:p>
          <a:p>
            <a:r>
              <a:rPr lang="en-US" sz="2200" dirty="0" err="1"/>
              <a:t>Šilutės</a:t>
            </a:r>
            <a:r>
              <a:rPr lang="en-US" sz="2200" dirty="0"/>
              <a:t> </a:t>
            </a:r>
            <a:r>
              <a:rPr lang="en-US" sz="2200" dirty="0" err="1"/>
              <a:t>ligoninėje</a:t>
            </a:r>
            <a:r>
              <a:rPr lang="en-US" sz="2200" dirty="0"/>
              <a:t> </a:t>
            </a:r>
            <a:r>
              <a:rPr lang="en-US" sz="2200" dirty="0" err="1"/>
              <a:t>veiklą</a:t>
            </a:r>
            <a:r>
              <a:rPr lang="en-US" sz="2200" dirty="0"/>
              <a:t> </a:t>
            </a:r>
            <a:r>
              <a:rPr lang="en-US" sz="2200" dirty="0" err="1"/>
              <a:t>tęsė</a:t>
            </a:r>
            <a:r>
              <a:rPr lang="en-US" sz="2200" dirty="0"/>
              <a:t> Covid-19 </a:t>
            </a:r>
            <a:r>
              <a:rPr lang="en-US" sz="2200" dirty="0" err="1"/>
              <a:t>skyrius</a:t>
            </a:r>
            <a:r>
              <a:rPr lang="en-US" sz="2200" dirty="0"/>
              <a:t>. </a:t>
            </a:r>
          </a:p>
          <a:p>
            <a:endParaRPr lang="en-US" sz="2200" dirty="0"/>
          </a:p>
          <a:p>
            <a:pPr marL="0"/>
            <a:endParaRPr lang="en-US" sz="2200" dirty="0"/>
          </a:p>
        </p:txBody>
      </p:sp>
      <p:pic>
        <p:nvPicPr>
          <p:cNvPr id="6" name="Turinio vietos rezervavimo ženklas 5" descr="Paveikslėlis, kuriame yra medis, laukas, žemė, automobilis&#10;&#10;Automatiškai sugeneruotas aprašymas">
            <a:extLst>
              <a:ext uri="{FF2B5EF4-FFF2-40B4-BE49-F238E27FC236}">
                <a16:creationId xmlns:a16="http://schemas.microsoft.com/office/drawing/2014/main" id="{D258181B-FF6D-4685-BBC6-29A5DE6A1F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9" r="2012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6235249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FA5D7DA7-538E-4456-9D4B-552B779E1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SKIEPIJIMAS NUO COVID-19</a:t>
            </a:r>
          </a:p>
        </p:txBody>
      </p:sp>
      <p:sp>
        <p:nvSpPr>
          <p:cNvPr id="7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4028185-A5BA-47A4-A495-D117B7663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1900" dirty="0" err="1">
                <a:effectLst/>
              </a:rPr>
              <a:t>Sausio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mėnesį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pradėtas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visuotinis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skiepijimas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pagal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prioritetines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grupes</a:t>
            </a:r>
            <a:r>
              <a:rPr lang="en-US" sz="1900" dirty="0">
                <a:effectLst/>
              </a:rPr>
              <a:t>. </a:t>
            </a:r>
          </a:p>
          <a:p>
            <a:pPr marL="0"/>
            <a:r>
              <a:rPr lang="en-US" sz="1900" dirty="0" err="1">
                <a:effectLst/>
              </a:rPr>
              <a:t>Gegužę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atidarytas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vakcinacijos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centras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Šilutės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Vydūno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gimnazijoje</a:t>
            </a:r>
            <a:r>
              <a:rPr lang="en-US" sz="1900" dirty="0">
                <a:effectLst/>
              </a:rPr>
              <a:t>, </a:t>
            </a:r>
            <a:r>
              <a:rPr lang="en-US" sz="1900" dirty="0" err="1">
                <a:effectLst/>
              </a:rPr>
              <a:t>kuris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rugpjūtį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perkeltas</a:t>
            </a:r>
            <a:r>
              <a:rPr lang="en-US" sz="1900" dirty="0">
                <a:effectLst/>
              </a:rPr>
              <a:t> į </a:t>
            </a:r>
            <a:r>
              <a:rPr lang="en-US" sz="1900" dirty="0" err="1">
                <a:effectLst/>
              </a:rPr>
              <a:t>kitas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patalpas</a:t>
            </a:r>
            <a:r>
              <a:rPr lang="lt-LT" sz="1900" dirty="0">
                <a:effectLst/>
              </a:rPr>
              <a:t>,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esančias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Lietuvininkų</a:t>
            </a:r>
            <a:r>
              <a:rPr lang="en-US" sz="1900" dirty="0">
                <a:effectLst/>
              </a:rPr>
              <a:t> g. 10. </a:t>
            </a:r>
          </a:p>
          <a:p>
            <a:pPr marL="0"/>
            <a:r>
              <a:rPr lang="en-US" sz="1900" dirty="0">
                <a:effectLst/>
              </a:rPr>
              <a:t>Per 2021 m. </a:t>
            </a:r>
            <a:r>
              <a:rPr lang="en-US" sz="1900" dirty="0" err="1">
                <a:effectLst/>
              </a:rPr>
              <a:t>iš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viso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sunaudota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daugiau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kaip</a:t>
            </a:r>
            <a:r>
              <a:rPr lang="en-US" sz="1900" dirty="0">
                <a:effectLst/>
              </a:rPr>
              <a:t> 46 600 </a:t>
            </a:r>
            <a:r>
              <a:rPr lang="en-US" sz="1900" dirty="0" err="1">
                <a:effectLst/>
              </a:rPr>
              <a:t>vakcinų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dozių</a:t>
            </a:r>
            <a:r>
              <a:rPr lang="en-US" sz="1900" dirty="0">
                <a:effectLst/>
              </a:rPr>
              <a:t>.</a:t>
            </a:r>
          </a:p>
          <a:p>
            <a:pPr marL="0"/>
            <a:endParaRPr lang="en-US" sz="19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92663F-B51F-4A30-ADEF-0FF1B39A4A0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2" r="24389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06474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C10097-7345-C549-A977-AB42E6AB0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VISUOMENĖS SVEIKATOS BIURO VEIKLOS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AA849C-67BB-4548-BBE1-B8BDB79E7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200"/>
              <a:t>Vykdyti seminarai:</a:t>
            </a:r>
          </a:p>
          <a:p>
            <a:r>
              <a:rPr lang="en-US" sz="2200"/>
              <a:t>Sveikatos ugdymo paskaitų ciklas - sveikos gyvensenos ir ligų profilaktikos temomis.</a:t>
            </a:r>
          </a:p>
          <a:p>
            <a:pPr marL="0"/>
            <a:r>
              <a:rPr lang="en-US" sz="2200"/>
              <a:t>Vykdyti aktyvaus laisvalaikio užsiėmimai:</a:t>
            </a:r>
          </a:p>
          <a:p>
            <a:r>
              <a:rPr lang="en-US" sz="2200"/>
              <a:t>Joga;</a:t>
            </a:r>
          </a:p>
          <a:p>
            <a:r>
              <a:rPr lang="en-US" sz="2200"/>
              <a:t>Kalanetika.</a:t>
            </a:r>
          </a:p>
          <a:p>
            <a:endParaRPr lang="en-US" sz="2200"/>
          </a:p>
        </p:txBody>
      </p:sp>
      <p:pic>
        <p:nvPicPr>
          <p:cNvPr id="6" name="Paveikslėlis 4" descr="No description available.">
            <a:extLst>
              <a:ext uri="{FF2B5EF4-FFF2-40B4-BE49-F238E27FC236}">
                <a16:creationId xmlns:a16="http://schemas.microsoft.com/office/drawing/2014/main" id="{62B78FDC-9A9E-024C-8B7C-862173F77A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8" r="15711" b="-3"/>
          <a:stretch/>
        </p:blipFill>
        <p:spPr bwMode="auto"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  <a:noFill/>
        </p:spPr>
      </p:pic>
      <p:pic>
        <p:nvPicPr>
          <p:cNvPr id="5" name="Paveikslėlis 2" descr="Nėra nuotraukos aprašo.">
            <a:extLst>
              <a:ext uri="{FF2B5EF4-FFF2-40B4-BE49-F238E27FC236}">
                <a16:creationId xmlns:a16="http://schemas.microsoft.com/office/drawing/2014/main" id="{D26A820C-FFCF-3646-9EFE-A93D252354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6" r="-1" b="-1"/>
          <a:stretch/>
        </p:blipFill>
        <p:spPr bwMode="auto"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16292221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8994357" cy="4343400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Pavadinimas 4">
            <a:extLst>
              <a:ext uri="{FF2B5EF4-FFF2-40B4-BE49-F238E27FC236}">
                <a16:creationId xmlns:a16="http://schemas.microsoft.com/office/drawing/2014/main" id="{75ACF109-CFB8-41F0-9ADF-190334811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69" y="1031353"/>
            <a:ext cx="7736255" cy="31811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AČIŪ UŽ DĖMESĮ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450221"/>
            <a:ext cx="2115455" cy="2102827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9" y="4932939"/>
            <a:ext cx="11277601" cy="1466141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0FB2FCFC-E67C-462F-805A-1ADCE10A2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669" y="5184138"/>
            <a:ext cx="10008863" cy="963741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400" kern="120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280AB2-77A5-4CB7-AF7D-1795CA8D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2728167"/>
            <a:ext cx="2115455" cy="206545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939940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3595</Words>
  <Application>Microsoft Office PowerPoint</Application>
  <PresentationFormat>Plačiaekranė</PresentationFormat>
  <Paragraphs>732</Paragraphs>
  <Slides>98</Slides>
  <Notes>1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98</vt:i4>
      </vt:variant>
    </vt:vector>
  </HeadingPairs>
  <TitlesOfParts>
    <vt:vector size="104" baseType="lpstr">
      <vt:lpstr>Arial</vt:lpstr>
      <vt:lpstr>Calibri</vt:lpstr>
      <vt:lpstr>Calibri Light</vt:lpstr>
      <vt:lpstr>Times New Roman</vt:lpstr>
      <vt:lpstr>Wingdings</vt:lpstr>
      <vt:lpstr>„Office“ tema</vt:lpstr>
      <vt:lpstr>ŠILUTĖS RAJONO SAVIVALDYBĖS 2021 METŲ VEIKLOS ATASKAITA</vt:lpstr>
      <vt:lpstr>BENDRIEJI ŠALIES RODIKLIAI 2021 M.</vt:lpstr>
      <vt:lpstr>GYVENTOJŲ SKAIČIAUS POKYTIS</vt:lpstr>
      <vt:lpstr>GIMSTAMUMAS</vt:lpstr>
      <vt:lpstr>EMIGRACIJA </vt:lpstr>
      <vt:lpstr>NEDARBO LYGIS</vt:lpstr>
      <vt:lpstr>VIDUTINIS DARBO UŽMOKESTIS (BRUTO)</vt:lpstr>
      <vt:lpstr>TIESIOGINĖS UŽSIENIO INVESTICIJOS MLN. EUR</vt:lpstr>
      <vt:lpstr>PER METUS ĮREGISTRUOTA MAŽŲ IR VIDUTINIŲ ĮMONIŲ SKAIČIUS VNT.</vt:lpstr>
      <vt:lpstr>TURISTŲ SKAIČIUS APGYVENDINIMO ĮSTAIGOSE</vt:lpstr>
      <vt:lpstr>MERO IR TARYBOS NARIŲ ATSTOVAVIMAS</vt:lpstr>
      <vt:lpstr>KLAIPĖDOS REGIONO PLĖTROS TARYBA</vt:lpstr>
      <vt:lpstr>LIETUVOS SAVIVALDYBIŲ ASOCIACIJA</vt:lpstr>
      <vt:lpstr>LSA ŠVIETIMO IR KULTŪROS KOMITETAS</vt:lpstr>
      <vt:lpstr>ASOCIACIJA „KLAIPĖDOS REGIONAS“</vt:lpstr>
      <vt:lpstr>MERO INSTITUCIJOS INTERESANTŲ PRIĖMIMAS</vt:lpstr>
      <vt:lpstr>MERO POTVARKIAI</vt:lpstr>
      <vt:lpstr>MERO PADĖKOS</vt:lpstr>
      <vt:lpstr>REIKŠMINGI APDOVANOJIMAI</vt:lpstr>
      <vt:lpstr>UŽSIENIO PARTNERIAI</vt:lpstr>
      <vt:lpstr>UŽSIENIO PARTNERIAI</vt:lpstr>
      <vt:lpstr>MERO FONDO LĖŠŲ PANAUDOJIMAS</vt:lpstr>
      <vt:lpstr>  IX ŠAUKIMO TARYBA</vt:lpstr>
      <vt:lpstr>TARYBOS NARIŲ POSĖDŽIŲ LANKOMUMAS</vt:lpstr>
      <vt:lpstr>KOMITETAI IR KOMISIJOS</vt:lpstr>
      <vt:lpstr>EKONOMIKOS IR FINASŲ KOMITETAS</vt:lpstr>
      <vt:lpstr>EKONOMIKOS KOMITETO VEIKLA</vt:lpstr>
      <vt:lpstr>SOCIALINIŲ REIKALŲ KOMITETAS</vt:lpstr>
      <vt:lpstr>SOCIALINIŲ REIKALŲ KOMITETO VEIKLA</vt:lpstr>
      <vt:lpstr>TERITORIJŲ IR KAIMO REIKALŲ KOMITETAS</vt:lpstr>
      <vt:lpstr>TERITORIJŲ IR KAIMO REIKALŲ KOMITETO VEIKLA</vt:lpstr>
      <vt:lpstr>KONTROLĖS KOMITETAS</vt:lpstr>
      <vt:lpstr>KONTROLĖS KOMITETO VEIKLA</vt:lpstr>
      <vt:lpstr>ANTIKORUPCIJOS KOMISIJA</vt:lpstr>
      <vt:lpstr>ANTIKORUPCIJOS KOMISIJOS VEIKLA</vt:lpstr>
      <vt:lpstr>ETIKOS KOMISIJA</vt:lpstr>
      <vt:lpstr>ETIKOS KOMISIJOS VEIKLA</vt:lpstr>
      <vt:lpstr>NARKOTIKŲ KONTROLĖS KOMISIJA </vt:lpstr>
      <vt:lpstr>NARKOTIKŲ KONTROLĖS KOMISIJOS VEIKLA</vt:lpstr>
      <vt:lpstr>SAVIVALDYBĖJE VYKDOMI DIDIEJI PROJEKTAI</vt:lpstr>
      <vt:lpstr>KULTŪROS IR PRAMOGŲ CENTRO REKONSTRUKCIJA</vt:lpstr>
      <vt:lpstr>ŠILUTĖS SPORTO KOMPLEKSO STATYBA</vt:lpstr>
      <vt:lpstr>ŠILOKARČEMOS KVARTALAS </vt:lpstr>
      <vt:lpstr>ISTORINIS PARKAS</vt:lpstr>
      <vt:lpstr>Savivaldybės 2021 metų biudžetas</vt:lpstr>
      <vt:lpstr>„PowerPoint“ pateiktis</vt:lpstr>
      <vt:lpstr>„PowerPoint“ pateiktis</vt:lpstr>
      <vt:lpstr>„PowerPoint“ pateiktis</vt:lpstr>
      <vt:lpstr>„PowerPoint“ pateiktis</vt:lpstr>
      <vt:lpstr>KELIŲ PRIEŽIŪRA</vt:lpstr>
      <vt:lpstr>KAPITALO INVESTICIJOS SKIRTOS KELIAMS</vt:lpstr>
      <vt:lpstr>VIETINĖS REIKŠMĖS KELIŲ LAISTYMAS</vt:lpstr>
      <vt:lpstr>ŽEMĖS ŪKIS</vt:lpstr>
      <vt:lpstr>Melioracijos programa</vt:lpstr>
      <vt:lpstr>Polderių rekonstrukcija</vt:lpstr>
      <vt:lpstr>PASĖLIŲ DEKLARAVIMAS </vt:lpstr>
      <vt:lpstr>GERIAMOJO VANDENS IR NUOTEKŲ TINKLŲ PLĖTRA ŠILUTĖS MIESTE</vt:lpstr>
      <vt:lpstr>GERIAMOJO VANDENS IR NUOTEKŲ TINKLŲ PLĖTRA ŠILUTĖS RAJONE</vt:lpstr>
      <vt:lpstr>ŠVIETIMO SRITIS</vt:lpstr>
      <vt:lpstr>ŽEMAIČIŲ NAUMIESČIO GIMNAZIJOS REMONTAS</vt:lpstr>
      <vt:lpstr>ŠILUTĖS MENO MOKYKLOS REMONTAS</vt:lpstr>
      <vt:lpstr>TRAKSĖDŽIŲ ŠILOJŲ MOKYKLOS ĮRENGIMAS</vt:lpstr>
      <vt:lpstr>IKIMOKYKLINIO UGDYMO ĮSTAIGOS</vt:lpstr>
      <vt:lpstr>VAIKŲ ŽAIDIMO AIKŠTELIŲ ĮRENGIMAS </vt:lpstr>
      <vt:lpstr>NUOTOLINIS MOKYMASIS</vt:lpstr>
      <vt:lpstr>NEFORMALUS VAIKŲ ŠVIETIMAS </vt:lpstr>
      <vt:lpstr>INOVATYVIŲ MOKYMO PRIEMONIŲ DIEGIMAS</vt:lpstr>
      <vt:lpstr>METŲ MOKYTOJO APDOVANOJIMAS</vt:lpstr>
      <vt:lpstr>GABIAUSIŲJŲ RAJONO MOKINIŲ PAGERBIMAS</vt:lpstr>
      <vt:lpstr>MEDELIŲ SODINIMO AKCIJA</vt:lpstr>
      <vt:lpstr>JAUNIMO SRITIS</vt:lpstr>
      <vt:lpstr>JAUNIMO PROGRAMOS PROJEKTAI</vt:lpstr>
      <vt:lpstr>JAUNIMO STUDIJŲ FINANSAVIMO PROGRAMA</vt:lpstr>
      <vt:lpstr>JAUNIMO ĮTRAUKIMAS Į SAVANORIŠKĄ VEIKLĄ</vt:lpstr>
      <vt:lpstr>Parama jaunoms šeimoms </vt:lpstr>
      <vt:lpstr>SPORTO SRITIS</vt:lpstr>
      <vt:lpstr>SPORTO KLUBŲ FINANSAVIMAS </vt:lpstr>
      <vt:lpstr>STADIONO REMONTAS</vt:lpstr>
      <vt:lpstr>KULTŪROS SRITIS</vt:lpstr>
      <vt:lpstr>STRATEGINIAI RENGINIAI </vt:lpstr>
      <vt:lpstr>TRADICINIAI RENGINIAI</vt:lpstr>
      <vt:lpstr>KRAŠTO ŽINOMUMĄ GARSINANTYS RENGINIAI</vt:lpstr>
      <vt:lpstr>MĖGĖJŲ MENO KOLEKTYVŲ FINANSAVIMAS</vt:lpstr>
      <vt:lpstr>RELIGINIŲ BENDRUOMENIŲ RĖMIMO PROGRAMA</vt:lpstr>
      <vt:lpstr>SOCIALINĖ SRITIS</vt:lpstr>
      <vt:lpstr>ŠILUTĖS SOCIALINĖS GLOBOS NAMŲ PADALINYS</vt:lpstr>
      <vt:lpstr>VAIKO GEROVĖS IR GLOBOS CENTRAS</vt:lpstr>
      <vt:lpstr>PASTATO REMONTAS</vt:lpstr>
      <vt:lpstr>PARAMOS VALGYKLA</vt:lpstr>
      <vt:lpstr>SOCIALINIŲ BŪSTŲ PIRKIMAS</vt:lpstr>
      <vt:lpstr>BŪSTŲ PRITAIKYMAS NEĮGALIEMS</vt:lpstr>
      <vt:lpstr>SOCIALINIŲ BŪSTŲ REMONTO DARBAI </vt:lpstr>
      <vt:lpstr>LR PREZIDENTO APDOVANOJIMAI</vt:lpstr>
      <vt:lpstr>SVEIKATOS SRITIS </vt:lpstr>
      <vt:lpstr>COVID-19 PANDEMIJOS VALDYMAS</vt:lpstr>
      <vt:lpstr>SKIEPIJIMAS NUO COVID-19</vt:lpstr>
      <vt:lpstr>VISUOMENĖS SVEIKATOS BIURO VEIKLOS</vt:lpstr>
      <vt:lpstr>AČIŪ UŽ DĖMESĮ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ŠILUTĖS RAJONO SAVIVALDYBĖS MERO - TARYBOS  2019 M. VEIKLOS ATASKAITA</dc:title>
  <dc:creator>Andrius Jurkus</dc:creator>
  <cp:lastModifiedBy>Andrius Jurkus</cp:lastModifiedBy>
  <cp:revision>16</cp:revision>
  <dcterms:created xsi:type="dcterms:W3CDTF">2020-04-08T08:13:24Z</dcterms:created>
  <dcterms:modified xsi:type="dcterms:W3CDTF">2022-02-21T09:42:58Z</dcterms:modified>
</cp:coreProperties>
</file>